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8" r:id="rId2"/>
    <p:sldId id="329" r:id="rId3"/>
    <p:sldId id="266" r:id="rId4"/>
    <p:sldId id="327" r:id="rId5"/>
    <p:sldId id="270" r:id="rId6"/>
    <p:sldId id="331" r:id="rId7"/>
    <p:sldId id="271" r:id="rId8"/>
    <p:sldId id="320" r:id="rId9"/>
    <p:sldId id="321" r:id="rId10"/>
    <p:sldId id="322" r:id="rId11"/>
    <p:sldId id="276" r:id="rId12"/>
    <p:sldId id="277" r:id="rId13"/>
    <p:sldId id="325" r:id="rId14"/>
    <p:sldId id="326" r:id="rId15"/>
    <p:sldId id="267" r:id="rId16"/>
    <p:sldId id="268" r:id="rId17"/>
    <p:sldId id="256" r:id="rId18"/>
    <p:sldId id="272" r:id="rId19"/>
    <p:sldId id="273" r:id="rId20"/>
    <p:sldId id="274" r:id="rId21"/>
    <p:sldId id="286" r:id="rId22"/>
    <p:sldId id="275" r:id="rId23"/>
    <p:sldId id="284" r:id="rId24"/>
    <p:sldId id="279" r:id="rId25"/>
    <p:sldId id="280" r:id="rId26"/>
    <p:sldId id="323" r:id="rId27"/>
    <p:sldId id="281" r:id="rId28"/>
    <p:sldId id="282" r:id="rId29"/>
    <p:sldId id="324" r:id="rId30"/>
    <p:sldId id="332" r:id="rId31"/>
    <p:sldId id="283" r:id="rId32"/>
    <p:sldId id="269" r:id="rId33"/>
    <p:sldId id="335" r:id="rId34"/>
    <p:sldId id="257" r:id="rId35"/>
    <p:sldId id="258" r:id="rId36"/>
    <p:sldId id="259" r:id="rId37"/>
    <p:sldId id="260" r:id="rId38"/>
    <p:sldId id="261" r:id="rId39"/>
    <p:sldId id="262" r:id="rId40"/>
    <p:sldId id="263" r:id="rId41"/>
    <p:sldId id="333" r:id="rId42"/>
    <p:sldId id="264" r:id="rId43"/>
    <p:sldId id="278" r:id="rId44"/>
    <p:sldId id="265" r:id="rId45"/>
    <p:sldId id="330" r:id="rId46"/>
    <p:sldId id="288" r:id="rId47"/>
    <p:sldId id="289" r:id="rId48"/>
    <p:sldId id="290" r:id="rId49"/>
    <p:sldId id="291" r:id="rId50"/>
    <p:sldId id="318" r:id="rId51"/>
    <p:sldId id="293" r:id="rId52"/>
    <p:sldId id="294" r:id="rId53"/>
    <p:sldId id="295" r:id="rId54"/>
    <p:sldId id="296" r:id="rId55"/>
    <p:sldId id="334" r:id="rId56"/>
    <p:sldId id="297" r:id="rId57"/>
    <p:sldId id="287" r:id="rId58"/>
    <p:sldId id="300" r:id="rId59"/>
    <p:sldId id="301" r:id="rId60"/>
    <p:sldId id="302" r:id="rId61"/>
    <p:sldId id="303" r:id="rId62"/>
    <p:sldId id="304" r:id="rId63"/>
    <p:sldId id="307" r:id="rId64"/>
    <p:sldId id="305" r:id="rId65"/>
    <p:sldId id="319" r:id="rId66"/>
    <p:sldId id="306" r:id="rId67"/>
    <p:sldId id="308" r:id="rId68"/>
    <p:sldId id="309" r:id="rId69"/>
    <p:sldId id="310" r:id="rId70"/>
    <p:sldId id="311" r:id="rId71"/>
    <p:sldId id="312" r:id="rId72"/>
    <p:sldId id="313" r:id="rId73"/>
    <p:sldId id="314" r:id="rId74"/>
    <p:sldId id="315" r:id="rId75"/>
    <p:sldId id="316" r:id="rId76"/>
    <p:sldId id="317" r:id="rId77"/>
    <p:sldId id="299" r:id="rId78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6600"/>
    <a:srgbClr val="0000FF"/>
    <a:srgbClr val="990000"/>
    <a:srgbClr val="6699FF"/>
    <a:srgbClr val="3333CC"/>
    <a:srgbClr val="FF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89" autoAdjust="0"/>
  </p:normalViewPr>
  <p:slideViewPr>
    <p:cSldViewPr>
      <p:cViewPr varScale="1">
        <p:scale>
          <a:sx n="63" d="100"/>
          <a:sy n="63" d="100"/>
        </p:scale>
        <p:origin x="130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4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216787-4668-48C5-BAB8-6A1FD0EB3BE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3533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F7E59-8A5E-45DE-8BD7-D710B44ACC2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847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5E5ED5-1758-4745-8B37-5905DE9D7F1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23035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86B98-25D0-45A0-B4EB-F0351E93440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840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A0274-852D-49A4-B023-43A01F5F1C5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69510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0DB6A-2D55-4F36-AA27-30752357CDA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899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B28B6-2A8F-487F-B8AF-771829CCD1F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9641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C0AC2-C965-492C-A46E-E6E994C33D3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9650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78FC8-D79B-4D6F-9714-90824A0F092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57955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E4A49-7062-4F7F-AEBF-C1A13C2C56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752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1943100" cy="6096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0"/>
            <a:ext cx="5676900" cy="6096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B933A2-FA1C-4F40-B2F2-6B4713BF887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6938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DEC02D5-5E31-4CE9-9BE1-B131131450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FF0000"/>
          </a:solidFill>
          <a:latin typeface="Times New Roman" pitchFamily="18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FF0000"/>
          </a:solidFill>
          <a:latin typeface="Times New Roman" pitchFamily="18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FF0000"/>
          </a:solidFill>
          <a:latin typeface="Times New Roman" pitchFamily="18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rgbClr val="FF0000"/>
          </a:solidFill>
          <a:latin typeface="Times New Roman" pitchFamily="18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rgbClr val="FF0000"/>
          </a:solidFill>
          <a:latin typeface="Times New Roman" pitchFamily="18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rgbClr val="FF0000"/>
          </a:solidFill>
          <a:latin typeface="Times New Roman" pitchFamily="18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rgbClr val="FF0000"/>
          </a:solidFill>
          <a:latin typeface="Times New Roman" pitchFamily="18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rgbClr val="FF0000"/>
          </a:solidFill>
          <a:latin typeface="Times New Roman" pitchFamily="18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1">
          <a:solidFill>
            <a:srgbClr val="0000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bwang@ustc.edu.c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space.ustc.edu.cn/forum/index.php?section=course&amp;page=0&amp;board=20090407082427.246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course\SolarPhys\2016\c1\prominence.mpg" TargetMode="External"/><Relationship Id="rId1" Type="http://schemas.microsoft.com/office/2007/relationships/media" Target="file:///D:\course\SolarPhys\2016\c1\prominence.mpg" TargetMode="External"/><Relationship Id="rId5" Type="http://schemas.openxmlformats.org/officeDocument/2006/relationships/hyperlink" Target="prominence20100330_sm_SDO.mov" TargetMode="Externa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course\SolarPhys\2016\c1\flare.mpeg" TargetMode="External"/><Relationship Id="rId1" Type="http://schemas.microsoft.com/office/2007/relationships/media" Target="file:///D:\course\SolarPhys\2016\c1\flare.mpeg" TargetMode="Externa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course\SolarPhys\2016\c1\movie20.mpg" TargetMode="External"/><Relationship Id="rId1" Type="http://schemas.microsoft.com/office/2007/relationships/media" Target="file:///D:\course\SolarPhys\2016\c1\movie20.mpg" TargetMode="Externa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D:\course\SolarPhys\2016\c1\031026_c2.mpg" TargetMode="External"/><Relationship Id="rId1" Type="http://schemas.microsoft.com/office/2007/relationships/media" Target="file:///D:\course\SolarPhys\2016\c1\031026_c2.mpg" TargetMode="External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2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3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6.w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8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hyperlink" Target="http://www.sciencemag.org/content/early/2012/08/15/science.1223231.abstract?sid=737c8551-202d-4d77-bc06-2205e1a44aa8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39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SolarDynamoFlows.mov" TargetMode="Externa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12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55.wmf"/><Relationship Id="rId4" Type="http://schemas.openxmlformats.org/officeDocument/2006/relationships/image" Target="../media/image52.wmf"/><Relationship Id="rId9" Type="http://schemas.openxmlformats.org/officeDocument/2006/relationships/oleObject" Target="../embeddings/oleObject16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9.png"/><Relationship Id="rId4" Type="http://schemas.openxmlformats.org/officeDocument/2006/relationships/image" Target="../media/image58.wmf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62.w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79.wmf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47800"/>
            <a:ext cx="7772400" cy="1447800"/>
          </a:xfrm>
        </p:spPr>
        <p:txBody>
          <a:bodyPr/>
          <a:lstStyle/>
          <a:p>
            <a:pPr eaLnBrk="1" hangingPunct="1"/>
            <a:r>
              <a:rPr lang="zh-CN" altLang="en-US" sz="4800" dirty="0" smtClean="0"/>
              <a:t>空</a:t>
            </a:r>
            <a:r>
              <a:rPr lang="zh-CN" altLang="en-US" sz="4800" dirty="0"/>
              <a:t>间</a:t>
            </a:r>
            <a:r>
              <a:rPr lang="zh-CN" altLang="en-US" sz="4800" dirty="0" smtClean="0"/>
              <a:t>物理导论</a:t>
            </a:r>
            <a:r>
              <a:rPr lang="en-US" altLang="zh-CN" sz="4800" dirty="0" smtClean="0"/>
              <a:t>II  </a:t>
            </a:r>
            <a:br>
              <a:rPr lang="en-US" altLang="zh-CN" sz="4800" dirty="0" smtClean="0"/>
            </a:br>
            <a:r>
              <a:rPr lang="en-US" altLang="zh-CN" sz="4800" dirty="0" smtClean="0"/>
              <a:t>                    —</a:t>
            </a:r>
            <a:r>
              <a:rPr lang="zh-CN" altLang="en-US" sz="4800" dirty="0" smtClean="0"/>
              <a:t>太阳物理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6600"/>
            <a:ext cx="6400800" cy="2362200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</a:rPr>
              <a:t>王传兵</a:t>
            </a:r>
          </a:p>
          <a:p>
            <a:pPr algn="l" eaLnBrk="1" hangingPunct="1"/>
            <a:r>
              <a:rPr lang="zh-CN" altLang="en-US" smtClean="0">
                <a:solidFill>
                  <a:schemeClr val="tx1"/>
                </a:solidFill>
              </a:rPr>
              <a:t>电话：</a:t>
            </a:r>
            <a:r>
              <a:rPr lang="en-US" altLang="zh-CN" smtClean="0">
                <a:solidFill>
                  <a:schemeClr val="tx1"/>
                </a:solidFill>
              </a:rPr>
              <a:t>63602677</a:t>
            </a:r>
            <a:r>
              <a:rPr lang="zh-CN" altLang="en-US" smtClean="0">
                <a:solidFill>
                  <a:schemeClr val="tx1"/>
                </a:solidFill>
              </a:rPr>
              <a:t>；</a:t>
            </a:r>
            <a:r>
              <a:rPr lang="en-US" altLang="zh-CN" smtClean="0">
                <a:solidFill>
                  <a:schemeClr val="tx1"/>
                </a:solidFill>
              </a:rPr>
              <a:t>13855120248</a:t>
            </a:r>
          </a:p>
          <a:p>
            <a:pPr algn="l" eaLnBrk="1" hangingPunct="1"/>
            <a:r>
              <a:rPr lang="zh-CN" altLang="en-US" smtClean="0">
                <a:solidFill>
                  <a:schemeClr val="tx1"/>
                </a:solidFill>
              </a:rPr>
              <a:t>电邮：</a:t>
            </a:r>
            <a:r>
              <a:rPr lang="en-US" altLang="zh-CN" smtClean="0">
                <a:solidFill>
                  <a:srgbClr val="C00000"/>
                </a:solidFill>
                <a:hlinkClick r:id="rId2"/>
              </a:rPr>
              <a:t>cbwang@ustc.edu.cn</a:t>
            </a:r>
            <a:endParaRPr lang="en-US" altLang="zh-CN" smtClean="0">
              <a:solidFill>
                <a:srgbClr val="C00000"/>
              </a:solidFill>
            </a:endParaRPr>
          </a:p>
          <a:p>
            <a:pPr algn="l" eaLnBrk="1" hangingPunct="1"/>
            <a:r>
              <a:rPr lang="zh-CN" altLang="en-US" smtClean="0">
                <a:solidFill>
                  <a:schemeClr val="tx1"/>
                </a:solidFill>
              </a:rPr>
              <a:t>办公室：行政科研楼</a:t>
            </a:r>
            <a:r>
              <a:rPr lang="en-US" altLang="zh-CN" smtClean="0">
                <a:solidFill>
                  <a:schemeClr val="tx1"/>
                </a:solidFill>
              </a:rPr>
              <a:t>1515</a:t>
            </a:r>
            <a:r>
              <a:rPr lang="zh-CN" altLang="en-US" smtClean="0">
                <a:solidFill>
                  <a:schemeClr val="tx1"/>
                </a:solidFill>
              </a:rPr>
              <a:t>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7772400" cy="990600"/>
          </a:xfrm>
        </p:spPr>
        <p:txBody>
          <a:bodyPr/>
          <a:lstStyle/>
          <a:p>
            <a:pPr algn="l" eaLnBrk="1" hangingPunct="1"/>
            <a:r>
              <a:rPr lang="zh-CN" altLang="en-US" smtClean="0"/>
              <a:t>参考书：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63" y="857250"/>
            <a:ext cx="8143875" cy="5500688"/>
          </a:xfrm>
        </p:spPr>
        <p:txBody>
          <a:bodyPr/>
          <a:lstStyle/>
          <a:p>
            <a:pPr marL="609600" indent="-609600" algn="just" eaLnBrk="1" hangingPunct="1">
              <a:buFontTx/>
              <a:buAutoNum type="arabicPeriod"/>
            </a:pPr>
            <a:r>
              <a:rPr lang="en-US" altLang="zh-CN" sz="2600" smtClean="0"/>
              <a:t>《</a:t>
            </a:r>
            <a:r>
              <a:rPr lang="zh-CN" altLang="en-US" sz="2600" smtClean="0"/>
              <a:t>太阳物理导论</a:t>
            </a:r>
            <a:r>
              <a:rPr lang="en-US" altLang="zh-CN" sz="2600" smtClean="0"/>
              <a:t>》</a:t>
            </a:r>
            <a:r>
              <a:rPr lang="zh-CN" altLang="en-US" sz="2600" smtClean="0"/>
              <a:t>，林元章，科学出版社，</a:t>
            </a:r>
            <a:r>
              <a:rPr lang="en-US" altLang="zh-CN" sz="2600" smtClean="0"/>
              <a:t>2000.</a:t>
            </a:r>
            <a:endParaRPr lang="zh-CN" altLang="en-US" sz="2600" smtClean="0"/>
          </a:p>
          <a:p>
            <a:pPr marL="609600" indent="-609600" algn="just" eaLnBrk="1" hangingPunct="1">
              <a:buFontTx/>
              <a:buAutoNum type="arabicPeriod"/>
            </a:pPr>
            <a:r>
              <a:rPr lang="en-US" altLang="zh-CN" sz="2600" i="1" smtClean="0"/>
              <a:t>Solar Astrophysics</a:t>
            </a:r>
            <a:r>
              <a:rPr lang="en-US" altLang="zh-CN" sz="2600" smtClean="0"/>
              <a:t>, Peter Foukal, 3</a:t>
            </a:r>
            <a:r>
              <a:rPr lang="en-US" altLang="zh-CN" sz="2600" baseline="30000" smtClean="0"/>
              <a:t>rd</a:t>
            </a:r>
            <a:r>
              <a:rPr lang="en-US" altLang="zh-CN" sz="2600" smtClean="0"/>
              <a:t> revised edition, WILEY-VCH Verlag GmbH &amp; Co. KGaA, Germany, 2013 </a:t>
            </a:r>
          </a:p>
          <a:p>
            <a:pPr marL="609600" indent="-609600" algn="just" eaLnBrk="1" hangingPunct="1">
              <a:buFontTx/>
              <a:buAutoNum type="arabicPeriod"/>
            </a:pPr>
            <a:r>
              <a:rPr lang="en-US" altLang="zh-CN" sz="2600" smtClean="0"/>
              <a:t>《</a:t>
            </a:r>
            <a:r>
              <a:rPr lang="zh-CN" altLang="en-US" sz="2600" smtClean="0"/>
              <a:t>日冕物理</a:t>
            </a:r>
            <a:r>
              <a:rPr lang="en-US" altLang="zh-CN" sz="2600" smtClean="0"/>
              <a:t>》</a:t>
            </a:r>
            <a:r>
              <a:rPr lang="zh-CN" altLang="en-US" sz="2600" smtClean="0"/>
              <a:t>，章振大，科学出版社，</a:t>
            </a:r>
            <a:r>
              <a:rPr lang="en-US" altLang="zh-CN" sz="2600" smtClean="0"/>
              <a:t>2000.</a:t>
            </a:r>
          </a:p>
          <a:p>
            <a:pPr marL="609600" indent="-609600" algn="just" eaLnBrk="1" hangingPunct="1">
              <a:buFontTx/>
              <a:buAutoNum type="arabicPeriod"/>
            </a:pPr>
            <a:r>
              <a:rPr lang="en-US" altLang="zh-CN" sz="2600" smtClean="0"/>
              <a:t>《</a:t>
            </a:r>
            <a:r>
              <a:rPr lang="zh-CN" altLang="en-US" sz="2600" smtClean="0"/>
              <a:t>太阳活动区物理</a:t>
            </a:r>
            <a:r>
              <a:rPr lang="en-US" altLang="zh-CN" sz="2600" smtClean="0"/>
              <a:t>》</a:t>
            </a:r>
            <a:r>
              <a:rPr lang="zh-CN" altLang="en-US" sz="2600" smtClean="0"/>
              <a:t>，方成，丁明德，陈鹏飞 ，南京大学出版社，</a:t>
            </a:r>
            <a:r>
              <a:rPr lang="en-US" altLang="zh-CN" sz="2600" smtClean="0"/>
              <a:t>2008.</a:t>
            </a:r>
            <a:endParaRPr lang="zh-CN" altLang="en-US" sz="2600" smtClean="0"/>
          </a:p>
          <a:p>
            <a:pPr marL="609600" indent="-609600" algn="just" eaLnBrk="1" hangingPunct="1">
              <a:buFontTx/>
              <a:buAutoNum type="arabicPeriod"/>
            </a:pPr>
            <a:r>
              <a:rPr lang="en-US" altLang="zh-CN" sz="2600" i="1" smtClean="0"/>
              <a:t>The Sun from Space</a:t>
            </a:r>
            <a:r>
              <a:rPr lang="en-US" altLang="zh-CN" sz="2600" smtClean="0"/>
              <a:t>, Kenneth R. Lang, Springer-Verlag Berlin Heidelberg, 2000 (First Edition), 2009 (Second Edition).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en-US" altLang="zh-CN" sz="2600" i="1" smtClean="0"/>
              <a:t>The Quiet Sun</a:t>
            </a:r>
            <a:r>
              <a:rPr lang="en-US" altLang="zh-CN" sz="2600" smtClean="0"/>
              <a:t>, G. E. Gibson, 1973.                                       《</a:t>
            </a:r>
            <a:r>
              <a:rPr lang="zh-CN" altLang="en-US" sz="2600" smtClean="0"/>
              <a:t>宁静太阳</a:t>
            </a:r>
            <a:r>
              <a:rPr lang="en-US" altLang="zh-CN" sz="2600" smtClean="0"/>
              <a:t>》</a:t>
            </a:r>
            <a:r>
              <a:rPr lang="zh-CN" altLang="en-US" sz="2600" smtClean="0"/>
              <a:t>，林元章等译，科学出版社，</a:t>
            </a:r>
            <a:r>
              <a:rPr lang="en-US" altLang="zh-CN" sz="2600" smtClean="0"/>
              <a:t>1981</a:t>
            </a:r>
            <a:r>
              <a:rPr lang="zh-CN" altLang="en-US" sz="2600" smtClean="0"/>
              <a:t>。</a:t>
            </a:r>
          </a:p>
        </p:txBody>
      </p:sp>
      <p:sp>
        <p:nvSpPr>
          <p:cNvPr id="3076" name="矩形 1"/>
          <p:cNvSpPr>
            <a:spLocks noChangeArrowheads="1"/>
          </p:cNvSpPr>
          <p:nvPr/>
        </p:nvSpPr>
        <p:spPr bwMode="auto">
          <a:xfrm>
            <a:off x="250825" y="6188075"/>
            <a:ext cx="8785225" cy="339725"/>
          </a:xfrm>
          <a:prstGeom prst="rect">
            <a:avLst/>
          </a:prstGeom>
          <a:solidFill>
            <a:srgbClr val="CC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600">
                <a:solidFill>
                  <a:srgbClr val="C00000"/>
                </a:solidFill>
              </a:rPr>
              <a:t>讲义：</a:t>
            </a:r>
            <a:r>
              <a:rPr lang="zh-CN" altLang="en-US" sz="1600" b="0">
                <a:solidFill>
                  <a:schemeClr val="tx1"/>
                </a:solidFill>
                <a:hlinkClick r:id="rId2"/>
              </a:rPr>
              <a:t>http://space.ustc.edu.cn/forum/index.php?section=course&amp;page=0&amp;board=20090407082427.246</a:t>
            </a:r>
            <a:endParaRPr lang="en-US" altLang="zh-CN" sz="16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5400" smtClean="0">
                <a:latin typeface="楷体_GB2312" pitchFamily="49" charset="-122"/>
                <a:ea typeface="楷体_GB2312" pitchFamily="49" charset="-122"/>
              </a:rPr>
              <a:t>第一章 太阳概况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066800"/>
            <a:ext cx="77724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一、</a:t>
            </a:r>
            <a:r>
              <a:rPr lang="zh-TW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太</a:t>
            </a:r>
            <a:r>
              <a:rPr lang="zh-CN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阳</a:t>
            </a:r>
            <a:r>
              <a:rPr lang="zh-TW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在宇宙中的位置.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二、研究太阳的意义</a:t>
            </a:r>
            <a:r>
              <a:rPr lang="en-US" altLang="zh-CN" sz="3600" smtClean="0">
                <a:solidFill>
                  <a:srgbClr val="0000CC"/>
                </a:solidFill>
                <a:latin typeface="宋体" panose="02010600030101010101" pitchFamily="2" charset="-122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三、太阳的分层结构</a:t>
            </a:r>
            <a:r>
              <a:rPr lang="en-US" altLang="zh-CN" sz="3600" smtClean="0">
                <a:solidFill>
                  <a:srgbClr val="0000CC"/>
                </a:solidFill>
                <a:latin typeface="宋体" panose="02010600030101010101" pitchFamily="2" charset="-122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四、太阳活动与宁静太阳</a:t>
            </a:r>
            <a:r>
              <a:rPr lang="en-US" altLang="zh-CN" sz="3600" smtClean="0">
                <a:solidFill>
                  <a:srgbClr val="0000CC"/>
                </a:solidFill>
                <a:latin typeface="宋体" panose="02010600030101010101" pitchFamily="2" charset="-122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五、太阳的自转</a:t>
            </a:r>
            <a:r>
              <a:rPr lang="en-US" altLang="zh-CN" sz="3600" smtClean="0">
                <a:solidFill>
                  <a:srgbClr val="0000CC"/>
                </a:solidFill>
                <a:latin typeface="宋体" panose="02010600030101010101" pitchFamily="2" charset="-122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六、太阳辐射</a:t>
            </a:r>
            <a:r>
              <a:rPr lang="en-US" altLang="zh-CN" sz="3600" smtClean="0">
                <a:solidFill>
                  <a:srgbClr val="0000CC"/>
                </a:solidFill>
                <a:latin typeface="宋体" panose="02010600030101010101" pitchFamily="2" charset="-122"/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z="3600" smtClean="0">
                <a:solidFill>
                  <a:srgbClr val="0000CC"/>
                </a:solidFill>
                <a:latin typeface="宋体" panose="02010600030101010101" pitchFamily="2" charset="-122"/>
              </a:rPr>
              <a:t>七、太阳的磁场</a:t>
            </a:r>
            <a:r>
              <a:rPr lang="en-US" altLang="zh-CN" sz="3600" smtClean="0">
                <a:solidFill>
                  <a:srgbClr val="0000CC"/>
                </a:solidFill>
                <a:latin typeface="宋体" panose="02010600030101010101" pitchFamily="2" charset="-122"/>
              </a:rPr>
              <a:t>.</a:t>
            </a:r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27075"/>
          </a:xfrm>
        </p:spPr>
        <p:txBody>
          <a:bodyPr/>
          <a:lstStyle/>
          <a:p>
            <a:pPr eaLnBrk="1" hangingPunct="1"/>
            <a:r>
              <a:rPr lang="zh-CN" altLang="en-US" smtClean="0">
                <a:latin typeface="宋体" panose="02010600030101010101" pitchFamily="2" charset="-122"/>
              </a:rPr>
              <a:t>内 容 提 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一、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太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阳</a:t>
            </a:r>
            <a:r>
              <a:rPr lang="zh-TW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在宇宙中的位</a:t>
            </a:r>
            <a:r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  <a:t>置</a:t>
            </a:r>
            <a:endParaRPr lang="zh-TW" altLang="en-US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http://imgsrc.baidu.com/forum/pic/item/6609c93d70cf3bc7d3178c54d100baa1cd112a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038"/>
            <a:ext cx="9144000" cy="691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36525"/>
            <a:ext cx="5181600" cy="647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19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491717"/>
              </p:ext>
            </p:extLst>
          </p:nvPr>
        </p:nvGraphicFramePr>
        <p:xfrm>
          <a:off x="6444208" y="479139"/>
          <a:ext cx="1985962" cy="172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4" name="Equation" r:id="rId4" imgW="1079500" imgH="939800" progId="Equation.DSMT4">
                  <p:embed/>
                </p:oleObj>
              </mc:Choice>
              <mc:Fallback>
                <p:oleObj name="Equation" r:id="rId4" imgW="1079500" imgH="939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479139"/>
                        <a:ext cx="1985962" cy="17287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66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5"/>
          <p:cNvSpPr txBox="1">
            <a:spLocks noChangeArrowheads="1"/>
          </p:cNvSpPr>
          <p:nvPr/>
        </p:nvSpPr>
        <p:spPr bwMode="auto">
          <a:xfrm>
            <a:off x="1357313" y="6364288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rgbClr val="808000"/>
                </a:solidFill>
              </a:rPr>
              <a:t>太阳在银河系的位置</a:t>
            </a:r>
          </a:p>
        </p:txBody>
      </p:sp>
      <p:pic>
        <p:nvPicPr>
          <p:cNvPr id="1029" name="Picture 1031" descr="http://imgsrc.baidu.com/baike/pic/item/b258f5c442f0b0908326ac5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88" y="2348880"/>
            <a:ext cx="3500437" cy="350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6213053" y="6131223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/>
              <a:t>比邻星：</a:t>
            </a:r>
            <a:r>
              <a:rPr lang="en-US" altLang="zh-CN" b="1" dirty="0" smtClean="0"/>
              <a:t>1.29pc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4064000" cy="632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4" descr="http://imgsrc.baidu.com/forum/pic/item/9213b07eca80653817a3dca697dda144ad34823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1076325"/>
            <a:ext cx="4491037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6963"/>
            <a:ext cx="9144000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1027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263525"/>
            <a:ext cx="7620000" cy="330200"/>
          </a:xfrm>
        </p:spPr>
        <p:txBody>
          <a:bodyPr/>
          <a:lstStyle/>
          <a:p>
            <a:pPr eaLnBrk="1" hangingPunct="1"/>
            <a:r>
              <a:rPr lang="zh-TW" altLang="en-US" sz="2400" smtClean="0">
                <a:solidFill>
                  <a:schemeClr val="tx1"/>
                </a:solidFill>
                <a:ea typeface="DFKaiShuMedium-B5" charset="-120"/>
              </a:rPr>
              <a:t>室女座星系</a:t>
            </a:r>
            <a:endParaRPr lang="zh-TW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2362200" cy="609600"/>
          </a:xfrm>
        </p:spPr>
        <p:txBody>
          <a:bodyPr/>
          <a:lstStyle/>
          <a:p>
            <a:pPr eaLnBrk="1" hangingPunct="1"/>
            <a:r>
              <a:rPr lang="zh-TW" altLang="en-US" sz="2400" smtClean="0">
                <a:solidFill>
                  <a:schemeClr val="tx1"/>
                </a:solidFill>
                <a:ea typeface="DFKaiShuMedium-B5" charset="-120"/>
              </a:rPr>
              <a:t>仙女座星系</a:t>
            </a:r>
            <a:br>
              <a:rPr lang="zh-TW" altLang="en-US" sz="2400" smtClean="0">
                <a:solidFill>
                  <a:schemeClr val="tx1"/>
                </a:solidFill>
                <a:ea typeface="DFKaiShuMedium-B5" charset="-120"/>
              </a:rPr>
            </a:br>
            <a:r>
              <a:rPr lang="en-US" altLang="zh-TW" sz="2400" smtClean="0">
                <a:solidFill>
                  <a:schemeClr val="tx1"/>
                </a:solidFill>
                <a:ea typeface="DFKaiShuMedium-B5" charset="-120"/>
              </a:rPr>
              <a:t>M31</a:t>
            </a:r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57188"/>
            <a:ext cx="7772400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14375" y="5072063"/>
            <a:ext cx="7772400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rgbClr val="FFFF99"/>
                </a:solidFill>
                <a:ea typeface="楷体_GB2312" pitchFamily="49" charset="-122"/>
              </a:rPr>
              <a:t>日球层三维结构透视示意图</a:t>
            </a:r>
          </a:p>
        </p:txBody>
      </p:sp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642938" y="5643563"/>
            <a:ext cx="8001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在星际风的作用下，太阳系内天体又被“包裹”在一个巨大的</a:t>
            </a:r>
            <a:r>
              <a:rPr lang="zh-CN" altLang="en-US" sz="2400" dirty="0" smtClean="0">
                <a:solidFill>
                  <a:schemeClr val="tx1"/>
                </a:solidFill>
              </a:rPr>
              <a:t>“卵形”结构</a:t>
            </a:r>
            <a:r>
              <a:rPr lang="zh-CN" altLang="en-US" sz="2400" dirty="0">
                <a:solidFill>
                  <a:schemeClr val="tx1"/>
                </a:solidFill>
              </a:rPr>
              <a:t>中，称为</a:t>
            </a:r>
            <a:r>
              <a:rPr lang="zh-CN" altLang="en-US" sz="2400" dirty="0">
                <a:solidFill>
                  <a:srgbClr val="FF0000"/>
                </a:solidFill>
              </a:rPr>
              <a:t>日球层</a:t>
            </a:r>
            <a:r>
              <a:rPr lang="zh-CN" altLang="en-US" sz="2400" dirty="0">
                <a:solidFill>
                  <a:schemeClr val="tx1"/>
                </a:solidFill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20000714_2135_mw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571500"/>
            <a:ext cx="3810000" cy="365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71500"/>
            <a:ext cx="4343400" cy="363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714375" y="4357688"/>
            <a:ext cx="30718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普通的太阳白光照片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（光球层）</a:t>
            </a:r>
          </a:p>
        </p:txBody>
      </p:sp>
      <p:sp>
        <p:nvSpPr>
          <p:cNvPr id="13317" name="Rectangle 9"/>
          <p:cNvSpPr>
            <a:spLocks noChangeArrowheads="1"/>
          </p:cNvSpPr>
          <p:nvPr/>
        </p:nvSpPr>
        <p:spPr bwMode="auto">
          <a:xfrm>
            <a:off x="5000625" y="4357688"/>
            <a:ext cx="3554413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日全食时的太阳白光照片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（日冕）</a:t>
            </a:r>
          </a:p>
        </p:txBody>
      </p:sp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571500" y="5643563"/>
            <a:ext cx="82153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变化的太阳：</a:t>
            </a:r>
            <a:r>
              <a:rPr lang="zh-CN" altLang="en-US" sz="240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用不同谱线的光，在不同的时间，我们看到的太阳的样子往往也不一样。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7620000" cy="588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1027"/>
          <p:cNvSpPr txBox="1">
            <a:spLocks noChangeArrowheads="1"/>
          </p:cNvSpPr>
          <p:nvPr/>
        </p:nvSpPr>
        <p:spPr bwMode="auto">
          <a:xfrm>
            <a:off x="990600" y="6253163"/>
            <a:ext cx="678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极紫外望远镜和白光日冕仪观测的太阳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077200" cy="595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1027"/>
          <p:cNvSpPr txBox="1">
            <a:spLocks noChangeArrowheads="1"/>
          </p:cNvSpPr>
          <p:nvPr/>
        </p:nvSpPr>
        <p:spPr bwMode="auto">
          <a:xfrm>
            <a:off x="2057400" y="6324600"/>
            <a:ext cx="5486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zh-CN" altLang="zh-CN" sz="2400" b="0">
              <a:solidFill>
                <a:schemeClr val="tx1"/>
              </a:solidFill>
            </a:endParaRPr>
          </a:p>
        </p:txBody>
      </p:sp>
      <p:sp>
        <p:nvSpPr>
          <p:cNvPr id="15364" name="Text Box 1028"/>
          <p:cNvSpPr txBox="1">
            <a:spLocks noChangeArrowheads="1"/>
          </p:cNvSpPr>
          <p:nvPr/>
        </p:nvSpPr>
        <p:spPr bwMode="auto">
          <a:xfrm>
            <a:off x="1676400" y="6243638"/>
            <a:ext cx="6019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太阳软</a:t>
            </a:r>
            <a:r>
              <a:rPr lang="en-US" altLang="zh-CN" sz="2400">
                <a:solidFill>
                  <a:schemeClr val="tx1"/>
                </a:solidFill>
              </a:rPr>
              <a:t>X</a:t>
            </a:r>
            <a:r>
              <a:rPr lang="zh-CN" altLang="en-US" sz="2400">
                <a:solidFill>
                  <a:schemeClr val="tx1"/>
                </a:solidFill>
              </a:rPr>
              <a:t>射线像在一个太阳活动周的变化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二、研究太阳的意义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7924800" cy="914400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zh-CN" altLang="en-US" sz="2800" smtClean="0"/>
              <a:t>太阳是人类生存的基础以及日地空间环境扰动最重要的源。</a:t>
            </a:r>
          </a:p>
        </p:txBody>
      </p:sp>
      <p:pic>
        <p:nvPicPr>
          <p:cNvPr id="16388" name="Picture 4" descr="suneart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2147888"/>
            <a:ext cx="8610600" cy="37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19088" y="5900738"/>
            <a:ext cx="8634412" cy="4572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rgbClr val="FFFF99"/>
                </a:solidFill>
                <a:ea typeface="楷体_GB2312" pitchFamily="49" charset="-122"/>
              </a:rPr>
              <a:t>日地关系与结构示意图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zh-CN" altLang="en-US" smtClean="0"/>
              <a:t>太阳是一颗普通的恒星，其研究结果在恒星世界具有普遍意义。</a:t>
            </a:r>
          </a:p>
          <a:p>
            <a:pPr algn="just" eaLnBrk="1" hangingPunct="1"/>
            <a:endParaRPr lang="zh-CN" altLang="en-US" smtClean="0"/>
          </a:p>
          <a:p>
            <a:pPr algn="just" eaLnBrk="1" hangingPunct="1"/>
            <a:r>
              <a:rPr lang="zh-CN" altLang="en-US" smtClean="0"/>
              <a:t>太阳是巨大的天体物理实验室：太阳提供了一高温、强磁场以及大尺度的物理环境，对它的研究促进了某些基础物理学科的发展。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4800" smtClean="0"/>
              <a:t>三、</a:t>
            </a:r>
            <a:r>
              <a:rPr lang="zh-CN" altLang="en-US" sz="4800" smtClean="0">
                <a:cs typeface="Times New Roman" panose="02020603050405020304" pitchFamily="18" charset="0"/>
              </a:rPr>
              <a:t> </a:t>
            </a:r>
            <a:r>
              <a:rPr lang="zh-CN" altLang="en-US" sz="4800" smtClean="0"/>
              <a:t>太阳的分层结构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830263"/>
            <a:ext cx="8715375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eaLnBrk="1" hangingPunct="1">
              <a:defRPr/>
            </a:pPr>
            <a:r>
              <a:rPr lang="zh-CN" altLang="en-US" dirty="0" smtClean="0">
                <a:latin typeface="+mn-ea"/>
                <a:ea typeface="+mn-ea"/>
              </a:rPr>
              <a:t>旧</a:t>
            </a:r>
            <a:r>
              <a:rPr lang="zh-TW" altLang="en-US" dirty="0" smtClean="0">
                <a:latin typeface="+mn-ea"/>
                <a:ea typeface="+mn-ea"/>
              </a:rPr>
              <a:t>的太</a:t>
            </a:r>
            <a:r>
              <a:rPr lang="zh-CN" altLang="en-US" dirty="0" smtClean="0">
                <a:latin typeface="+mn-ea"/>
                <a:ea typeface="+mn-ea"/>
              </a:rPr>
              <a:t>阳</a:t>
            </a:r>
            <a:r>
              <a:rPr lang="zh-TW" altLang="en-US" dirty="0" smtClean="0">
                <a:latin typeface="+mn-ea"/>
                <a:ea typeface="+mn-ea"/>
              </a:rPr>
              <a:t>內部</a:t>
            </a:r>
            <a:r>
              <a:rPr lang="zh-CN" altLang="en-US" dirty="0" smtClean="0">
                <a:latin typeface="+mn-ea"/>
                <a:ea typeface="+mn-ea"/>
              </a:rPr>
              <a:t>标准</a:t>
            </a:r>
            <a:r>
              <a:rPr lang="zh-TW" altLang="en-US" dirty="0" smtClean="0">
                <a:latin typeface="+mn-ea"/>
                <a:ea typeface="+mn-ea"/>
              </a:rPr>
              <a:t>模型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609600"/>
            <a:ext cx="46863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4643438" y="428625"/>
            <a:ext cx="274645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FF100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</a:t>
            </a:r>
            <a:r>
              <a:rPr lang="zh-TW" altLang="en-US" sz="2000" dirty="0">
                <a:solidFill>
                  <a:srgbClr val="FF100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核</a:t>
            </a:r>
            <a:r>
              <a:rPr lang="zh-TW" altLang="en-US" sz="20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TW" altLang="en-US" sz="2000" dirty="0">
                <a:solidFill>
                  <a:schemeClr val="tx1"/>
                </a:solidFill>
                <a:latin typeface="Times" panose="02020603050405020304" pitchFamily="18" charset="0"/>
                <a:ea typeface="DFWeiBei-B5" charset="-120"/>
              </a:rPr>
              <a:t>(</a:t>
            </a:r>
            <a:r>
              <a:rPr lang="en-US" altLang="zh-TW" sz="2000" dirty="0">
                <a:solidFill>
                  <a:schemeClr val="tx1"/>
                </a:solidFill>
                <a:latin typeface="Times" panose="02020603050405020304" pitchFamily="18" charset="0"/>
                <a:ea typeface="DFWeiBei-B5" charset="-120"/>
              </a:rPr>
              <a:t>Core) 0~0.25Rs 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000" dirty="0">
                <a:solidFill>
                  <a:schemeClr val="tx1"/>
                </a:solidFill>
                <a:latin typeface="+mn-ea"/>
                <a:ea typeface="+mn-ea"/>
              </a:rPr>
              <a:t>核</a:t>
            </a:r>
            <a:r>
              <a:rPr lang="zh-CN" altLang="en-US" sz="2000" dirty="0">
                <a:solidFill>
                  <a:schemeClr val="tx1"/>
                </a:solidFill>
                <a:latin typeface="+mn-ea"/>
                <a:ea typeface="+mn-ea"/>
              </a:rPr>
              <a:t>聚变反应处</a:t>
            </a:r>
            <a:endParaRPr lang="zh-TW" altLang="en-US" sz="2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537075" y="1357313"/>
            <a:ext cx="414568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000" b="1" dirty="0">
                <a:solidFill>
                  <a:srgbClr val="FF100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辐射层</a:t>
            </a:r>
            <a:r>
              <a:rPr lang="zh-TW" altLang="en-US" sz="2000" b="1" dirty="0">
                <a:latin typeface="Times" pitchFamily="18" charset="0"/>
                <a:ea typeface="DFWeiBei-B5" charset="-120"/>
              </a:rPr>
              <a:t>(</a:t>
            </a:r>
            <a:r>
              <a:rPr lang="en-US" altLang="zh-TW" sz="2000" b="1" dirty="0" err="1">
                <a:latin typeface="Times" pitchFamily="18" charset="0"/>
                <a:ea typeface="DFWeiBei-B5" charset="-120"/>
              </a:rPr>
              <a:t>Radiative</a:t>
            </a:r>
            <a:r>
              <a:rPr lang="en-US" altLang="zh-TW" sz="2000" b="1" dirty="0">
                <a:latin typeface="Times" pitchFamily="18" charset="0"/>
                <a:ea typeface="DFWeiBei-B5" charset="-120"/>
              </a:rPr>
              <a:t> zone) 0.25~0.7Rs :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en-US" sz="2000" b="1" dirty="0">
                <a:latin typeface="+mn-ea"/>
                <a:ea typeface="+mn-ea"/>
              </a:rPr>
              <a:t>阻</a:t>
            </a:r>
            <a:r>
              <a:rPr lang="zh-CN" altLang="en-US" sz="2000" b="1" dirty="0">
                <a:latin typeface="+mn-ea"/>
                <a:ea typeface="+mn-ea"/>
              </a:rPr>
              <a:t>碍</a:t>
            </a:r>
            <a:r>
              <a:rPr lang="zh-TW" altLang="en-US" sz="2000" b="1" dirty="0">
                <a:latin typeface="+mn-ea"/>
                <a:ea typeface="+mn-ea"/>
              </a:rPr>
              <a:t>高能光子前進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en-US" sz="2000" b="1" dirty="0">
                <a:latin typeface="+mn-ea"/>
                <a:ea typeface="+mn-ea"/>
              </a:rPr>
              <a:t>光子要花</a:t>
            </a:r>
            <a:r>
              <a:rPr lang="zh-CN" altLang="en-US" sz="2000" b="1" dirty="0">
                <a:latin typeface="+mn-ea"/>
                <a:ea typeface="+mn-ea"/>
              </a:rPr>
              <a:t>约两百万</a:t>
            </a:r>
            <a:r>
              <a:rPr lang="zh-TW" altLang="en-US" sz="2000" b="1" dirty="0">
                <a:latin typeface="+mn-ea"/>
                <a:ea typeface="+mn-ea"/>
              </a:rPr>
              <a:t>年的</a:t>
            </a:r>
            <a:r>
              <a:rPr lang="zh-CN" altLang="en-US" sz="2000" b="1" dirty="0">
                <a:latin typeface="+mn-ea"/>
                <a:ea typeface="+mn-ea"/>
              </a:rPr>
              <a:t>时间</a:t>
            </a:r>
            <a:endParaRPr lang="zh-TW" altLang="en-US" sz="20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zh-TW" altLang="en-US" sz="2000" b="1" dirty="0">
                <a:latin typeface="+mn-ea"/>
                <a:ea typeface="+mn-ea"/>
              </a:rPr>
              <a:t> 才能穿</a:t>
            </a:r>
            <a:r>
              <a:rPr lang="zh-CN" altLang="en-US" sz="2000" b="1" dirty="0">
                <a:latin typeface="+mn-ea"/>
                <a:ea typeface="+mn-ea"/>
              </a:rPr>
              <a:t>过辐射层</a:t>
            </a:r>
            <a:endParaRPr lang="zh-TW" altLang="en-US" sz="2000" b="1" dirty="0">
              <a:latin typeface="+mn-ea"/>
              <a:ea typeface="+mn-ea"/>
            </a:endParaRPr>
          </a:p>
          <a:p>
            <a:pPr eaLnBrk="1" hangingPunct="1">
              <a:buFontTx/>
              <a:buChar char="•"/>
              <a:defRPr/>
            </a:pPr>
            <a:r>
              <a:rPr lang="zh-TW" altLang="en-US" sz="2000" b="1" dirty="0">
                <a:latin typeface="+mn-ea"/>
                <a:ea typeface="+mn-ea"/>
              </a:rPr>
              <a:t>光子的能量由</a:t>
            </a:r>
            <a:r>
              <a:rPr lang="zh-CN" altLang="en-US" sz="2000" b="1" dirty="0">
                <a:latin typeface="+mn-ea"/>
                <a:ea typeface="+mn-ea"/>
              </a:rPr>
              <a:t>伽玛射线</a:t>
            </a:r>
            <a:endParaRPr lang="zh-TW" altLang="en-US" sz="2000" b="1" dirty="0">
              <a:latin typeface="+mn-ea"/>
              <a:ea typeface="+mn-ea"/>
            </a:endParaRPr>
          </a:p>
          <a:p>
            <a:pPr eaLnBrk="1" hangingPunct="1">
              <a:defRPr/>
            </a:pPr>
            <a:r>
              <a:rPr lang="zh-TW" altLang="en-US" sz="2000" b="1" dirty="0">
                <a:latin typeface="+mn-ea"/>
                <a:ea typeface="+mn-ea"/>
              </a:rPr>
              <a:t> </a:t>
            </a:r>
            <a:r>
              <a:rPr lang="zh-CN" altLang="en-US" sz="2000" b="1" dirty="0">
                <a:latin typeface="+mn-ea"/>
                <a:ea typeface="+mn-ea"/>
              </a:rPr>
              <a:t>减</a:t>
            </a:r>
            <a:r>
              <a:rPr lang="zh-TW" altLang="en-US" sz="2000" b="1" dirty="0">
                <a:latin typeface="+mn-ea"/>
                <a:ea typeface="+mn-ea"/>
              </a:rPr>
              <a:t>低到可</a:t>
            </a:r>
            <a:r>
              <a:rPr lang="zh-CN" altLang="en-US" sz="2000" b="1" dirty="0">
                <a:latin typeface="+mn-ea"/>
                <a:ea typeface="+mn-ea"/>
              </a:rPr>
              <a:t>见</a:t>
            </a:r>
            <a:r>
              <a:rPr lang="zh-TW" altLang="en-US" sz="2000" b="1" dirty="0">
                <a:latin typeface="+mn-ea"/>
                <a:ea typeface="+mn-ea"/>
              </a:rPr>
              <a:t>光</a:t>
            </a:r>
            <a:r>
              <a:rPr lang="zh-CN" altLang="en-US" sz="2000" b="1" dirty="0">
                <a:latin typeface="+mn-ea"/>
                <a:ea typeface="+mn-ea"/>
              </a:rPr>
              <a:t>与</a:t>
            </a:r>
            <a:r>
              <a:rPr lang="zh-TW" altLang="en-US" sz="2000" b="1" dirty="0">
                <a:latin typeface="+mn-ea"/>
                <a:ea typeface="+mn-ea"/>
              </a:rPr>
              <a:t>紫外光的能量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en-US" sz="2000" b="1" dirty="0">
                <a:latin typeface="+mn-ea"/>
                <a:ea typeface="+mn-ea"/>
              </a:rPr>
              <a:t>太</a:t>
            </a:r>
            <a:r>
              <a:rPr lang="zh-CN" altLang="en-US" sz="2000" b="1" dirty="0">
                <a:latin typeface="+mn-ea"/>
                <a:ea typeface="+mn-ea"/>
              </a:rPr>
              <a:t>阳</a:t>
            </a:r>
            <a:r>
              <a:rPr lang="zh-TW" altLang="en-US" sz="2000" b="1" dirty="0">
                <a:latin typeface="+mn-ea"/>
                <a:ea typeface="+mn-ea"/>
              </a:rPr>
              <a:t>的</a:t>
            </a:r>
            <a:r>
              <a:rPr lang="zh-CN" altLang="en-US" sz="2000" b="1" dirty="0">
                <a:latin typeface="+mn-ea"/>
                <a:ea typeface="+mn-ea"/>
              </a:rPr>
              <a:t>辐射层</a:t>
            </a:r>
            <a:r>
              <a:rPr lang="zh-TW" altLang="en-US" sz="2000" b="1" dirty="0">
                <a:latin typeface="+mn-ea"/>
                <a:ea typeface="+mn-ea"/>
              </a:rPr>
              <a:t>是使地球上的生命</a:t>
            </a:r>
          </a:p>
          <a:p>
            <a:pPr eaLnBrk="1" hangingPunct="1">
              <a:defRPr/>
            </a:pPr>
            <a:r>
              <a:rPr lang="zh-TW" altLang="en-US" sz="2000" b="1" dirty="0">
                <a:latin typeface="+mn-ea"/>
                <a:ea typeface="+mn-ea"/>
              </a:rPr>
              <a:t> 不受</a:t>
            </a:r>
            <a:r>
              <a:rPr lang="zh-CN" altLang="en-US" sz="2000" b="1" dirty="0">
                <a:latin typeface="+mn-ea"/>
                <a:ea typeface="+mn-ea"/>
              </a:rPr>
              <a:t>辐射伤</a:t>
            </a:r>
            <a:r>
              <a:rPr lang="zh-TW" altLang="en-US" sz="2000" b="1" dirty="0">
                <a:latin typeface="+mn-ea"/>
                <a:ea typeface="+mn-ea"/>
              </a:rPr>
              <a:t>害的第一</a:t>
            </a:r>
            <a:r>
              <a:rPr lang="zh-CN" altLang="en-US" sz="2000" b="1" dirty="0">
                <a:latin typeface="+mn-ea"/>
                <a:ea typeface="+mn-ea"/>
              </a:rPr>
              <a:t>层防线</a:t>
            </a:r>
            <a:endParaRPr lang="zh-TW" altLang="en-US" sz="2000" b="1" dirty="0">
              <a:latin typeface="+mn-ea"/>
              <a:ea typeface="+mn-ea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538663" y="4038600"/>
            <a:ext cx="4319587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000" b="1" dirty="0">
                <a:solidFill>
                  <a:srgbClr val="FF100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对流层</a:t>
            </a:r>
            <a:r>
              <a:rPr lang="zh-TW" altLang="en-US" sz="2000" b="1" dirty="0">
                <a:latin typeface="Times" pitchFamily="18" charset="0"/>
                <a:ea typeface="DFWeiBei-B5" charset="-120"/>
              </a:rPr>
              <a:t>(</a:t>
            </a:r>
            <a:r>
              <a:rPr lang="en-US" altLang="zh-TW" sz="2000" b="1" dirty="0">
                <a:latin typeface="Times" pitchFamily="18" charset="0"/>
                <a:ea typeface="DFWeiBei-B5" charset="-120"/>
              </a:rPr>
              <a:t>Convection zone) 0.7~1Rs :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en-US" sz="2000" b="1" dirty="0">
                <a:latin typeface="+mn-ea"/>
                <a:ea typeface="+mn-ea"/>
              </a:rPr>
              <a:t>太</a:t>
            </a:r>
            <a:r>
              <a:rPr lang="zh-CN" altLang="en-US" sz="2000" b="1" dirty="0">
                <a:latin typeface="+mn-ea"/>
                <a:ea typeface="+mn-ea"/>
              </a:rPr>
              <a:t>阳磁场</a:t>
            </a:r>
            <a:r>
              <a:rPr lang="zh-TW" altLang="en-US" sz="2000" b="1" dirty="0">
                <a:latin typeface="+mn-ea"/>
                <a:ea typeface="+mn-ea"/>
              </a:rPr>
              <a:t>的</a:t>
            </a:r>
            <a:r>
              <a:rPr lang="zh-CN" altLang="en-US" sz="2000" b="1" dirty="0">
                <a:latin typeface="+mn-ea"/>
                <a:ea typeface="+mn-ea"/>
              </a:rPr>
              <a:t>产生与变化区域</a:t>
            </a:r>
            <a:endParaRPr lang="zh-TW" altLang="en-US" sz="2000" b="1" dirty="0">
              <a:latin typeface="+mn-ea"/>
              <a:ea typeface="+mn-ea"/>
            </a:endParaRPr>
          </a:p>
          <a:p>
            <a:pPr algn="just" eaLnBrk="1" hangingPunct="1">
              <a:buFontTx/>
              <a:buChar char="•"/>
              <a:defRPr/>
            </a:pPr>
            <a:r>
              <a:rPr lang="zh-TW" altLang="en-US" sz="2000" b="1" dirty="0">
                <a:latin typeface="+mn-ea"/>
                <a:ea typeface="+mn-ea"/>
              </a:rPr>
              <a:t>是太</a:t>
            </a:r>
            <a:r>
              <a:rPr lang="zh-CN" altLang="en-US" sz="2000" b="1" dirty="0">
                <a:latin typeface="+mn-ea"/>
                <a:ea typeface="+mn-ea"/>
              </a:rPr>
              <a:t>阳</a:t>
            </a:r>
            <a:r>
              <a:rPr lang="zh-TW" altLang="en-US" sz="2000" b="1" dirty="0">
                <a:latin typeface="+mn-ea"/>
                <a:ea typeface="+mn-ea"/>
              </a:rPr>
              <a:t>表面的各</a:t>
            </a:r>
            <a:r>
              <a:rPr lang="zh-CN" altLang="en-US" sz="2000" b="1" dirty="0">
                <a:latin typeface="+mn-ea"/>
                <a:ea typeface="+mn-ea"/>
              </a:rPr>
              <a:t>种电磁变化</a:t>
            </a:r>
            <a:r>
              <a:rPr lang="zh-TW" altLang="en-US" sz="2000" b="1" dirty="0">
                <a:latin typeface="+mn-ea"/>
                <a:ea typeface="+mn-ea"/>
              </a:rPr>
              <a:t>的能量</a:t>
            </a:r>
            <a:r>
              <a:rPr lang="zh-CN" altLang="en-US" sz="2000" b="1" dirty="0">
                <a:latin typeface="+mn-ea"/>
                <a:ea typeface="+mn-ea"/>
              </a:rPr>
              <a:t>与</a:t>
            </a:r>
            <a:r>
              <a:rPr lang="zh-TW" altLang="en-US" sz="2000" b="1" dirty="0">
                <a:latin typeface="+mn-ea"/>
                <a:ea typeface="+mn-ea"/>
              </a:rPr>
              <a:t>磁</a:t>
            </a:r>
            <a:r>
              <a:rPr lang="zh-CN" altLang="en-US" sz="2000" b="1" dirty="0">
                <a:latin typeface="+mn-ea"/>
                <a:ea typeface="+mn-ea"/>
              </a:rPr>
              <a:t>场来源区</a:t>
            </a:r>
            <a:endParaRPr lang="en-US" altLang="zh-CN" sz="2000" b="1" dirty="0">
              <a:latin typeface="+mn-ea"/>
              <a:ea typeface="+mn-ea"/>
            </a:endParaRPr>
          </a:p>
          <a:p>
            <a:pPr eaLnBrk="1" hangingPunct="1">
              <a:defRPr/>
            </a:pPr>
            <a:endParaRPr lang="zh-TW" altLang="en-US" sz="2000" b="1" dirty="0">
              <a:latin typeface="Times" pitchFamily="18" charset="0"/>
            </a:endParaRPr>
          </a:p>
          <a:p>
            <a:pPr eaLnBrk="1" hangingPunct="1"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对流层</a:t>
            </a:r>
            <a:r>
              <a:rPr lang="zh-TW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上方依序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</a:t>
            </a:r>
            <a:endParaRPr lang="zh-TW" altLang="en-US" sz="2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TW" altLang="en-US" sz="2000" b="1" dirty="0">
                <a:latin typeface="Times" pitchFamily="18" charset="0"/>
                <a:ea typeface="DFWeiBei-B5" charset="-120"/>
              </a:rPr>
              <a:t>  </a:t>
            </a:r>
            <a:r>
              <a:rPr lang="zh-TW" altLang="en-US" sz="2000" b="1" dirty="0">
                <a:latin typeface="+mn-ea"/>
                <a:ea typeface="+mn-ea"/>
              </a:rPr>
              <a:t>光球</a:t>
            </a:r>
            <a:r>
              <a:rPr lang="zh-CN" altLang="en-US" sz="2000" b="1" dirty="0">
                <a:latin typeface="+mn-ea"/>
                <a:ea typeface="+mn-ea"/>
              </a:rPr>
              <a:t>层</a:t>
            </a:r>
            <a:r>
              <a:rPr lang="zh-TW" altLang="en-US" sz="2000" b="1" dirty="0">
                <a:latin typeface="+mn-ea"/>
                <a:ea typeface="+mn-ea"/>
              </a:rPr>
              <a:t>、色球</a:t>
            </a:r>
            <a:r>
              <a:rPr lang="zh-CN" altLang="en-US" sz="2000" b="1" dirty="0">
                <a:latin typeface="+mn-ea"/>
                <a:ea typeface="+mn-ea"/>
              </a:rPr>
              <a:t>层</a:t>
            </a:r>
            <a:r>
              <a:rPr lang="zh-TW" altLang="en-US" sz="2000" b="1" dirty="0">
                <a:latin typeface="+mn-ea"/>
                <a:ea typeface="+mn-ea"/>
              </a:rPr>
              <a:t>、日冕、</a:t>
            </a:r>
          </a:p>
          <a:p>
            <a:pPr eaLnBrk="1" hangingPunct="1">
              <a:defRPr/>
            </a:pPr>
            <a:r>
              <a:rPr lang="zh-TW" altLang="en-US" sz="2000" b="1" dirty="0">
                <a:latin typeface="+mn-ea"/>
                <a:ea typeface="+mn-ea"/>
              </a:rPr>
              <a:t> 太</a:t>
            </a:r>
            <a:r>
              <a:rPr lang="zh-CN" altLang="en-US" sz="2000" b="1" dirty="0">
                <a:latin typeface="+mn-ea"/>
                <a:ea typeface="+mn-ea"/>
              </a:rPr>
              <a:t>阳风与日球层</a:t>
            </a:r>
            <a:endParaRPr lang="zh-TW" altLang="en-US" sz="2000" b="1" dirty="0">
              <a:latin typeface="+mn-ea"/>
              <a:ea typeface="+mn-ea"/>
            </a:endParaRP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4724400" cy="8382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dirty="0" smtClean="0">
                <a:solidFill>
                  <a:schemeClr val="accent2"/>
                </a:solidFill>
                <a:latin typeface="+mj-ea"/>
              </a:rPr>
              <a:t>新的太</a:t>
            </a:r>
            <a:r>
              <a:rPr lang="zh-CN" altLang="en-US" dirty="0" smtClean="0">
                <a:solidFill>
                  <a:schemeClr val="accent2"/>
                </a:solidFill>
                <a:latin typeface="+mj-ea"/>
              </a:rPr>
              <a:t>阳</a:t>
            </a:r>
            <a:r>
              <a:rPr lang="zh-TW" altLang="en-US" dirty="0" smtClean="0">
                <a:solidFill>
                  <a:schemeClr val="accent2"/>
                </a:solidFill>
                <a:latin typeface="+mj-ea"/>
              </a:rPr>
              <a:t>內部</a:t>
            </a:r>
            <a:r>
              <a:rPr lang="zh-TW" altLang="en-US" dirty="0" smtClean="0">
                <a:solidFill>
                  <a:schemeClr val="accent2"/>
                </a:solidFill>
                <a:latin typeface="+mn-ea"/>
                <a:ea typeface="+mn-ea"/>
              </a:rPr>
              <a:t>模型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148388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533400"/>
            <a:ext cx="3124200" cy="5257800"/>
          </a:xfrm>
        </p:spPr>
        <p:txBody>
          <a:bodyPr/>
          <a:lstStyle/>
          <a:p>
            <a:pPr algn="l" eaLnBrk="1" hangingPunct="1">
              <a:defRPr/>
            </a:pPr>
            <a:r>
              <a:rPr lang="zh-TW" altLang="en-US" sz="3600" dirty="0" smtClean="0">
                <a:solidFill>
                  <a:schemeClr val="accent2"/>
                </a:solidFill>
                <a:latin typeface="+mn-ea"/>
                <a:ea typeface="+mn-ea"/>
              </a:rPr>
              <a:t>太</a:t>
            </a:r>
            <a:r>
              <a:rPr lang="zh-CN" altLang="en-US" sz="3600" dirty="0" smtClean="0">
                <a:solidFill>
                  <a:schemeClr val="accent2"/>
                </a:solidFill>
                <a:latin typeface="+mn-ea"/>
                <a:ea typeface="+mn-ea"/>
              </a:rPr>
              <a:t>阳</a:t>
            </a:r>
            <a:r>
              <a:rPr lang="zh-TW" altLang="en-US" sz="3600" dirty="0" smtClean="0">
                <a:solidFill>
                  <a:schemeClr val="accent2"/>
                </a:solidFill>
                <a:latin typeface="+mn-ea"/>
                <a:ea typeface="+mn-ea"/>
              </a:rPr>
              <a:t>外部大</a:t>
            </a:r>
            <a:r>
              <a:rPr lang="zh-CN" altLang="en-US" sz="3600" dirty="0" smtClean="0">
                <a:solidFill>
                  <a:schemeClr val="accent2"/>
                </a:solidFill>
                <a:latin typeface="+mn-ea"/>
                <a:ea typeface="+mn-ea"/>
              </a:rPr>
              <a:t>气</a:t>
            </a:r>
            <a:r>
              <a:rPr lang="zh-TW" altLang="en-US" sz="3600" dirty="0" smtClean="0">
                <a:solidFill>
                  <a:schemeClr val="accent2"/>
                </a:solidFill>
                <a:latin typeface="+mn-ea"/>
                <a:ea typeface="+mn-ea"/>
              </a:rPr>
              <a:t>模型:</a:t>
            </a:r>
            <a:r>
              <a:rPr lang="zh-TW" altLang="en-US" dirty="0" smtClean="0">
                <a:solidFill>
                  <a:schemeClr val="accent2"/>
                </a:solidFill>
                <a:ea typeface="DFWeiBei-B5" charset="-120"/>
              </a:rPr>
              <a:t/>
            </a:r>
            <a:br>
              <a:rPr lang="zh-TW" altLang="en-US" dirty="0" smtClean="0">
                <a:solidFill>
                  <a:schemeClr val="accent2"/>
                </a:solidFill>
                <a:ea typeface="DFWeiBei-B5" charset="-120"/>
              </a:rPr>
            </a:br>
            <a:r>
              <a:rPr lang="zh-TW" altLang="en-US" dirty="0" smtClean="0">
                <a:solidFill>
                  <a:schemeClr val="accent2"/>
                </a:solidFill>
                <a:ea typeface="DFWeiBei-B5" charset="-120"/>
              </a:rPr>
              <a:t>       </a:t>
            </a:r>
            <a: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光球</a:t>
            </a:r>
            <a:r>
              <a:rPr lang="zh-CN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层</a:t>
            </a:r>
            <a: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/>
            </a:r>
            <a:b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</a:br>
            <a: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     色球</a:t>
            </a:r>
            <a:r>
              <a:rPr lang="zh-CN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层</a:t>
            </a:r>
            <a: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/>
            </a:r>
            <a:b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</a:br>
            <a: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     </a:t>
            </a:r>
            <a:r>
              <a:rPr lang="zh-CN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过</a:t>
            </a:r>
            <a: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渡</a:t>
            </a:r>
            <a:r>
              <a:rPr lang="zh-CN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区</a:t>
            </a:r>
            <a: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/>
            </a:r>
            <a:b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</a:br>
            <a: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    </a:t>
            </a:r>
            <a:r>
              <a:rPr lang="zh-CN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 </a:t>
            </a:r>
            <a:r>
              <a:rPr lang="zh-TW" altLang="en-US" sz="3200" dirty="0" smtClean="0">
                <a:solidFill>
                  <a:srgbClr val="FF100C"/>
                </a:solidFill>
                <a:latin typeface="+mn-ea"/>
                <a:ea typeface="+mn-ea"/>
              </a:rPr>
              <a:t>日  冕</a:t>
            </a:r>
            <a:r>
              <a:rPr lang="zh-TW" altLang="en-US" dirty="0" smtClean="0">
                <a:solidFill>
                  <a:schemeClr val="accent2"/>
                </a:solidFill>
                <a:ea typeface="DFWeiBei-B5" charset="-120"/>
              </a:rPr>
              <a:t/>
            </a:r>
            <a:br>
              <a:rPr lang="zh-TW" altLang="en-US" dirty="0" smtClean="0">
                <a:solidFill>
                  <a:schemeClr val="accent2"/>
                </a:solidFill>
                <a:ea typeface="DFWeiBei-B5" charset="-120"/>
              </a:rPr>
            </a:br>
            <a:r>
              <a:rPr lang="zh-CN" altLang="en-US" dirty="0" smtClean="0">
                <a:solidFill>
                  <a:schemeClr val="accent2"/>
                </a:solidFill>
              </a:rPr>
              <a:t/>
            </a:r>
            <a:br>
              <a:rPr lang="zh-CN" altLang="en-US" dirty="0" smtClean="0">
                <a:solidFill>
                  <a:schemeClr val="accent2"/>
                </a:solidFill>
              </a:rPr>
            </a:br>
            <a:r>
              <a:rPr lang="zh-TW" altLang="en-US" sz="3600" dirty="0" smtClean="0">
                <a:solidFill>
                  <a:schemeClr val="accent2"/>
                </a:solidFill>
                <a:latin typeface="+mn-ea"/>
                <a:ea typeface="+mn-ea"/>
              </a:rPr>
              <a:t>日冕</a:t>
            </a:r>
            <a:r>
              <a:rPr lang="zh-CN" altLang="en-US" sz="3600" dirty="0">
                <a:solidFill>
                  <a:schemeClr val="accent2"/>
                </a:solidFill>
                <a:latin typeface="+mn-ea"/>
                <a:ea typeface="+mn-ea"/>
              </a:rPr>
              <a:t>加热</a:t>
            </a:r>
            <a:r>
              <a:rPr lang="en-US" altLang="zh-CN" sz="3600" dirty="0" smtClean="0">
                <a:solidFill>
                  <a:schemeClr val="accent2"/>
                </a:solidFill>
                <a:latin typeface="+mn-ea"/>
                <a:ea typeface="+mn-ea"/>
              </a:rPr>
              <a:t>:</a:t>
            </a:r>
            <a:r>
              <a:rPr lang="en-US" altLang="zh-CN" sz="3600" dirty="0" smtClean="0">
                <a:latin typeface="+mn-ea"/>
                <a:ea typeface="+mn-ea"/>
              </a:rPr>
              <a:t/>
            </a:r>
            <a:br>
              <a:rPr lang="en-US" altLang="zh-CN" sz="3600" dirty="0" smtClean="0">
                <a:latin typeface="+mn-ea"/>
                <a:ea typeface="+mn-ea"/>
              </a:rPr>
            </a:br>
            <a:r>
              <a:rPr lang="en-US" altLang="zh-CN" sz="3600" dirty="0" smtClean="0">
                <a:latin typeface="+mn-ea"/>
                <a:ea typeface="+mn-ea"/>
              </a:rPr>
              <a:t>    </a:t>
            </a:r>
            <a:r>
              <a:rPr lang="zh-CN" altLang="en-US" sz="3200" dirty="0" smtClean="0">
                <a:latin typeface="+mn-ea"/>
                <a:ea typeface="+mn-ea"/>
              </a:rPr>
              <a:t>世纪之迷</a:t>
            </a:r>
            <a:r>
              <a:rPr lang="en-US" altLang="zh-CN" sz="3200" dirty="0" smtClean="0">
                <a:latin typeface="+mn-ea"/>
                <a:ea typeface="+mn-ea"/>
              </a:rPr>
              <a:t>!</a:t>
            </a:r>
            <a:endParaRPr lang="zh-TW" altLang="en-US" sz="3200" dirty="0" smtClean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772400" cy="762000"/>
          </a:xfrm>
        </p:spPr>
        <p:txBody>
          <a:bodyPr/>
          <a:lstStyle/>
          <a:p>
            <a:pPr eaLnBrk="1" hangingPunct="1"/>
            <a:r>
              <a:rPr lang="zh-CN" altLang="en-US" smtClean="0"/>
              <a:t>太阳物理的研究内容</a:t>
            </a:r>
          </a:p>
        </p:txBody>
      </p:sp>
      <p:sp>
        <p:nvSpPr>
          <p:cNvPr id="378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09600" y="762000"/>
            <a:ext cx="8320088" cy="6096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2800" smtClean="0">
                <a:solidFill>
                  <a:schemeClr val="accent2"/>
                </a:solidFill>
              </a:rPr>
              <a:t>太阳的构造和化学成份。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smtClean="0"/>
              <a:t>太阳是什么做的？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smtClean="0"/>
              <a:t>太阳上化学元素的相对丰度怎样？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smtClean="0"/>
              <a:t>太阳的结构如何？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>
                <a:solidFill>
                  <a:schemeClr val="accent2"/>
                </a:solidFill>
              </a:rPr>
              <a:t>能量的产生机制。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smtClean="0"/>
              <a:t>太阳内的基本热核反应、中微子问题、太阳常数的变化。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>
                <a:solidFill>
                  <a:schemeClr val="accent2"/>
                </a:solidFill>
              </a:rPr>
              <a:t>通量向外的输运和转换。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smtClean="0"/>
              <a:t>能量如何从核心传播到外面自由空间？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smtClean="0"/>
              <a:t>太阳的性质怎样决定于这些能流？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>
                <a:solidFill>
                  <a:schemeClr val="accent2"/>
                </a:solidFill>
              </a:rPr>
              <a:t>色球和日冕的加热机制。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>
                <a:solidFill>
                  <a:schemeClr val="accent2"/>
                </a:solidFill>
              </a:rPr>
              <a:t>太阳风。</a:t>
            </a: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smtClean="0"/>
              <a:t>太阳风的起源和加速机制？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2800" smtClean="0">
                <a:solidFill>
                  <a:schemeClr val="accent2"/>
                </a:solidFill>
              </a:rPr>
              <a:t>太阳活动：</a:t>
            </a:r>
            <a:endParaRPr lang="en-US" altLang="zh-CN" sz="2800" smtClean="0">
              <a:solidFill>
                <a:schemeClr val="accent2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zh-CN" altLang="en-US" sz="2400" b="1" smtClean="0"/>
              <a:t>起源、机制、预报、日地关系、空间天气学。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mtClean="0"/>
              <a:t>四、</a:t>
            </a:r>
            <a:r>
              <a:rPr lang="zh-CN" altLang="en-US" smtClean="0">
                <a:cs typeface="Times New Roman" panose="02020603050405020304" pitchFamily="18" charset="0"/>
              </a:rPr>
              <a:t> </a:t>
            </a:r>
            <a:r>
              <a:rPr lang="zh-CN" altLang="en-US" smtClean="0"/>
              <a:t>太阳活动与宁静太阳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800600"/>
          </a:xfrm>
        </p:spPr>
        <p:txBody>
          <a:bodyPr/>
          <a:lstStyle/>
          <a:p>
            <a:pPr eaLnBrk="1" hangingPunct="1"/>
            <a:r>
              <a:rPr lang="zh-CN" altLang="en-US" dirty="0" smtClean="0">
                <a:ea typeface="楷体_GB2312" pitchFamily="49" charset="-122"/>
              </a:rPr>
              <a:t>宁静太阳：</a:t>
            </a:r>
            <a:r>
              <a:rPr lang="zh-CN" altLang="en-US" dirty="0" smtClean="0"/>
              <a:t>时间上相对稳定的，空间上球对称和均匀辐射的理想太阳。变化时标为太阳演化时标。</a:t>
            </a:r>
          </a:p>
          <a:p>
            <a:pPr eaLnBrk="1" hangingPunct="1">
              <a:spcBef>
                <a:spcPct val="100000"/>
              </a:spcBef>
            </a:pPr>
            <a:r>
              <a:rPr lang="zh-CN" altLang="en-US" dirty="0" smtClean="0">
                <a:ea typeface="楷体_GB2312" pitchFamily="49" charset="-122"/>
              </a:rPr>
              <a:t>太阳活动：</a:t>
            </a:r>
            <a:r>
              <a:rPr lang="zh-CN" altLang="en-US" dirty="0" smtClean="0"/>
              <a:t>局部区域的、短时标的现象。变化时标为从小于几分钟到几十年。包括：黑子、谱斑、日珥、暗条、耀斑以及</a:t>
            </a:r>
            <a:r>
              <a:rPr lang="en-US" altLang="zh-CN" dirty="0" smtClean="0"/>
              <a:t>CME</a:t>
            </a:r>
            <a:r>
              <a:rPr lang="zh-CN" altLang="en-US" dirty="0" smtClean="0"/>
              <a:t>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124200"/>
            <a:ext cx="2757488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6156325" y="5562600"/>
            <a:ext cx="2987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002" tIns="8001" rIns="16002" bIns="8001">
            <a:spAutoFit/>
          </a:bodyPr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1100">
                <a:solidFill>
                  <a:srgbClr val="FFFF99"/>
                </a:solidFill>
                <a:ea typeface="楷体_GB2312" pitchFamily="49" charset="-122"/>
              </a:rPr>
              <a:t>(f) SOHO/EIT </a:t>
            </a:r>
            <a:r>
              <a:rPr lang="zh-CN" altLang="en-US" sz="1100">
                <a:solidFill>
                  <a:srgbClr val="FFFF99"/>
                </a:solidFill>
                <a:ea typeface="楷体_GB2312" pitchFamily="49" charset="-122"/>
              </a:rPr>
              <a:t>远紫外线 </a:t>
            </a:r>
            <a:r>
              <a:rPr lang="en-US" altLang="zh-CN" sz="1100">
                <a:solidFill>
                  <a:srgbClr val="FFFF99"/>
                </a:solidFill>
                <a:ea typeface="楷体_GB2312" pitchFamily="49" charset="-122"/>
              </a:rPr>
              <a:t>HeII 304</a:t>
            </a:r>
            <a:r>
              <a:rPr lang="en-US" altLang="zh-CN" sz="1100">
                <a:solidFill>
                  <a:srgbClr val="FFFF99"/>
                </a:solidFill>
                <a:cs typeface="Times New Roman" panose="02020603050405020304" pitchFamily="18" charset="0"/>
              </a:rPr>
              <a:t>Å</a:t>
            </a:r>
            <a:r>
              <a:rPr lang="zh-CN" altLang="en-US" sz="1100">
                <a:solidFill>
                  <a:srgbClr val="FFFF99"/>
                </a:solidFill>
              </a:rPr>
              <a:t>观测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25" y="3165475"/>
            <a:ext cx="2728913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3048000" y="5562600"/>
            <a:ext cx="29860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002" tIns="8001" rIns="16002" bIns="8001">
            <a:spAutoFit/>
          </a:bodyPr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100">
                <a:solidFill>
                  <a:srgbClr val="FFFF99"/>
                </a:solidFill>
                <a:ea typeface="楷体_GB2312" pitchFamily="49" charset="-122"/>
              </a:rPr>
              <a:t>(e)  SOHO/EIT </a:t>
            </a:r>
            <a:r>
              <a:rPr lang="zh-CN" altLang="en-US" sz="1100">
                <a:solidFill>
                  <a:srgbClr val="FFFF99"/>
                </a:solidFill>
                <a:ea typeface="楷体_GB2312" pitchFamily="49" charset="-122"/>
              </a:rPr>
              <a:t>远紫外线 </a:t>
            </a:r>
            <a:r>
              <a:rPr lang="en-US" altLang="zh-CN" sz="1100">
                <a:solidFill>
                  <a:srgbClr val="FFFF99"/>
                </a:solidFill>
                <a:ea typeface="楷体_GB2312" pitchFamily="49" charset="-122"/>
              </a:rPr>
              <a:t>Fe IX/X 171</a:t>
            </a:r>
            <a:r>
              <a:rPr lang="en-US" altLang="zh-CN" sz="1100">
                <a:solidFill>
                  <a:srgbClr val="FFFF99"/>
                </a:solidFill>
                <a:cs typeface="Times New Roman" panose="02020603050405020304" pitchFamily="18" charset="0"/>
              </a:rPr>
              <a:t>Å</a:t>
            </a:r>
            <a:r>
              <a:rPr lang="zh-CN" altLang="en-US" sz="1100">
                <a:solidFill>
                  <a:srgbClr val="FFFF99"/>
                </a:solidFill>
              </a:rPr>
              <a:t>观测</a:t>
            </a:r>
          </a:p>
        </p:txBody>
      </p:sp>
      <p:pic>
        <p:nvPicPr>
          <p:cNvPr id="25606" name="Picture 6" descr="coroho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200400"/>
            <a:ext cx="268287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228600" y="5562600"/>
            <a:ext cx="29876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002" tIns="8001" rIns="16002" bIns="8001">
            <a:spAutoFit/>
          </a:bodyPr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100">
                <a:solidFill>
                  <a:srgbClr val="FFFF99"/>
                </a:solidFill>
                <a:ea typeface="楷体_GB2312" pitchFamily="49" charset="-122"/>
              </a:rPr>
              <a:t>(d) Yohkoh </a:t>
            </a:r>
            <a:r>
              <a:rPr lang="zh-CN" altLang="en-US" sz="1100">
                <a:solidFill>
                  <a:srgbClr val="FFFF99"/>
                </a:solidFill>
                <a:ea typeface="楷体_GB2312" pitchFamily="49" charset="-122"/>
              </a:rPr>
              <a:t>软</a:t>
            </a:r>
            <a:r>
              <a:rPr lang="en-US" altLang="zh-CN" sz="1100">
                <a:solidFill>
                  <a:srgbClr val="FFFF99"/>
                </a:solidFill>
                <a:ea typeface="楷体_GB2312" pitchFamily="49" charset="-122"/>
              </a:rPr>
              <a:t>X</a:t>
            </a:r>
            <a:r>
              <a:rPr lang="zh-CN" altLang="en-US" sz="1100">
                <a:solidFill>
                  <a:srgbClr val="FFFF99"/>
                </a:solidFill>
                <a:ea typeface="楷体_GB2312" pitchFamily="49" charset="-122"/>
              </a:rPr>
              <a:t>射线</a:t>
            </a:r>
            <a:r>
              <a:rPr lang="zh-CN" altLang="en-US" sz="1100">
                <a:solidFill>
                  <a:srgbClr val="FFFF99"/>
                </a:solidFill>
              </a:rPr>
              <a:t>观测</a:t>
            </a:r>
          </a:p>
        </p:txBody>
      </p:sp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25" y="457200"/>
            <a:ext cx="2819400" cy="236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6156325" y="2925763"/>
            <a:ext cx="2987675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002" tIns="8001" rIns="16002" bIns="8001">
            <a:spAutoFit/>
          </a:bodyPr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100">
                <a:solidFill>
                  <a:srgbClr val="FFFF99"/>
                </a:solidFill>
                <a:ea typeface="楷体_GB2312" pitchFamily="49" charset="-122"/>
              </a:rPr>
              <a:t>(c) </a:t>
            </a:r>
            <a:r>
              <a:rPr lang="zh-CN" altLang="en-US" sz="1100">
                <a:solidFill>
                  <a:srgbClr val="FFFF99"/>
                </a:solidFill>
                <a:ea typeface="楷体_GB2312" pitchFamily="49" charset="-122"/>
              </a:rPr>
              <a:t>日全蚀时白光日冕仪</a:t>
            </a:r>
            <a:r>
              <a:rPr lang="zh-CN" altLang="en-US" sz="1100">
                <a:solidFill>
                  <a:srgbClr val="FFFF99"/>
                </a:solidFill>
              </a:rPr>
              <a:t>观测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457200" y="5867400"/>
            <a:ext cx="8183563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002" tIns="8001" rIns="16002" bIns="8001">
            <a:spAutoFit/>
          </a:bodyPr>
          <a:lstStyle>
            <a:lvl1pPr indent="317500"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600">
                <a:solidFill>
                  <a:srgbClr val="FFFF99"/>
                </a:solidFill>
                <a:ea typeface="楷体_GB2312" pitchFamily="49" charset="-122"/>
              </a:rPr>
              <a:t>当我们用不同波长的光去观测太阳时，会发现太阳大气的结构是很丰富多彩的，完全不象我们平常肉眼看到的那样“平淡无奇”。这是因为这些谱线的形成温度或来源区域不同，反映了太阳大气不同层次的结构信息。上面是某些谱线观测的结果及其对应的典型特征物。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2133600" y="152400"/>
            <a:ext cx="46482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002" tIns="8001" rIns="16002" bIns="8001">
            <a:spAutoFit/>
          </a:bodyPr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000">
                <a:solidFill>
                  <a:srgbClr val="FFFF99"/>
                </a:solidFill>
                <a:ea typeface="楷体_GB2312" pitchFamily="49" charset="-122"/>
              </a:rPr>
              <a:t>各种太阳活动现象</a:t>
            </a:r>
          </a:p>
        </p:txBody>
      </p:sp>
      <p:pic>
        <p:nvPicPr>
          <p:cNvPr id="25612" name="Picture 12" descr="9807142222hh3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4525" y="457200"/>
            <a:ext cx="2743200" cy="239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13" descr="20000714_2135_mwl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3" y="457200"/>
            <a:ext cx="272891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288925" y="2925763"/>
            <a:ext cx="2636838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002" tIns="8001" rIns="16002" bIns="8001">
            <a:spAutoFit/>
          </a:bodyPr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100">
                <a:solidFill>
                  <a:srgbClr val="FFFF66"/>
                </a:solidFill>
                <a:ea typeface="楷体_GB2312" pitchFamily="49" charset="-122"/>
              </a:rPr>
              <a:t>(a)  </a:t>
            </a:r>
            <a:r>
              <a:rPr lang="zh-CN" altLang="en-US" sz="1100">
                <a:solidFill>
                  <a:srgbClr val="FFFF66"/>
                </a:solidFill>
                <a:ea typeface="楷体_GB2312" pitchFamily="49" charset="-122"/>
              </a:rPr>
              <a:t>普通白光的全日面观测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3140075" y="2925763"/>
            <a:ext cx="2635250" cy="15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002" tIns="8001" rIns="16002" bIns="8001">
            <a:spAutoFit/>
          </a:bodyPr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100">
                <a:solidFill>
                  <a:srgbClr val="FFFF66"/>
                </a:solidFill>
                <a:ea typeface="楷体_GB2312" pitchFamily="49" charset="-122"/>
              </a:rPr>
              <a:t>(b)  H-Alfa </a:t>
            </a:r>
            <a:r>
              <a:rPr lang="zh-CN" altLang="en-US" sz="1100">
                <a:solidFill>
                  <a:srgbClr val="FFFF66"/>
                </a:solidFill>
                <a:ea typeface="楷体_GB2312" pitchFamily="49" charset="-122"/>
              </a:rPr>
              <a:t>线的全日面观测</a:t>
            </a:r>
          </a:p>
        </p:txBody>
      </p:sp>
      <p:sp>
        <p:nvSpPr>
          <p:cNvPr id="25616" name="AutoShape 16"/>
          <p:cNvSpPr>
            <a:spLocks/>
          </p:cNvSpPr>
          <p:nvPr/>
        </p:nvSpPr>
        <p:spPr bwMode="auto">
          <a:xfrm>
            <a:off x="571500" y="642938"/>
            <a:ext cx="142875" cy="428625"/>
          </a:xfrm>
          <a:prstGeom prst="borderCallout1">
            <a:avLst>
              <a:gd name="adj1" fmla="val 43333"/>
              <a:gd name="adj2" fmla="val 120000"/>
              <a:gd name="adj3" fmla="val 184171"/>
              <a:gd name="adj4" fmla="val 894745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黑子</a:t>
            </a:r>
          </a:p>
        </p:txBody>
      </p:sp>
      <p:sp>
        <p:nvSpPr>
          <p:cNvPr id="25617" name="AutoShape 17"/>
          <p:cNvSpPr>
            <a:spLocks/>
          </p:cNvSpPr>
          <p:nvPr/>
        </p:nvSpPr>
        <p:spPr bwMode="auto">
          <a:xfrm>
            <a:off x="3286125" y="642938"/>
            <a:ext cx="214313" cy="442912"/>
          </a:xfrm>
          <a:prstGeom prst="borderCallout1">
            <a:avLst>
              <a:gd name="adj1" fmla="val 15000"/>
              <a:gd name="adj2" fmla="val 105264"/>
              <a:gd name="adj3" fmla="val 128602"/>
              <a:gd name="adj4" fmla="val 390620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谱斑</a:t>
            </a:r>
          </a:p>
        </p:txBody>
      </p:sp>
      <p:sp>
        <p:nvSpPr>
          <p:cNvPr id="25618" name="AutoShape 18"/>
          <p:cNvSpPr>
            <a:spLocks/>
          </p:cNvSpPr>
          <p:nvPr/>
        </p:nvSpPr>
        <p:spPr bwMode="auto">
          <a:xfrm>
            <a:off x="5257800" y="2590800"/>
            <a:ext cx="528638" cy="266700"/>
          </a:xfrm>
          <a:prstGeom prst="borderCallout1">
            <a:avLst>
              <a:gd name="adj1" fmla="val 14634"/>
              <a:gd name="adj2" fmla="val -5519"/>
              <a:gd name="adj3" fmla="val -85819"/>
              <a:gd name="adj4" fmla="val -116264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暗条</a:t>
            </a:r>
          </a:p>
        </p:txBody>
      </p:sp>
      <p:sp>
        <p:nvSpPr>
          <p:cNvPr id="25619" name="AutoShape 19"/>
          <p:cNvSpPr>
            <a:spLocks/>
          </p:cNvSpPr>
          <p:nvPr/>
        </p:nvSpPr>
        <p:spPr bwMode="auto">
          <a:xfrm>
            <a:off x="8572500" y="1571625"/>
            <a:ext cx="261938" cy="400050"/>
          </a:xfrm>
          <a:prstGeom prst="borderCallout1">
            <a:avLst>
              <a:gd name="adj1" fmla="val 11444"/>
              <a:gd name="adj2" fmla="val 68907"/>
              <a:gd name="adj3" fmla="val -23940"/>
              <a:gd name="adj4" fmla="val -205653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日珥</a:t>
            </a:r>
          </a:p>
        </p:txBody>
      </p:sp>
      <p:sp>
        <p:nvSpPr>
          <p:cNvPr id="25620" name="AutoShape 20"/>
          <p:cNvSpPr>
            <a:spLocks/>
          </p:cNvSpPr>
          <p:nvPr/>
        </p:nvSpPr>
        <p:spPr bwMode="auto">
          <a:xfrm>
            <a:off x="6215063" y="2428875"/>
            <a:ext cx="862012" cy="269875"/>
          </a:xfrm>
          <a:prstGeom prst="borderCallout1">
            <a:avLst>
              <a:gd name="adj1" fmla="val 15792"/>
              <a:gd name="adj2" fmla="val 103019"/>
              <a:gd name="adj3" fmla="val 54375"/>
              <a:gd name="adj4" fmla="val 180361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盔状冕流</a:t>
            </a:r>
          </a:p>
        </p:txBody>
      </p:sp>
      <p:sp>
        <p:nvSpPr>
          <p:cNvPr id="25621" name="AutoShape 21"/>
          <p:cNvSpPr>
            <a:spLocks/>
          </p:cNvSpPr>
          <p:nvPr/>
        </p:nvSpPr>
        <p:spPr bwMode="auto">
          <a:xfrm>
            <a:off x="6172200" y="5181600"/>
            <a:ext cx="185738" cy="390525"/>
          </a:xfrm>
          <a:prstGeom prst="borderCallout1">
            <a:avLst>
              <a:gd name="adj1" fmla="val 9375"/>
              <a:gd name="adj2" fmla="val 108333"/>
              <a:gd name="adj3" fmla="val -36546"/>
              <a:gd name="adj4" fmla="val 230963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日珥</a:t>
            </a:r>
          </a:p>
        </p:txBody>
      </p:sp>
      <p:sp>
        <p:nvSpPr>
          <p:cNvPr id="25622" name="AutoShape 22"/>
          <p:cNvSpPr>
            <a:spLocks/>
          </p:cNvSpPr>
          <p:nvPr/>
        </p:nvSpPr>
        <p:spPr bwMode="auto">
          <a:xfrm>
            <a:off x="8001000" y="5181600"/>
            <a:ext cx="701675" cy="247650"/>
          </a:xfrm>
          <a:prstGeom prst="borderCallout1">
            <a:avLst>
              <a:gd name="adj1" fmla="val 15190"/>
              <a:gd name="adj2" fmla="val -3847"/>
              <a:gd name="adj3" fmla="val -137843"/>
              <a:gd name="adj4" fmla="val -36181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活动区</a:t>
            </a:r>
          </a:p>
        </p:txBody>
      </p:sp>
      <p:sp>
        <p:nvSpPr>
          <p:cNvPr id="25623" name="AutoShape 23"/>
          <p:cNvSpPr>
            <a:spLocks/>
          </p:cNvSpPr>
          <p:nvPr/>
        </p:nvSpPr>
        <p:spPr bwMode="auto">
          <a:xfrm>
            <a:off x="5257800" y="4876800"/>
            <a:ext cx="600075" cy="409575"/>
          </a:xfrm>
          <a:prstGeom prst="borderCallout1">
            <a:avLst>
              <a:gd name="adj1" fmla="val 114287"/>
              <a:gd name="adj2" fmla="val -13079"/>
              <a:gd name="adj3" fmla="val 118773"/>
              <a:gd name="adj4" fmla="val -73801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射线或极羽</a:t>
            </a:r>
          </a:p>
        </p:txBody>
      </p:sp>
      <p:sp>
        <p:nvSpPr>
          <p:cNvPr id="25624" name="AutoShape 24"/>
          <p:cNvSpPr>
            <a:spLocks/>
          </p:cNvSpPr>
          <p:nvPr/>
        </p:nvSpPr>
        <p:spPr bwMode="auto">
          <a:xfrm>
            <a:off x="3200400" y="5029200"/>
            <a:ext cx="228600" cy="400050"/>
          </a:xfrm>
          <a:prstGeom prst="borderCallout1">
            <a:avLst>
              <a:gd name="adj1" fmla="val 50000"/>
              <a:gd name="adj2" fmla="val 134782"/>
              <a:gd name="adj3" fmla="val -74671"/>
              <a:gd name="adj4" fmla="val 154454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冕环</a:t>
            </a:r>
          </a:p>
        </p:txBody>
      </p:sp>
      <p:sp>
        <p:nvSpPr>
          <p:cNvPr id="25625" name="AutoShape 25"/>
          <p:cNvSpPr>
            <a:spLocks/>
          </p:cNvSpPr>
          <p:nvPr/>
        </p:nvSpPr>
        <p:spPr bwMode="auto">
          <a:xfrm flipH="1">
            <a:off x="4714875" y="3268663"/>
            <a:ext cx="725488" cy="160337"/>
          </a:xfrm>
          <a:prstGeom prst="borderCallout1">
            <a:avLst>
              <a:gd name="adj1" fmla="val 15190"/>
              <a:gd name="adj2" fmla="val -3847"/>
              <a:gd name="adj3" fmla="val 342329"/>
              <a:gd name="adj4" fmla="val 10375"/>
            </a:avLst>
          </a:prstGeom>
          <a:solidFill>
            <a:schemeClr val="accent1"/>
          </a:solidFill>
          <a:ln w="6350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lIns="16002" tIns="8001" rIns="16002" bIns="8001"/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活动区</a:t>
            </a:r>
          </a:p>
        </p:txBody>
      </p:sp>
      <p:sp>
        <p:nvSpPr>
          <p:cNvPr id="25626" name="Text Box 26"/>
          <p:cNvSpPr txBox="1">
            <a:spLocks noChangeArrowheads="1"/>
          </p:cNvSpPr>
          <p:nvPr/>
        </p:nvSpPr>
        <p:spPr bwMode="auto">
          <a:xfrm>
            <a:off x="1428750" y="3500438"/>
            <a:ext cx="24765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16002" tIns="8001" rIns="16002" bIns="8001">
            <a:spAutoFit/>
          </a:bodyPr>
          <a:lstStyle>
            <a:lvl1pPr defTabSz="160338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160338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160338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160338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160338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16033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400">
                <a:solidFill>
                  <a:srgbClr val="FFFF66"/>
                </a:solidFill>
                <a:ea typeface="楷体_GB2312" pitchFamily="49" charset="-122"/>
              </a:rPr>
              <a:t>冕     洞</a:t>
            </a:r>
            <a:endParaRPr lang="en-US" altLang="zh-CN" sz="1400">
              <a:solidFill>
                <a:srgbClr val="FFFF66"/>
              </a:solidFill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73113"/>
            <a:ext cx="8682038" cy="600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0"/>
            <a:ext cx="7772400" cy="838200"/>
          </a:xfrm>
        </p:spPr>
        <p:txBody>
          <a:bodyPr/>
          <a:lstStyle/>
          <a:p>
            <a:pPr eaLnBrk="1" hangingPunct="1"/>
            <a:r>
              <a:rPr lang="zh-CN" altLang="en-US" sz="3200" smtClean="0">
                <a:solidFill>
                  <a:schemeClr val="tx1"/>
                </a:solidFill>
              </a:rPr>
              <a:t>喷发</a:t>
            </a:r>
            <a:r>
              <a:rPr lang="zh-TW" altLang="en-US" sz="3200" smtClean="0">
                <a:solidFill>
                  <a:schemeClr val="tx1"/>
                </a:solidFill>
                <a:ea typeface="DFWeiBei-B5" charset="-120"/>
              </a:rPr>
              <a:t>中的日珥</a:t>
            </a:r>
            <a:endParaRPr lang="zh-TW" alt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rominence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4800"/>
            <a:ext cx="5257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3">
            <a:hlinkClick r:id="rId5" action="ppaction://hlinkfile"/>
          </p:cNvPr>
          <p:cNvSpPr txBox="1">
            <a:spLocks noChangeArrowheads="1"/>
          </p:cNvSpPr>
          <p:nvPr/>
        </p:nvSpPr>
        <p:spPr bwMode="auto">
          <a:xfrm>
            <a:off x="533400" y="5715000"/>
            <a:ext cx="8229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accent2"/>
                </a:solidFill>
              </a:rPr>
              <a:t>日珥</a:t>
            </a:r>
            <a:r>
              <a:rPr lang="en-US" altLang="zh-CN" sz="2400">
                <a:solidFill>
                  <a:schemeClr val="accent2"/>
                </a:solidFill>
              </a:rPr>
              <a:t>:</a:t>
            </a:r>
            <a:r>
              <a:rPr lang="en-US" altLang="zh-CN" sz="240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日冕中的高密度低温度等离子体团</a:t>
            </a:r>
            <a:r>
              <a:rPr lang="en-US" altLang="zh-CN" sz="2400">
                <a:solidFill>
                  <a:schemeClr val="tx1"/>
                </a:solidFill>
              </a:rPr>
              <a:t>, </a:t>
            </a:r>
            <a:r>
              <a:rPr lang="zh-CN" altLang="en-US" sz="2400">
                <a:solidFill>
                  <a:schemeClr val="tx1"/>
                </a:solidFill>
              </a:rPr>
              <a:t>密度和温度分别比周围等离子体高和低两个数量级</a:t>
            </a:r>
            <a:r>
              <a:rPr lang="en-US" altLang="zh-CN" sz="240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6" fill="hold"/>
                                        <p:tgtEl>
                                          <p:spTgt spid="757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7577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57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57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778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"/>
            <a:ext cx="5322888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7751763" y="990600"/>
            <a:ext cx="554037" cy="479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tx1"/>
                </a:solidFill>
              </a:rPr>
              <a:t>耀斑（</a:t>
            </a:r>
            <a:r>
              <a:rPr lang="en-US" altLang="zh-CN" sz="2400" b="0">
                <a:solidFill>
                  <a:schemeClr val="tx1"/>
                </a:solidFill>
              </a:rPr>
              <a:t>1</a:t>
            </a:r>
            <a:r>
              <a:rPr lang="zh-CN" altLang="en-US" sz="2400" b="0">
                <a:solidFill>
                  <a:schemeClr val="tx1"/>
                </a:solidFill>
              </a:rPr>
              <a:t>）（紫金山天文台）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762000" y="61722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accent2"/>
                </a:solidFill>
              </a:rPr>
              <a:t>耀斑</a:t>
            </a:r>
            <a:r>
              <a:rPr lang="en-US" altLang="zh-CN" sz="2400">
                <a:solidFill>
                  <a:schemeClr val="accent2"/>
                </a:solidFill>
              </a:rPr>
              <a:t>:</a:t>
            </a:r>
            <a:r>
              <a:rPr lang="en-US" altLang="zh-CN" sz="2400" b="0">
                <a:solidFill>
                  <a:schemeClr val="tx1"/>
                </a:solidFill>
              </a:rPr>
              <a:t> </a:t>
            </a:r>
            <a:r>
              <a:rPr lang="zh-CN" altLang="en-US" sz="2400">
                <a:solidFill>
                  <a:schemeClr val="tx1"/>
                </a:solidFill>
              </a:rPr>
              <a:t>传统的耀斑定义为色球层中观测到的突然增亮现象</a:t>
            </a:r>
            <a:r>
              <a:rPr lang="en-US" altLang="zh-CN" sz="240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38" y="0"/>
            <a:ext cx="5978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7756525" y="990600"/>
            <a:ext cx="5492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tx1"/>
                </a:solidFill>
              </a:rPr>
              <a:t>耀斑（</a:t>
            </a:r>
            <a:r>
              <a:rPr lang="en-US" altLang="zh-CN" sz="2400" b="0">
                <a:solidFill>
                  <a:schemeClr val="tx1"/>
                </a:solidFill>
              </a:rPr>
              <a:t>2</a:t>
            </a:r>
            <a:r>
              <a:rPr lang="zh-CN" altLang="en-US" sz="2400" b="0">
                <a:solidFill>
                  <a:schemeClr val="tx1"/>
                </a:solidFill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flare.mpe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6781800" cy="540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8153400" y="914400"/>
            <a:ext cx="54927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 dirty="0">
                <a:solidFill>
                  <a:schemeClr val="tx1"/>
                </a:solidFill>
              </a:rPr>
              <a:t>耀斑（</a:t>
            </a:r>
            <a:r>
              <a:rPr lang="en-US" altLang="zh-CN" sz="2400" b="0" dirty="0">
                <a:solidFill>
                  <a:schemeClr val="tx1"/>
                </a:solidFill>
              </a:rPr>
              <a:t>3</a:t>
            </a:r>
            <a:r>
              <a:rPr lang="zh-CN" altLang="en-US" sz="2400" b="0" dirty="0">
                <a:solidFill>
                  <a:schemeClr val="tx1"/>
                </a:solidFill>
              </a:rPr>
              <a:t>）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971550" y="6092825"/>
            <a:ext cx="69119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北京怀柔观测站对</a:t>
            </a:r>
            <a:r>
              <a:rPr lang="en-US" altLang="zh-CN" sz="2400">
                <a:solidFill>
                  <a:schemeClr val="tx1"/>
                </a:solidFill>
              </a:rPr>
              <a:t>2000</a:t>
            </a:r>
            <a:r>
              <a:rPr lang="zh-CN" altLang="en-US" sz="2400">
                <a:solidFill>
                  <a:schemeClr val="tx1"/>
                </a:solidFill>
              </a:rPr>
              <a:t>年</a:t>
            </a:r>
            <a:r>
              <a:rPr lang="en-US" altLang="zh-CN" sz="2400">
                <a:solidFill>
                  <a:schemeClr val="tx1"/>
                </a:solidFill>
              </a:rPr>
              <a:t>7</a:t>
            </a:r>
            <a:r>
              <a:rPr lang="zh-CN" altLang="en-US" sz="2400">
                <a:solidFill>
                  <a:schemeClr val="tx1"/>
                </a:solidFill>
              </a:rPr>
              <a:t>月</a:t>
            </a:r>
            <a:r>
              <a:rPr lang="en-US" altLang="zh-CN" sz="2400">
                <a:solidFill>
                  <a:schemeClr val="tx1"/>
                </a:solidFill>
              </a:rPr>
              <a:t>14</a:t>
            </a:r>
            <a:r>
              <a:rPr lang="zh-CN" altLang="en-US" sz="2400">
                <a:solidFill>
                  <a:schemeClr val="tx1"/>
                </a:solidFill>
              </a:rPr>
              <a:t>日耀斑的</a:t>
            </a:r>
            <a:r>
              <a:rPr lang="en-US" altLang="zh-CN" sz="2400">
                <a:solidFill>
                  <a:schemeClr val="tx1"/>
                </a:solidFill>
              </a:rPr>
              <a:t>H</a:t>
            </a:r>
            <a:r>
              <a:rPr lang="en-US" altLang="zh-CN" sz="2400">
                <a:solidFill>
                  <a:schemeClr val="tx1"/>
                </a:solidFill>
                <a:sym typeface="Symbol" panose="05050102010706020507" pitchFamily="18" charset="2"/>
              </a:rPr>
              <a:t></a:t>
            </a:r>
            <a:r>
              <a:rPr lang="zh-CN" altLang="en-US" sz="2400">
                <a:solidFill>
                  <a:schemeClr val="tx1"/>
                </a:solidFill>
                <a:sym typeface="Symbol" panose="05050102010706020507" pitchFamily="18" charset="2"/>
              </a:rPr>
              <a:t>线观测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6" fill="hold"/>
                                        <p:tgtEl>
                                          <p:spTgt spid="768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680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68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68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0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1371600" y="6172200"/>
            <a:ext cx="6945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软</a:t>
            </a:r>
            <a:r>
              <a:rPr lang="en-US" altLang="zh-CN" sz="2400">
                <a:solidFill>
                  <a:schemeClr val="tx1"/>
                </a:solidFill>
              </a:rPr>
              <a:t>X</a:t>
            </a:r>
            <a:r>
              <a:rPr lang="zh-CN" altLang="en-US" sz="2400">
                <a:solidFill>
                  <a:schemeClr val="tx1"/>
                </a:solidFill>
              </a:rPr>
              <a:t>射线观测到的一活动区中多次耀斑的爆发。</a:t>
            </a:r>
          </a:p>
        </p:txBody>
      </p:sp>
      <p:pic>
        <p:nvPicPr>
          <p:cNvPr id="203780" name="movie20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15888"/>
            <a:ext cx="6049963" cy="604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48677" y="914400"/>
            <a:ext cx="55399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 dirty="0">
                <a:solidFill>
                  <a:schemeClr val="tx1"/>
                </a:solidFill>
              </a:rPr>
              <a:t>耀斑</a:t>
            </a:r>
            <a:r>
              <a:rPr lang="zh-CN" altLang="en-US" sz="2400" b="0" dirty="0" smtClean="0">
                <a:solidFill>
                  <a:schemeClr val="tx1"/>
                </a:solidFill>
              </a:rPr>
              <a:t>（</a:t>
            </a:r>
            <a:r>
              <a:rPr lang="en-US" altLang="zh-CN" sz="2400" b="0" dirty="0" smtClean="0">
                <a:solidFill>
                  <a:schemeClr val="tx1"/>
                </a:solidFill>
              </a:rPr>
              <a:t>4</a:t>
            </a:r>
            <a:r>
              <a:rPr lang="zh-CN" altLang="en-US" sz="2400" b="0" dirty="0" smtClean="0">
                <a:solidFill>
                  <a:schemeClr val="tx1"/>
                </a:solidFill>
              </a:rPr>
              <a:t>）</a:t>
            </a:r>
            <a:endParaRPr lang="zh-CN" altLang="en-US" sz="24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33" fill="hold"/>
                                        <p:tgtEl>
                                          <p:spTgt spid="2037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0378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37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37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3780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4400" y="461963"/>
            <a:ext cx="7162800" cy="330200"/>
          </a:xfrm>
        </p:spPr>
        <p:txBody>
          <a:bodyPr/>
          <a:lstStyle/>
          <a:p>
            <a:pPr eaLnBrk="1" hangingPunct="1"/>
            <a:r>
              <a:rPr lang="zh-CN" altLang="en-US" sz="3200" smtClean="0"/>
              <a:t>日冕物质抛射</a:t>
            </a:r>
            <a:r>
              <a:rPr lang="en-US" altLang="zh-CN" sz="3200" smtClean="0"/>
              <a:t>(CME)</a:t>
            </a:r>
          </a:p>
        </p:txBody>
      </p:sp>
      <p:pic>
        <p:nvPicPr>
          <p:cNvPr id="41987" name="031026_c2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81075"/>
            <a:ext cx="5257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3"/>
          <p:cNvSpPr txBox="1">
            <a:spLocks noChangeArrowheads="1"/>
          </p:cNvSpPr>
          <p:nvPr/>
        </p:nvSpPr>
        <p:spPr bwMode="auto">
          <a:xfrm>
            <a:off x="2643188" y="6276975"/>
            <a:ext cx="40719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400" b="0">
                <a:solidFill>
                  <a:schemeClr val="tx1"/>
                </a:solidFill>
              </a:rPr>
              <a:t>SOHO/LASCO</a:t>
            </a:r>
            <a:r>
              <a:rPr lang="zh-CN" altLang="en-US" sz="2400" b="0">
                <a:solidFill>
                  <a:schemeClr val="tx1"/>
                </a:solidFill>
              </a:rPr>
              <a:t>日冕仪的观测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" fill="hold"/>
                                        <p:tgtEl>
                                          <p:spTgt spid="419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4198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19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19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7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z="4800" smtClean="0"/>
              <a:t>五、</a:t>
            </a:r>
            <a:r>
              <a:rPr lang="zh-CN" altLang="en-US" sz="4800" smtClean="0">
                <a:cs typeface="Times New Roman" panose="02020603050405020304" pitchFamily="18" charset="0"/>
              </a:rPr>
              <a:t> </a:t>
            </a:r>
            <a:r>
              <a:rPr lang="zh-CN" altLang="en-US" sz="4800" smtClean="0"/>
              <a:t>太阳的自转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0"/>
            <a:ext cx="626586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smtClean="0"/>
              <a:t>1</a:t>
            </a:r>
            <a:r>
              <a:rPr lang="zh-CN" altLang="en-US" smtClean="0"/>
              <a:t>、自转的方向</a:t>
            </a:r>
          </a:p>
        </p:txBody>
      </p:sp>
      <p:sp>
        <p:nvSpPr>
          <p:cNvPr id="35843" name="Oval 4"/>
          <p:cNvSpPr>
            <a:spLocks noChangeArrowheads="1"/>
          </p:cNvSpPr>
          <p:nvPr/>
        </p:nvSpPr>
        <p:spPr bwMode="auto">
          <a:xfrm>
            <a:off x="1219200" y="3124200"/>
            <a:ext cx="2286000" cy="2209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</a:endParaRPr>
          </a:p>
        </p:txBody>
      </p:sp>
      <p:sp>
        <p:nvSpPr>
          <p:cNvPr id="35844" name="Oval 5"/>
          <p:cNvSpPr>
            <a:spLocks noChangeArrowheads="1"/>
          </p:cNvSpPr>
          <p:nvPr/>
        </p:nvSpPr>
        <p:spPr bwMode="auto">
          <a:xfrm>
            <a:off x="5562600" y="3581400"/>
            <a:ext cx="1143000" cy="11430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</a:endParaRPr>
          </a:p>
        </p:txBody>
      </p:sp>
      <p:sp>
        <p:nvSpPr>
          <p:cNvPr id="35845" name="Line 7"/>
          <p:cNvSpPr>
            <a:spLocks noChangeShapeType="1"/>
          </p:cNvSpPr>
          <p:nvPr/>
        </p:nvSpPr>
        <p:spPr bwMode="auto">
          <a:xfrm flipV="1">
            <a:off x="2362200" y="25146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6" name="Line 8"/>
          <p:cNvSpPr>
            <a:spLocks noChangeShapeType="1"/>
          </p:cNvSpPr>
          <p:nvPr/>
        </p:nvSpPr>
        <p:spPr bwMode="auto">
          <a:xfrm flipV="1">
            <a:off x="5943600" y="3124200"/>
            <a:ext cx="587375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7" name="Line 9"/>
          <p:cNvSpPr>
            <a:spLocks noChangeShapeType="1"/>
          </p:cNvSpPr>
          <p:nvPr/>
        </p:nvSpPr>
        <p:spPr bwMode="auto">
          <a:xfrm>
            <a:off x="6121400" y="2917825"/>
            <a:ext cx="76200" cy="2311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8" name="Freeform 11"/>
          <p:cNvSpPr>
            <a:spLocks/>
          </p:cNvSpPr>
          <p:nvPr/>
        </p:nvSpPr>
        <p:spPr bwMode="auto">
          <a:xfrm>
            <a:off x="2209800" y="2819400"/>
            <a:ext cx="304800" cy="165100"/>
          </a:xfrm>
          <a:custGeom>
            <a:avLst/>
            <a:gdLst>
              <a:gd name="T0" fmla="*/ 2147483646 w 192"/>
              <a:gd name="T1" fmla="*/ 0 h 104"/>
              <a:gd name="T2" fmla="*/ 0 w 192"/>
              <a:gd name="T3" fmla="*/ 2147483646 h 104"/>
              <a:gd name="T4" fmla="*/ 2147483646 w 192"/>
              <a:gd name="T5" fmla="*/ 2147483646 h 104"/>
              <a:gd name="T6" fmla="*/ 2147483646 w 192"/>
              <a:gd name="T7" fmla="*/ 2147483646 h 104"/>
              <a:gd name="T8" fmla="*/ 2147483646 w 192"/>
              <a:gd name="T9" fmla="*/ 2147483646 h 104"/>
              <a:gd name="T10" fmla="*/ 2147483646 w 192"/>
              <a:gd name="T11" fmla="*/ 0 h 10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"/>
              <a:gd name="T19" fmla="*/ 0 h 104"/>
              <a:gd name="T20" fmla="*/ 192 w 192"/>
              <a:gd name="T21" fmla="*/ 104 h 10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" h="104">
                <a:moveTo>
                  <a:pt x="48" y="0"/>
                </a:moveTo>
                <a:cubicBezTo>
                  <a:pt x="24" y="16"/>
                  <a:pt x="0" y="32"/>
                  <a:pt x="0" y="48"/>
                </a:cubicBezTo>
                <a:cubicBezTo>
                  <a:pt x="0" y="64"/>
                  <a:pt x="24" y="88"/>
                  <a:pt x="48" y="96"/>
                </a:cubicBezTo>
                <a:cubicBezTo>
                  <a:pt x="72" y="104"/>
                  <a:pt x="120" y="104"/>
                  <a:pt x="144" y="96"/>
                </a:cubicBezTo>
                <a:cubicBezTo>
                  <a:pt x="168" y="88"/>
                  <a:pt x="192" y="64"/>
                  <a:pt x="192" y="48"/>
                </a:cubicBezTo>
                <a:cubicBezTo>
                  <a:pt x="192" y="32"/>
                  <a:pt x="152" y="8"/>
                  <a:pt x="14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9" name="Freeform 12"/>
          <p:cNvSpPr>
            <a:spLocks/>
          </p:cNvSpPr>
          <p:nvPr/>
        </p:nvSpPr>
        <p:spPr bwMode="auto">
          <a:xfrm>
            <a:off x="6302375" y="3400425"/>
            <a:ext cx="228600" cy="165100"/>
          </a:xfrm>
          <a:custGeom>
            <a:avLst/>
            <a:gdLst>
              <a:gd name="T0" fmla="*/ 2147483646 w 144"/>
              <a:gd name="T1" fmla="*/ 0 h 104"/>
              <a:gd name="T2" fmla="*/ 0 w 144"/>
              <a:gd name="T3" fmla="*/ 2147483646 h 104"/>
              <a:gd name="T4" fmla="*/ 2147483646 w 144"/>
              <a:gd name="T5" fmla="*/ 2147483646 h 104"/>
              <a:gd name="T6" fmla="*/ 2147483646 w 144"/>
              <a:gd name="T7" fmla="*/ 2147483646 h 104"/>
              <a:gd name="T8" fmla="*/ 2147483646 w 144"/>
              <a:gd name="T9" fmla="*/ 2147483646 h 1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"/>
              <a:gd name="T16" fmla="*/ 0 h 104"/>
              <a:gd name="T17" fmla="*/ 144 w 144"/>
              <a:gd name="T18" fmla="*/ 104 h 1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" h="104">
                <a:moveTo>
                  <a:pt x="48" y="0"/>
                </a:moveTo>
                <a:cubicBezTo>
                  <a:pt x="24" y="16"/>
                  <a:pt x="0" y="32"/>
                  <a:pt x="0" y="48"/>
                </a:cubicBezTo>
                <a:cubicBezTo>
                  <a:pt x="0" y="64"/>
                  <a:pt x="32" y="88"/>
                  <a:pt x="48" y="96"/>
                </a:cubicBezTo>
                <a:cubicBezTo>
                  <a:pt x="64" y="104"/>
                  <a:pt x="80" y="104"/>
                  <a:pt x="96" y="96"/>
                </a:cubicBezTo>
                <a:cubicBezTo>
                  <a:pt x="112" y="88"/>
                  <a:pt x="128" y="68"/>
                  <a:pt x="144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0" name="Text Box 13"/>
          <p:cNvSpPr txBox="1">
            <a:spLocks noChangeArrowheads="1"/>
          </p:cNvSpPr>
          <p:nvPr/>
        </p:nvSpPr>
        <p:spPr bwMode="auto">
          <a:xfrm>
            <a:off x="1981200" y="5562600"/>
            <a:ext cx="83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tx1"/>
                </a:solidFill>
              </a:rPr>
              <a:t>太阳</a:t>
            </a:r>
          </a:p>
        </p:txBody>
      </p:sp>
      <p:sp>
        <p:nvSpPr>
          <p:cNvPr id="35851" name="Text Box 14"/>
          <p:cNvSpPr txBox="1">
            <a:spLocks noChangeArrowheads="1"/>
          </p:cNvSpPr>
          <p:nvPr/>
        </p:nvSpPr>
        <p:spPr bwMode="auto">
          <a:xfrm>
            <a:off x="5791200" y="5562600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tx1"/>
                </a:solidFill>
              </a:rPr>
              <a:t>地球</a:t>
            </a:r>
          </a:p>
        </p:txBody>
      </p:sp>
      <p:sp>
        <p:nvSpPr>
          <p:cNvPr id="35852" name="Text Box 15"/>
          <p:cNvSpPr txBox="1">
            <a:spLocks noChangeArrowheads="1"/>
          </p:cNvSpPr>
          <p:nvPr/>
        </p:nvSpPr>
        <p:spPr bwMode="auto">
          <a:xfrm>
            <a:off x="4953000" y="36576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tx1"/>
                </a:solidFill>
              </a:rPr>
              <a:t>西</a:t>
            </a:r>
          </a:p>
        </p:txBody>
      </p:sp>
      <p:sp>
        <p:nvSpPr>
          <p:cNvPr id="35853" name="Text Box 16"/>
          <p:cNvSpPr txBox="1">
            <a:spLocks noChangeArrowheads="1"/>
          </p:cNvSpPr>
          <p:nvPr/>
        </p:nvSpPr>
        <p:spPr bwMode="auto">
          <a:xfrm>
            <a:off x="6781800" y="42672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tx1"/>
                </a:solidFill>
              </a:rPr>
              <a:t>东</a:t>
            </a:r>
          </a:p>
        </p:txBody>
      </p:sp>
      <p:sp>
        <p:nvSpPr>
          <p:cNvPr id="35854" name="Line 17"/>
          <p:cNvSpPr>
            <a:spLocks noChangeShapeType="1"/>
          </p:cNvSpPr>
          <p:nvPr/>
        </p:nvSpPr>
        <p:spPr bwMode="auto">
          <a:xfrm>
            <a:off x="1219200" y="4191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5" name="Line 18"/>
          <p:cNvSpPr>
            <a:spLocks noChangeShapeType="1"/>
          </p:cNvSpPr>
          <p:nvPr/>
        </p:nvSpPr>
        <p:spPr bwMode="auto">
          <a:xfrm>
            <a:off x="5562600" y="39624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5856" name="对象 1"/>
          <p:cNvGraphicFramePr>
            <a:graphicFrameLocks noChangeAspect="1"/>
          </p:cNvGraphicFramePr>
          <p:nvPr/>
        </p:nvGraphicFramePr>
        <p:xfrm>
          <a:off x="6159500" y="2857500"/>
          <a:ext cx="528638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3" name="Equation" r:id="rId3" imgW="368140" imgH="177723" progId="Equation.DSMT4">
                  <p:embed/>
                </p:oleObj>
              </mc:Choice>
              <mc:Fallback>
                <p:oleObj name="Equation" r:id="rId3" imgW="368140" imgH="177723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0" y="2857500"/>
                        <a:ext cx="528638" cy="25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smtClean="0"/>
              <a:t>2</a:t>
            </a:r>
            <a:r>
              <a:rPr lang="zh-CN" altLang="en-US" smtClean="0"/>
              <a:t>、纬向的较差自转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229600" cy="68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mtClean="0"/>
              <a:t>太阳赤道自转的最快，纬度越高，自转越慢</a:t>
            </a:r>
          </a:p>
        </p:txBody>
      </p:sp>
      <p:graphicFrame>
        <p:nvGraphicFramePr>
          <p:cNvPr id="36868" name="Object 4"/>
          <p:cNvGraphicFramePr>
            <a:graphicFrameLocks noChangeAspect="1"/>
          </p:cNvGraphicFramePr>
          <p:nvPr/>
        </p:nvGraphicFramePr>
        <p:xfrm>
          <a:off x="3886200" y="3657600"/>
          <a:ext cx="46482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51" name="Equation" r:id="rId3" imgW="1638300" imgH="228600" progId="Equation.DSMT4">
                  <p:embed/>
                </p:oleObj>
              </mc:Choice>
              <mc:Fallback>
                <p:oleObj name="Equation" r:id="rId3" imgW="163830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3657600"/>
                        <a:ext cx="46482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1214438" y="3143250"/>
            <a:ext cx="2286000" cy="2209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</a:endParaRPr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 flipV="1">
            <a:off x="2362200" y="2514600"/>
            <a:ext cx="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1" name="Freeform 7"/>
          <p:cNvSpPr>
            <a:spLocks/>
          </p:cNvSpPr>
          <p:nvPr/>
        </p:nvSpPr>
        <p:spPr bwMode="auto">
          <a:xfrm>
            <a:off x="2209800" y="2819400"/>
            <a:ext cx="304800" cy="165100"/>
          </a:xfrm>
          <a:custGeom>
            <a:avLst/>
            <a:gdLst>
              <a:gd name="T0" fmla="*/ 2147483646 w 192"/>
              <a:gd name="T1" fmla="*/ 0 h 104"/>
              <a:gd name="T2" fmla="*/ 0 w 192"/>
              <a:gd name="T3" fmla="*/ 2147483646 h 104"/>
              <a:gd name="T4" fmla="*/ 2147483646 w 192"/>
              <a:gd name="T5" fmla="*/ 2147483646 h 104"/>
              <a:gd name="T6" fmla="*/ 2147483646 w 192"/>
              <a:gd name="T7" fmla="*/ 2147483646 h 104"/>
              <a:gd name="T8" fmla="*/ 2147483646 w 192"/>
              <a:gd name="T9" fmla="*/ 2147483646 h 104"/>
              <a:gd name="T10" fmla="*/ 2147483646 w 192"/>
              <a:gd name="T11" fmla="*/ 0 h 10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"/>
              <a:gd name="T19" fmla="*/ 0 h 104"/>
              <a:gd name="T20" fmla="*/ 192 w 192"/>
              <a:gd name="T21" fmla="*/ 104 h 10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" h="104">
                <a:moveTo>
                  <a:pt x="48" y="0"/>
                </a:moveTo>
                <a:cubicBezTo>
                  <a:pt x="24" y="16"/>
                  <a:pt x="0" y="32"/>
                  <a:pt x="0" y="48"/>
                </a:cubicBezTo>
                <a:cubicBezTo>
                  <a:pt x="0" y="64"/>
                  <a:pt x="24" y="88"/>
                  <a:pt x="48" y="96"/>
                </a:cubicBezTo>
                <a:cubicBezTo>
                  <a:pt x="72" y="104"/>
                  <a:pt x="120" y="104"/>
                  <a:pt x="144" y="96"/>
                </a:cubicBezTo>
                <a:cubicBezTo>
                  <a:pt x="168" y="88"/>
                  <a:pt x="192" y="64"/>
                  <a:pt x="192" y="48"/>
                </a:cubicBezTo>
                <a:cubicBezTo>
                  <a:pt x="192" y="32"/>
                  <a:pt x="152" y="8"/>
                  <a:pt x="14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2" name="Freeform 9"/>
          <p:cNvSpPr>
            <a:spLocks/>
          </p:cNvSpPr>
          <p:nvPr/>
        </p:nvSpPr>
        <p:spPr bwMode="auto">
          <a:xfrm>
            <a:off x="1676400" y="4114800"/>
            <a:ext cx="1295400" cy="317500"/>
          </a:xfrm>
          <a:custGeom>
            <a:avLst/>
            <a:gdLst>
              <a:gd name="T0" fmla="*/ 0 w 816"/>
              <a:gd name="T1" fmla="*/ 0 h 200"/>
              <a:gd name="T2" fmla="*/ 2147483646 w 816"/>
              <a:gd name="T3" fmla="*/ 2147483646 h 200"/>
              <a:gd name="T4" fmla="*/ 2147483646 w 816"/>
              <a:gd name="T5" fmla="*/ 2147483646 h 200"/>
              <a:gd name="T6" fmla="*/ 0 60000 65536"/>
              <a:gd name="T7" fmla="*/ 0 60000 65536"/>
              <a:gd name="T8" fmla="*/ 0 60000 65536"/>
              <a:gd name="T9" fmla="*/ 0 w 816"/>
              <a:gd name="T10" fmla="*/ 0 h 200"/>
              <a:gd name="T11" fmla="*/ 816 w 816"/>
              <a:gd name="T12" fmla="*/ 200 h 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200">
                <a:moveTo>
                  <a:pt x="0" y="0"/>
                </a:moveTo>
                <a:cubicBezTo>
                  <a:pt x="148" y="92"/>
                  <a:pt x="296" y="184"/>
                  <a:pt x="432" y="192"/>
                </a:cubicBezTo>
                <a:cubicBezTo>
                  <a:pt x="568" y="200"/>
                  <a:pt x="692" y="124"/>
                  <a:pt x="8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3" name="Freeform 10"/>
          <p:cNvSpPr>
            <a:spLocks noChangeAspect="1"/>
          </p:cNvSpPr>
          <p:nvPr/>
        </p:nvSpPr>
        <p:spPr bwMode="auto">
          <a:xfrm>
            <a:off x="1993900" y="3898900"/>
            <a:ext cx="719138" cy="176213"/>
          </a:xfrm>
          <a:custGeom>
            <a:avLst/>
            <a:gdLst>
              <a:gd name="T0" fmla="*/ 0 w 816"/>
              <a:gd name="T1" fmla="*/ 0 h 200"/>
              <a:gd name="T2" fmla="*/ 2147483646 w 816"/>
              <a:gd name="T3" fmla="*/ 2147483646 h 200"/>
              <a:gd name="T4" fmla="*/ 2147483646 w 816"/>
              <a:gd name="T5" fmla="*/ 2147483646 h 200"/>
              <a:gd name="T6" fmla="*/ 0 60000 65536"/>
              <a:gd name="T7" fmla="*/ 0 60000 65536"/>
              <a:gd name="T8" fmla="*/ 0 60000 65536"/>
              <a:gd name="T9" fmla="*/ 0 w 816"/>
              <a:gd name="T10" fmla="*/ 0 h 200"/>
              <a:gd name="T11" fmla="*/ 816 w 816"/>
              <a:gd name="T12" fmla="*/ 200 h 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200">
                <a:moveTo>
                  <a:pt x="0" y="0"/>
                </a:moveTo>
                <a:cubicBezTo>
                  <a:pt x="148" y="92"/>
                  <a:pt x="296" y="184"/>
                  <a:pt x="432" y="192"/>
                </a:cubicBezTo>
                <a:cubicBezTo>
                  <a:pt x="568" y="200"/>
                  <a:pt x="692" y="124"/>
                  <a:pt x="8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4" name="Freeform 11"/>
          <p:cNvSpPr>
            <a:spLocks noChangeAspect="1"/>
          </p:cNvSpPr>
          <p:nvPr/>
        </p:nvSpPr>
        <p:spPr bwMode="auto">
          <a:xfrm>
            <a:off x="2082800" y="3556000"/>
            <a:ext cx="539750" cy="133350"/>
          </a:xfrm>
          <a:custGeom>
            <a:avLst/>
            <a:gdLst>
              <a:gd name="T0" fmla="*/ 0 w 816"/>
              <a:gd name="T1" fmla="*/ 0 h 200"/>
              <a:gd name="T2" fmla="*/ 2147483646 w 816"/>
              <a:gd name="T3" fmla="*/ 2147483646 h 200"/>
              <a:gd name="T4" fmla="*/ 2147483646 w 816"/>
              <a:gd name="T5" fmla="*/ 2147483646 h 200"/>
              <a:gd name="T6" fmla="*/ 0 60000 65536"/>
              <a:gd name="T7" fmla="*/ 0 60000 65536"/>
              <a:gd name="T8" fmla="*/ 0 60000 65536"/>
              <a:gd name="T9" fmla="*/ 0 w 816"/>
              <a:gd name="T10" fmla="*/ 0 h 200"/>
              <a:gd name="T11" fmla="*/ 816 w 816"/>
              <a:gd name="T12" fmla="*/ 200 h 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200">
                <a:moveTo>
                  <a:pt x="0" y="0"/>
                </a:moveTo>
                <a:cubicBezTo>
                  <a:pt x="148" y="92"/>
                  <a:pt x="296" y="184"/>
                  <a:pt x="432" y="192"/>
                </a:cubicBezTo>
                <a:cubicBezTo>
                  <a:pt x="568" y="200"/>
                  <a:pt x="692" y="124"/>
                  <a:pt x="8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16" name="直接连接符 15"/>
          <p:cNvCxnSpPr>
            <a:stCxn id="36869" idx="6"/>
          </p:cNvCxnSpPr>
          <p:nvPr/>
        </p:nvCxnSpPr>
        <p:spPr bwMode="auto">
          <a:xfrm flipH="1" flipV="1">
            <a:off x="2352675" y="4233863"/>
            <a:ext cx="1147763" cy="142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 bwMode="auto">
          <a:xfrm flipV="1">
            <a:off x="2357438" y="3571875"/>
            <a:ext cx="928687" cy="642938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弧形 18"/>
          <p:cNvSpPr/>
          <p:nvPr/>
        </p:nvSpPr>
        <p:spPr bwMode="auto">
          <a:xfrm>
            <a:off x="2643188" y="3929063"/>
            <a:ext cx="357187" cy="500062"/>
          </a:xfrm>
          <a:prstGeom prst="arc">
            <a:avLst>
              <a:gd name="adj1" fmla="val 16200000"/>
              <a:gd name="adj2" fmla="val 422451"/>
            </a:avLst>
          </a:prstGeom>
          <a:noFill/>
          <a:ln w="952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zh-CN" altLang="en-US"/>
          </a:p>
        </p:txBody>
      </p:sp>
      <p:graphicFrame>
        <p:nvGraphicFramePr>
          <p:cNvPr id="36878" name="Object 12"/>
          <p:cNvGraphicFramePr>
            <a:graphicFrameLocks noChangeAspect="1"/>
          </p:cNvGraphicFramePr>
          <p:nvPr/>
        </p:nvGraphicFramePr>
        <p:xfrm>
          <a:off x="3000375" y="3846513"/>
          <a:ext cx="28575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52" name="Equation" r:id="rId5" imgW="139579" imgH="164957" progId="Equation.DSMT4">
                  <p:embed/>
                </p:oleObj>
              </mc:Choice>
              <mc:Fallback>
                <p:oleObj name="Equation" r:id="rId5" imgW="139579" imgH="164957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3846513"/>
                        <a:ext cx="285750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7010400" cy="569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1219200" y="6096000"/>
            <a:ext cx="6705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000">
                <a:solidFill>
                  <a:schemeClr val="tx1"/>
                </a:solidFill>
              </a:rPr>
              <a:t>采用不同的视踪物测量得到的太阳自转速度随纬度的变化</a:t>
            </a:r>
            <a:r>
              <a:rPr lang="en-US" altLang="zh-CN" sz="200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06" name="Group 114"/>
          <p:cNvGraphicFramePr>
            <a:graphicFrameLocks noGrp="1"/>
          </p:cNvGraphicFramePr>
          <p:nvPr/>
        </p:nvGraphicFramePr>
        <p:xfrm>
          <a:off x="533400" y="1295400"/>
          <a:ext cx="7924800" cy="3897312"/>
        </p:xfrm>
        <a:graphic>
          <a:graphicData uri="http://schemas.openxmlformats.org/drawingml/2006/table">
            <a:tbl>
              <a:tblPr/>
              <a:tblGrid>
                <a:gridCol w="1584325"/>
                <a:gridCol w="3444875"/>
                <a:gridCol w="914400"/>
                <a:gridCol w="1066800"/>
                <a:gridCol w="914400"/>
              </a:tblGrid>
              <a:tr h="5429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作者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观测资料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20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Howard et al.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Wilson </a:t>
                      </a: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山天文台观测的所有黑子</a:t>
                      </a: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(1921-1984)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14.552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-2.84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8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Balthasar et al.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Greenwich </a:t>
                      </a: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山天文台观测的所有黑子</a:t>
                      </a: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(1874-1976)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14.551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-2.87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38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Snodgrass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Wilson </a:t>
                      </a: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山天文台观测的谱线</a:t>
                      </a: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Doppler</a:t>
                      </a: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位移</a:t>
                      </a: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(1967-1984)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14.050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-1.492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-2.606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220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Newton &amp; Nunn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Greenwich </a:t>
                      </a: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山天文台观测的回转黑子</a:t>
                      </a: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(1878-1944)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14.368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-2.69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16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Timothy et al.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 </a:t>
                      </a: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空间飞行器</a:t>
                      </a: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Skylab</a:t>
                      </a:r>
                      <a:r>
                        <a:rPr kumimoji="1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对冕洞的观测</a:t>
                      </a: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(1973)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14.23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CN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-0.4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 b="1">
                          <a:solidFill>
                            <a:srgbClr val="000099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CN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958" name="Text Box 112"/>
          <p:cNvSpPr txBox="1">
            <a:spLocks noChangeArrowheads="1"/>
          </p:cNvSpPr>
          <p:nvPr/>
        </p:nvSpPr>
        <p:spPr bwMode="auto">
          <a:xfrm>
            <a:off x="533400" y="1066800"/>
            <a:ext cx="7848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zh-CN" altLang="zh-CN" sz="2400" b="0">
              <a:solidFill>
                <a:schemeClr val="tx1"/>
              </a:solidFill>
            </a:endParaRPr>
          </a:p>
        </p:txBody>
      </p:sp>
      <p:sp>
        <p:nvSpPr>
          <p:cNvPr id="38959" name="Text Box 113"/>
          <p:cNvSpPr txBox="1">
            <a:spLocks noChangeArrowheads="1"/>
          </p:cNvSpPr>
          <p:nvPr/>
        </p:nvSpPr>
        <p:spPr bwMode="auto">
          <a:xfrm>
            <a:off x="609600" y="6858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tx1"/>
                </a:solidFill>
              </a:rPr>
              <a:t>表：太阳表面纬度较差自转系数</a:t>
            </a:r>
          </a:p>
        </p:txBody>
      </p:sp>
      <p:sp>
        <p:nvSpPr>
          <p:cNvPr id="38960" name="Text Box 115"/>
          <p:cNvSpPr txBox="1">
            <a:spLocks noChangeArrowheads="1"/>
          </p:cNvSpPr>
          <p:nvPr/>
        </p:nvSpPr>
        <p:spPr bwMode="auto">
          <a:xfrm>
            <a:off x="533400" y="5410200"/>
            <a:ext cx="55626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accent2"/>
                </a:solidFill>
              </a:rPr>
              <a:t>恒星周期：</a:t>
            </a:r>
            <a:r>
              <a:rPr lang="zh-CN" altLang="en-US" sz="2400" b="0">
                <a:solidFill>
                  <a:schemeClr val="tx1"/>
                </a:solidFill>
              </a:rPr>
              <a:t>赤道 </a:t>
            </a:r>
            <a:r>
              <a:rPr lang="en-US" altLang="zh-CN" sz="2400" b="0">
                <a:solidFill>
                  <a:schemeClr val="tx1"/>
                </a:solidFill>
              </a:rPr>
              <a:t>25-26</a:t>
            </a:r>
            <a:r>
              <a:rPr lang="zh-CN" altLang="en-US" sz="2400" b="0">
                <a:solidFill>
                  <a:schemeClr val="tx1"/>
                </a:solidFill>
              </a:rPr>
              <a:t>天；极区 </a:t>
            </a:r>
            <a:r>
              <a:rPr lang="en-US" altLang="zh-CN" sz="2400" b="0">
                <a:solidFill>
                  <a:schemeClr val="tx1"/>
                </a:solidFill>
              </a:rPr>
              <a:t>30-36</a:t>
            </a:r>
            <a:r>
              <a:rPr lang="zh-CN" altLang="en-US" sz="2400" b="0">
                <a:solidFill>
                  <a:schemeClr val="tx1"/>
                </a:solidFill>
              </a:rPr>
              <a:t>天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accent2"/>
                </a:solidFill>
              </a:rPr>
              <a:t>回合周期：</a:t>
            </a:r>
            <a:r>
              <a:rPr lang="zh-CN" altLang="en-US" sz="2400" b="0">
                <a:solidFill>
                  <a:schemeClr val="tx1"/>
                </a:solidFill>
              </a:rPr>
              <a:t>赤道 </a:t>
            </a:r>
            <a:r>
              <a:rPr lang="en-US" altLang="zh-CN" sz="2400" b="0">
                <a:solidFill>
                  <a:schemeClr val="tx1"/>
                </a:solidFill>
              </a:rPr>
              <a:t>26-27</a:t>
            </a:r>
            <a:r>
              <a:rPr lang="zh-CN" altLang="en-US" sz="2400" b="0">
                <a:solidFill>
                  <a:schemeClr val="tx1"/>
                </a:solidFill>
              </a:rPr>
              <a:t>天；极区 </a:t>
            </a:r>
            <a:r>
              <a:rPr lang="en-US" altLang="zh-CN" sz="2400" b="0">
                <a:solidFill>
                  <a:schemeClr val="tx1"/>
                </a:solidFill>
              </a:rPr>
              <a:t>33-40</a:t>
            </a:r>
            <a:r>
              <a:rPr lang="zh-CN" altLang="en-US" sz="2400" b="0">
                <a:solidFill>
                  <a:schemeClr val="tx1"/>
                </a:solidFill>
              </a:rPr>
              <a:t>天</a:t>
            </a:r>
          </a:p>
        </p:txBody>
      </p:sp>
      <p:graphicFrame>
        <p:nvGraphicFramePr>
          <p:cNvPr id="38961" name="Object 116"/>
          <p:cNvGraphicFramePr>
            <a:graphicFrameLocks noChangeAspect="1"/>
          </p:cNvGraphicFramePr>
          <p:nvPr/>
        </p:nvGraphicFramePr>
        <p:xfrm>
          <a:off x="6629400" y="5486400"/>
          <a:ext cx="12954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99" name="Equation" r:id="rId3" imgW="863225" imgH="482391" progId="Equation.DSMT4">
                  <p:embed/>
                </p:oleObj>
              </mc:Choice>
              <mc:Fallback>
                <p:oleObj name="Equation" r:id="rId3" imgW="863225" imgH="482391" progId="Equation.DSMT4">
                  <p:embed/>
                  <p:pic>
                    <p:nvPicPr>
                      <p:cNvPr id="0" name="Object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5486400"/>
                        <a:ext cx="1295400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62" name="Rectangle 118"/>
          <p:cNvSpPr>
            <a:spLocks noChangeArrowheads="1"/>
          </p:cNvSpPr>
          <p:nvPr/>
        </p:nvSpPr>
        <p:spPr bwMode="auto">
          <a:xfrm>
            <a:off x="6477000" y="5410200"/>
            <a:ext cx="1600200" cy="9144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mdi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98475"/>
            <a:ext cx="8229600" cy="635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smtClean="0"/>
              <a:t>3</a:t>
            </a:r>
            <a:r>
              <a:rPr lang="zh-CN" altLang="en-US" smtClean="0"/>
              <a:t>、径向的较差自转</a:t>
            </a:r>
          </a:p>
        </p:txBody>
      </p:sp>
      <p:sp>
        <p:nvSpPr>
          <p:cNvPr id="46084" name="Text Box 5"/>
          <p:cNvSpPr txBox="1">
            <a:spLocks noChangeArrowheads="1"/>
          </p:cNvSpPr>
          <p:nvPr/>
        </p:nvSpPr>
        <p:spPr bwMode="auto">
          <a:xfrm>
            <a:off x="457200" y="5791200"/>
            <a:ext cx="822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tx1"/>
                </a:solidFill>
              </a:rPr>
              <a:t>日震学得到的光球层下不同纬度太阳自转速度随径向的变化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7772400" cy="838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zh-CN" altLang="en-US" sz="3600" smtClean="0"/>
              <a:t>高度上的较差自转：</a:t>
            </a:r>
          </a:p>
        </p:txBody>
      </p:sp>
      <p:graphicFrame>
        <p:nvGraphicFramePr>
          <p:cNvPr id="40963" name="Object 0"/>
          <p:cNvGraphicFramePr>
            <a:graphicFrameLocks noChangeAspect="1"/>
          </p:cNvGraphicFramePr>
          <p:nvPr/>
        </p:nvGraphicFramePr>
        <p:xfrm>
          <a:off x="1600200" y="1981200"/>
          <a:ext cx="4868863" cy="277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1" name="Equation" r:id="rId3" imgW="1269449" imgH="723586" progId="Equation.DSMT4">
                  <p:embed/>
                </p:oleObj>
              </mc:Choice>
              <mc:Fallback>
                <p:oleObj name="Equation" r:id="rId3" imgW="1269449" imgH="723586" progId="Equation.DSMT4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81200"/>
                        <a:ext cx="4868863" cy="277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Text Box 6"/>
          <p:cNvSpPr txBox="1">
            <a:spLocks noChangeArrowheads="1"/>
          </p:cNvSpPr>
          <p:nvPr/>
        </p:nvSpPr>
        <p:spPr bwMode="auto">
          <a:xfrm>
            <a:off x="566738" y="4833938"/>
            <a:ext cx="8153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由光斑位置移动得到的自转速度比黑子的大；由色球特征物（谱斑、暗条等）得到的值更大；由日冕中凝聚区的视运动得到的速度最大。</a:t>
            </a:r>
            <a:r>
              <a:rPr lang="zh-CN" altLang="en-US" sz="2400">
                <a:solidFill>
                  <a:srgbClr val="CC6600"/>
                </a:solidFill>
              </a:rPr>
              <a:t>这一现象仍存在争议。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4800600" cy="1143000"/>
          </a:xfrm>
        </p:spPr>
        <p:txBody>
          <a:bodyPr/>
          <a:lstStyle/>
          <a:p>
            <a:pPr algn="just" eaLnBrk="1" hangingPunct="1"/>
            <a:r>
              <a:rPr lang="en-US" altLang="zh-CN" smtClean="0"/>
              <a:t>4</a:t>
            </a:r>
            <a:r>
              <a:rPr lang="zh-CN" altLang="en-US" smtClean="0"/>
              <a:t>、太阳的扁度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1428750"/>
            <a:ext cx="7772400" cy="1905000"/>
          </a:xfrm>
        </p:spPr>
        <p:txBody>
          <a:bodyPr/>
          <a:lstStyle/>
          <a:p>
            <a:pPr eaLnBrk="1" hangingPunct="1"/>
            <a:r>
              <a:rPr lang="zh-CN" altLang="en-US" smtClean="0"/>
              <a:t>原因</a:t>
            </a:r>
            <a:r>
              <a:rPr lang="zh-CN" altLang="en-US" smtClean="0">
                <a:sym typeface="Wingdings" panose="05000000000000000000" pitchFamily="2" charset="2"/>
              </a:rPr>
              <a:t>： </a:t>
            </a:r>
          </a:p>
          <a:p>
            <a:pPr eaLnBrk="1" hangingPunct="1">
              <a:buFontTx/>
              <a:buNone/>
            </a:pPr>
            <a:r>
              <a:rPr lang="zh-CN" altLang="en-US" smtClean="0">
                <a:sym typeface="Wingdings" panose="05000000000000000000" pitchFamily="2" charset="2"/>
              </a:rPr>
              <a:t>   （</a:t>
            </a:r>
            <a:r>
              <a:rPr lang="en-US" altLang="zh-CN" smtClean="0">
                <a:sym typeface="Wingdings" panose="05000000000000000000" pitchFamily="2" charset="2"/>
              </a:rPr>
              <a:t>1</a:t>
            </a:r>
            <a:r>
              <a:rPr lang="zh-CN" altLang="en-US" smtClean="0">
                <a:sym typeface="Wingdings" panose="05000000000000000000" pitchFamily="2" charset="2"/>
              </a:rPr>
              <a:t>）太阳表层自转</a:t>
            </a:r>
          </a:p>
          <a:p>
            <a:pPr eaLnBrk="1" hangingPunct="1">
              <a:buFontTx/>
              <a:buNone/>
            </a:pPr>
            <a:r>
              <a:rPr lang="zh-CN" altLang="en-US" smtClean="0">
                <a:sym typeface="Wingdings" panose="05000000000000000000" pitchFamily="2" charset="2"/>
              </a:rPr>
              <a:t>   （</a:t>
            </a:r>
            <a:r>
              <a:rPr lang="en-US" altLang="zh-CN" smtClean="0">
                <a:sym typeface="Wingdings" panose="05000000000000000000" pitchFamily="2" charset="2"/>
              </a:rPr>
              <a:t>2</a:t>
            </a:r>
            <a:r>
              <a:rPr lang="zh-CN" altLang="en-US" smtClean="0">
                <a:sym typeface="Wingdings" panose="05000000000000000000" pitchFamily="2" charset="2"/>
              </a:rPr>
              <a:t>）太阳内部的引力四级矩</a:t>
            </a:r>
            <a:endParaRPr lang="zh-CN" altLang="en-US" smtClean="0"/>
          </a:p>
        </p:txBody>
      </p:sp>
      <p:graphicFrame>
        <p:nvGraphicFramePr>
          <p:cNvPr id="41988" name="Object 1024"/>
          <p:cNvGraphicFramePr>
            <a:graphicFrameLocks noChangeAspect="1"/>
          </p:cNvGraphicFramePr>
          <p:nvPr/>
        </p:nvGraphicFramePr>
        <p:xfrm>
          <a:off x="2357438" y="3143250"/>
          <a:ext cx="35052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5" name="Equation" r:id="rId3" imgW="1549400" imgH="457200" progId="Equation.DSMT4">
                  <p:embed/>
                </p:oleObj>
              </mc:Choice>
              <mc:Fallback>
                <p:oleObj name="Equation" r:id="rId3" imgW="1549400" imgH="457200" progId="Equation.DSMT4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3143250"/>
                        <a:ext cx="3505200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1025"/>
          <p:cNvGraphicFramePr>
            <a:graphicFrameLocks noChangeAspect="1"/>
          </p:cNvGraphicFramePr>
          <p:nvPr/>
        </p:nvGraphicFramePr>
        <p:xfrm>
          <a:off x="2428875" y="4286250"/>
          <a:ext cx="16002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66" name="Equation" r:id="rId5" imgW="736600" imgH="203200" progId="Equation.DSMT4">
                  <p:embed/>
                </p:oleObj>
              </mc:Choice>
              <mc:Fallback>
                <p:oleObj name="Equation" r:id="rId5" imgW="736600" imgH="203200" progId="Equation.DSMT4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4286250"/>
                        <a:ext cx="160020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4786313" y="4000500"/>
            <a:ext cx="2819400" cy="8477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0">
                <a:solidFill>
                  <a:schemeClr val="tx1"/>
                </a:solidFill>
              </a:rPr>
              <a:t>极小，与太阳表层自转的贡献一致。</a:t>
            </a:r>
          </a:p>
        </p:txBody>
      </p:sp>
      <p:sp>
        <p:nvSpPr>
          <p:cNvPr id="7" name="矩形 6">
            <a:hlinkClick r:id="rId7"/>
          </p:cNvPr>
          <p:cNvSpPr/>
          <p:nvPr/>
        </p:nvSpPr>
        <p:spPr>
          <a:xfrm>
            <a:off x="357188" y="5143500"/>
            <a:ext cx="8429625" cy="120015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altLang="zh-CN" b="1" dirty="0">
                <a:solidFill>
                  <a:srgbClr val="00B050"/>
                </a:solidFill>
              </a:rPr>
              <a:t>SDO</a:t>
            </a:r>
            <a:r>
              <a:rPr lang="zh-CN" altLang="en-US" b="1" dirty="0">
                <a:solidFill>
                  <a:srgbClr val="00B050"/>
                </a:solidFill>
              </a:rPr>
              <a:t>卫星的最新测量结果表明</a:t>
            </a:r>
            <a:r>
              <a:rPr lang="zh-CN" altLang="en-US" b="1" dirty="0">
                <a:solidFill>
                  <a:srgbClr val="FF0000"/>
                </a:solidFill>
              </a:rPr>
              <a:t>太阳为被测量过的最圆物体</a:t>
            </a:r>
            <a:r>
              <a:rPr lang="zh-CN" altLang="en-US" b="1" dirty="0">
                <a:solidFill>
                  <a:srgbClr val="00B050"/>
                </a:solidFill>
              </a:rPr>
              <a:t>。如果太阳缩小成一个直径</a:t>
            </a:r>
            <a:r>
              <a:rPr lang="en-US" altLang="zh-CN" b="1" dirty="0">
                <a:solidFill>
                  <a:srgbClr val="00B050"/>
                </a:solidFill>
              </a:rPr>
              <a:t>1</a:t>
            </a:r>
            <a:r>
              <a:rPr lang="zh-CN" altLang="en-US" b="1" dirty="0">
                <a:solidFill>
                  <a:srgbClr val="00B050"/>
                </a:solidFill>
              </a:rPr>
              <a:t>米的球体，它的赤道直径将会只比穿过它的南北极的直径，即它的自转轴长一百万分之十七米！</a:t>
            </a:r>
          </a:p>
        </p:txBody>
      </p:sp>
      <p:sp>
        <p:nvSpPr>
          <p:cNvPr id="8" name="TextBox 3"/>
          <p:cNvSpPr txBox="1"/>
          <p:nvPr/>
        </p:nvSpPr>
        <p:spPr>
          <a:xfrm>
            <a:off x="5835650" y="6378575"/>
            <a:ext cx="2951163" cy="4000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solidFill>
                  <a:srgbClr val="990000"/>
                </a:solidFill>
              </a:rPr>
              <a:t>Science, Kuhn </a:t>
            </a:r>
            <a:r>
              <a:rPr lang="en-US" altLang="zh-CN" sz="2000" i="1" dirty="0">
                <a:solidFill>
                  <a:srgbClr val="990000"/>
                </a:solidFill>
              </a:rPr>
              <a:t>et al</a:t>
            </a:r>
            <a:r>
              <a:rPr lang="en-US" altLang="zh-CN" sz="2000" dirty="0">
                <a:solidFill>
                  <a:srgbClr val="990000"/>
                </a:solidFill>
              </a:rPr>
              <a:t>., 2012</a:t>
            </a:r>
            <a:endParaRPr lang="zh-CN" altLang="en-US" sz="2000" dirty="0">
              <a:solidFill>
                <a:srgbClr val="99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3" y="250825"/>
            <a:ext cx="8834437" cy="555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61063" y="6318250"/>
            <a:ext cx="2951162" cy="4000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000" dirty="0">
                <a:solidFill>
                  <a:srgbClr val="990000"/>
                </a:solidFill>
              </a:rPr>
              <a:t>Science, Kuhn </a:t>
            </a:r>
            <a:r>
              <a:rPr lang="en-US" altLang="zh-CN" sz="2000" i="1" dirty="0">
                <a:solidFill>
                  <a:srgbClr val="990000"/>
                </a:solidFill>
              </a:rPr>
              <a:t>et al</a:t>
            </a:r>
            <a:r>
              <a:rPr lang="en-US" altLang="zh-CN" sz="2000" dirty="0">
                <a:solidFill>
                  <a:srgbClr val="990000"/>
                </a:solidFill>
              </a:rPr>
              <a:t>., 2012</a:t>
            </a:r>
            <a:endParaRPr lang="zh-CN" altLang="en-US" sz="2000" dirty="0">
              <a:solidFill>
                <a:srgbClr val="990000"/>
              </a:solidFill>
            </a:endParaRPr>
          </a:p>
        </p:txBody>
      </p:sp>
      <p:sp>
        <p:nvSpPr>
          <p:cNvPr id="43012" name="矩形 1"/>
          <p:cNvSpPr>
            <a:spLocks noChangeArrowheads="1"/>
          </p:cNvSpPr>
          <p:nvPr/>
        </p:nvSpPr>
        <p:spPr bwMode="auto">
          <a:xfrm>
            <a:off x="2335213" y="5268913"/>
            <a:ext cx="4176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太阳扁度似乎不随太阳活动周变化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65175"/>
            <a:ext cx="8601075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90600"/>
          </a:xfrm>
        </p:spPr>
        <p:txBody>
          <a:bodyPr/>
          <a:lstStyle/>
          <a:p>
            <a:pPr algn="just" eaLnBrk="1" hangingPunct="1"/>
            <a:r>
              <a:rPr lang="en-US" altLang="zh-CN" smtClean="0"/>
              <a:t>5</a:t>
            </a:r>
            <a:r>
              <a:rPr lang="zh-CN" altLang="en-US" smtClean="0"/>
              <a:t>、较差自转的原因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01000" cy="3962400"/>
          </a:xfrm>
        </p:spPr>
        <p:txBody>
          <a:bodyPr/>
          <a:lstStyle/>
          <a:p>
            <a:pPr marL="609600" indent="-609600" algn="just" eaLnBrk="1" hangingPunct="1">
              <a:buFontTx/>
              <a:buAutoNum type="alphaLcParenR"/>
            </a:pPr>
            <a:r>
              <a:rPr lang="zh-CN" altLang="en-US" smtClean="0"/>
              <a:t>太阳子午面内的子午环流，浮力，</a:t>
            </a:r>
            <a:r>
              <a:rPr lang="en-US" altLang="zh-CN" smtClean="0"/>
              <a:t>Coriolis </a:t>
            </a:r>
            <a:r>
              <a:rPr lang="zh-CN" altLang="en-US" smtClean="0"/>
              <a:t>力的效应等的共同作用维持了目前太阳的较差自转运动。具体的过程，仍不是很清楚。</a:t>
            </a:r>
          </a:p>
          <a:p>
            <a:pPr marL="609600" indent="-609600" eaLnBrk="1" hangingPunct="1">
              <a:spcBef>
                <a:spcPct val="70000"/>
              </a:spcBef>
              <a:buFontTx/>
              <a:buAutoNum type="alphaLcParenR"/>
            </a:pPr>
            <a:r>
              <a:rPr lang="en-US" altLang="zh-CN" smtClean="0"/>
              <a:t>Rossby</a:t>
            </a:r>
            <a:r>
              <a:rPr lang="zh-CN" altLang="en-US" smtClean="0"/>
              <a:t>波</a:t>
            </a:r>
            <a:r>
              <a:rPr lang="en-US" altLang="zh-CN" smtClean="0"/>
              <a:t>(1939)</a:t>
            </a:r>
            <a:r>
              <a:rPr lang="zh-CN" altLang="en-US" smtClean="0"/>
              <a:t>，又称行星波，在旋转球的整个流体层内存在。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880" y="12700"/>
            <a:ext cx="6400800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Rectangle 1027"/>
          <p:cNvSpPr>
            <a:spLocks noGrp="1" noChangeArrowheads="1"/>
          </p:cNvSpPr>
          <p:nvPr>
            <p:ph type="title" idx="4294967295"/>
          </p:nvPr>
        </p:nvSpPr>
        <p:spPr>
          <a:xfrm>
            <a:off x="2714625" y="6096000"/>
            <a:ext cx="6429375" cy="533400"/>
          </a:xfrm>
        </p:spPr>
        <p:txBody>
          <a:bodyPr/>
          <a:lstStyle/>
          <a:p>
            <a:pPr eaLnBrk="1" hangingPunct="1"/>
            <a:r>
              <a:rPr lang="en-US" altLang="zh-CN" sz="2400" smtClean="0">
                <a:solidFill>
                  <a:schemeClr val="accent2"/>
                </a:solidFill>
              </a:rPr>
              <a:t>Rossby</a:t>
            </a:r>
            <a:r>
              <a:rPr lang="zh-CN" altLang="en-US" sz="2400" smtClean="0">
                <a:solidFill>
                  <a:schemeClr val="accent2"/>
                </a:solidFill>
              </a:rPr>
              <a:t>波</a:t>
            </a:r>
            <a:r>
              <a:rPr lang="zh-CN" altLang="en-US" sz="2400" smtClean="0">
                <a:solidFill>
                  <a:schemeClr val="accent2"/>
                </a:solidFill>
                <a:latin typeface="Helvetica" panose="020B0604020202020204" pitchFamily="34" charset="0"/>
              </a:rPr>
              <a:t>：太阳暗条的</a:t>
            </a:r>
            <a:r>
              <a:rPr lang="en-US" altLang="zh-TW" sz="2400" smtClean="0">
                <a:solidFill>
                  <a:schemeClr val="accent2"/>
                </a:solidFill>
                <a:latin typeface="Helvetica" panose="020B0604020202020204" pitchFamily="34" charset="0"/>
              </a:rPr>
              <a:t>H</a:t>
            </a:r>
            <a:r>
              <a:rPr lang="en-US" altLang="zh-TW" sz="2400" smtClean="0">
                <a:solidFill>
                  <a:schemeClr val="accent2"/>
                </a:solidFill>
                <a:latin typeface="Helvetica" panose="020B0604020202020204" pitchFamily="34" charset="0"/>
                <a:sym typeface="Symbol" panose="05050102010706020507" pitchFamily="18" charset="2"/>
              </a:rPr>
              <a:t></a:t>
            </a:r>
            <a:r>
              <a:rPr lang="en-US" altLang="zh-TW" sz="2400" smtClean="0">
                <a:solidFill>
                  <a:schemeClr val="accent2"/>
                </a:solidFill>
                <a:latin typeface="Helvetica" panose="020B0604020202020204" pitchFamily="34" charset="0"/>
              </a:rPr>
              <a:t> </a:t>
            </a:r>
            <a:r>
              <a:rPr lang="zh-CN" altLang="en-US" sz="2400" smtClean="0">
                <a:solidFill>
                  <a:schemeClr val="accent2"/>
                </a:solidFill>
                <a:latin typeface="Helvetica" panose="020B0604020202020204" pitchFamily="34" charset="0"/>
              </a:rPr>
              <a:t>线观测？</a:t>
            </a:r>
            <a:r>
              <a:rPr lang="zh-TW" altLang="en-US" sz="1800" smtClean="0">
                <a:solidFill>
                  <a:schemeClr val="accent2"/>
                </a:solidFill>
                <a:latin typeface="Helvetica" panose="020B0604020202020204" pitchFamily="34" charset="0"/>
              </a:rPr>
              <a:t>(02/22/1998)</a:t>
            </a:r>
          </a:p>
        </p:txBody>
      </p:sp>
      <p:pic>
        <p:nvPicPr>
          <p:cNvPr id="45060" name="Picture 10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30700"/>
            <a:ext cx="274320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1029"/>
          <p:cNvSpPr txBox="1">
            <a:spLocks noChangeArrowheads="1"/>
          </p:cNvSpPr>
          <p:nvPr/>
        </p:nvSpPr>
        <p:spPr bwMode="auto">
          <a:xfrm>
            <a:off x="228600" y="381000"/>
            <a:ext cx="24384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zh-CN" sz="2400">
                <a:solidFill>
                  <a:schemeClr val="accent2"/>
                </a:solidFill>
              </a:rPr>
              <a:t>Rossby</a:t>
            </a:r>
            <a:r>
              <a:rPr lang="zh-CN" altLang="en-US" sz="2400">
                <a:solidFill>
                  <a:schemeClr val="accent2"/>
                </a:solidFill>
              </a:rPr>
              <a:t>波：</a:t>
            </a:r>
            <a:r>
              <a:rPr lang="zh-CN" altLang="en-US" sz="2400">
                <a:solidFill>
                  <a:schemeClr val="tx1"/>
                </a:solidFill>
              </a:rPr>
              <a:t>由柯里奥利力引起，使一大致朝东的流如果由于某种原因流动方向发生改变，它会受到一恢复力，从而是流体元波动前进。可在旋转的整个流体层中存在。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mdi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185738"/>
            <a:ext cx="531495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533400" y="5295900"/>
            <a:ext cx="79248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ea typeface="楷体_GB2312" pitchFamily="49" charset="-122"/>
              </a:rPr>
              <a:t>太阳内部的大尺度流动：</a:t>
            </a:r>
            <a:r>
              <a:rPr lang="zh-CN" altLang="en-US" sz="2400">
                <a:solidFill>
                  <a:schemeClr val="tx1"/>
                </a:solidFill>
              </a:rPr>
              <a:t>伪色彩表示太阳自转速度以及表面的带状流，图中颜色越红、速度越大；颜色越蓝、速度越小；蓝色曲线表示子午环流。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SolarDynamoFlows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549275"/>
            <a:ext cx="8128000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5"/>
          <p:cNvSpPr>
            <a:spLocks noChangeArrowheads="1"/>
          </p:cNvSpPr>
          <p:nvPr/>
        </p:nvSpPr>
        <p:spPr bwMode="auto">
          <a:xfrm>
            <a:off x="539750" y="5084763"/>
            <a:ext cx="79200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/>
              <a:t>太阳内部的大尺度流动与太阳活动周，一般认为</a:t>
            </a:r>
            <a:r>
              <a:rPr lang="zh-CN" altLang="en-US" sz="2400">
                <a:solidFill>
                  <a:srgbClr val="FF0000"/>
                </a:solidFill>
              </a:rPr>
              <a:t>太阳内部的大尺度流决定了太阳活动周的演化。</a:t>
            </a:r>
            <a:r>
              <a:rPr lang="zh-CN" altLang="en-US" sz="2400"/>
              <a:t>上面为根据发电机理论和太阳内部流动的观测结果，模拟得到太阳黑子数随时间的演化。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mtClean="0"/>
              <a:t>六、 太 阳 辐 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304800"/>
            <a:ext cx="7772400" cy="1676400"/>
          </a:xfrm>
        </p:spPr>
        <p:txBody>
          <a:bodyPr/>
          <a:lstStyle/>
          <a:p>
            <a:pPr marL="661988" indent="-661988" algn="just" eaLnBrk="1" hangingPunct="1">
              <a:buFontTx/>
              <a:buNone/>
            </a:pPr>
            <a:r>
              <a:rPr lang="en-US" altLang="zh-CN" smtClean="0"/>
              <a:t>1</a:t>
            </a:r>
            <a:r>
              <a:rPr lang="zh-CN" altLang="en-US" b="0" smtClean="0">
                <a:ea typeface="楷体_GB2312" pitchFamily="49" charset="-122"/>
              </a:rPr>
              <a:t>、</a:t>
            </a:r>
            <a:r>
              <a:rPr lang="zh-CN" altLang="en-US" smtClean="0">
                <a:ea typeface="楷体_GB2312" pitchFamily="49" charset="-122"/>
              </a:rPr>
              <a:t>太阳辐射：</a:t>
            </a:r>
            <a:r>
              <a:rPr lang="zh-CN" altLang="en-US" smtClean="0"/>
              <a:t>太阳的电磁波辐射，波长可测范围从</a:t>
            </a:r>
            <a:r>
              <a:rPr lang="zh-CN" altLang="en-US" smtClean="0">
                <a:sym typeface="Symbol" panose="05050102010706020507" pitchFamily="18" charset="2"/>
              </a:rPr>
              <a:t>射线、</a:t>
            </a:r>
            <a:r>
              <a:rPr lang="en-US" altLang="zh-CN" smtClean="0">
                <a:sym typeface="Symbol" panose="05050102010706020507" pitchFamily="18" charset="2"/>
              </a:rPr>
              <a:t>X</a:t>
            </a:r>
            <a:r>
              <a:rPr lang="zh-CN" altLang="en-US" smtClean="0">
                <a:sym typeface="Symbol" panose="05050102010706020507" pitchFamily="18" charset="2"/>
              </a:rPr>
              <a:t>光、紫外、可见光、红外，直到射电波段的米波区。</a:t>
            </a:r>
            <a:endParaRPr lang="zh-CN" altLang="en-US" smtClean="0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05000"/>
            <a:ext cx="7086600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1785938" y="6215063"/>
            <a:ext cx="6010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太阳各种辐射能够到达地球大气的高度。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smtClean="0"/>
              <a:t>2</a:t>
            </a:r>
            <a:r>
              <a:rPr lang="zh-CN" altLang="en-US" smtClean="0"/>
              <a:t>、几个概念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209800"/>
          </a:xfrm>
        </p:spPr>
        <p:txBody>
          <a:bodyPr/>
          <a:lstStyle/>
          <a:p>
            <a:pPr marL="609600" indent="-609600" eaLnBrk="1" hangingPunct="1">
              <a:buFontTx/>
              <a:buAutoNum type="alphaLcParenR"/>
            </a:pPr>
            <a:r>
              <a:rPr lang="zh-CN" altLang="en-US" smtClean="0">
                <a:solidFill>
                  <a:schemeClr val="accent2"/>
                </a:solidFill>
                <a:ea typeface="楷体_GB2312" pitchFamily="49" charset="-122"/>
              </a:rPr>
              <a:t>有效温度</a:t>
            </a:r>
            <a:r>
              <a:rPr lang="en-US" altLang="zh-CN" smtClean="0"/>
              <a:t>——</a:t>
            </a:r>
            <a:r>
              <a:rPr lang="zh-CN" altLang="en-US" smtClean="0"/>
              <a:t>某辐射源的总辐射通量和某一温度为    下算得的黑体表面的总辐射通量相等，则该温度    成为这个辐射源的有效温度。</a:t>
            </a:r>
            <a:r>
              <a:rPr lang="zh-CN" altLang="en-US" b="0" smtClean="0"/>
              <a:t> </a:t>
            </a:r>
          </a:p>
        </p:txBody>
      </p:sp>
      <p:graphicFrame>
        <p:nvGraphicFramePr>
          <p:cNvPr id="50180" name="Object 1024"/>
          <p:cNvGraphicFramePr>
            <a:graphicFrameLocks noChangeAspect="1"/>
          </p:cNvGraphicFramePr>
          <p:nvPr/>
        </p:nvGraphicFramePr>
        <p:xfrm>
          <a:off x="3467100" y="2343150"/>
          <a:ext cx="40322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28" name="Equation" r:id="rId3" imgW="228600" imgH="241300" progId="Equation.DSMT4">
                  <p:embed/>
                </p:oleObj>
              </mc:Choice>
              <mc:Fallback>
                <p:oleObj name="Equation" r:id="rId3" imgW="228600" imgH="241300" progId="Equation.DSMT4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7100" y="2343150"/>
                        <a:ext cx="403225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1" name="Object 1025"/>
          <p:cNvGraphicFramePr>
            <a:graphicFrameLocks noChangeAspect="1"/>
          </p:cNvGraphicFramePr>
          <p:nvPr/>
        </p:nvGraphicFramePr>
        <p:xfrm>
          <a:off x="5486400" y="2828925"/>
          <a:ext cx="40322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29" name="Equation" r:id="rId5" imgW="228600" imgH="241300" progId="Equation.DSMT4">
                  <p:embed/>
                </p:oleObj>
              </mc:Choice>
              <mc:Fallback>
                <p:oleObj name="Equation" r:id="rId5" imgW="228600" imgH="241300" progId="Equation.DSMT4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828925"/>
                        <a:ext cx="403225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2" name="Object 1026"/>
          <p:cNvGraphicFramePr>
            <a:graphicFrameLocks noChangeAspect="1"/>
          </p:cNvGraphicFramePr>
          <p:nvPr/>
        </p:nvGraphicFramePr>
        <p:xfrm>
          <a:off x="1752600" y="3962400"/>
          <a:ext cx="6477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0" name="Equation" r:id="rId7" imgW="2692400" imgH="254000" progId="Equation.DSMT4">
                  <p:embed/>
                </p:oleObj>
              </mc:Choice>
              <mc:Fallback>
                <p:oleObj name="Equation" r:id="rId7" imgW="2692400" imgH="254000" progId="Equation.DSMT4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3962400"/>
                        <a:ext cx="6477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39" name="Object 1027"/>
          <p:cNvGraphicFramePr>
            <a:graphicFrameLocks noChangeAspect="1"/>
          </p:cNvGraphicFramePr>
          <p:nvPr/>
        </p:nvGraphicFramePr>
        <p:xfrm>
          <a:off x="2133600" y="4724400"/>
          <a:ext cx="4953000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31" name="Equation" r:id="rId9" imgW="2197100" imgH="254000" progId="Equation.DSMT4">
                  <p:embed/>
                </p:oleObj>
              </mc:Choice>
              <mc:Fallback>
                <p:oleObj name="Equation" r:id="rId9" imgW="2197100" imgH="254000" progId="Equation.DSMT4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724400"/>
                        <a:ext cx="4953000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2057400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altLang="zh-CN" smtClean="0"/>
              <a:t> </a:t>
            </a:r>
            <a:r>
              <a:rPr lang="en-US" altLang="zh-CN" smtClean="0">
                <a:solidFill>
                  <a:schemeClr val="accent2"/>
                </a:solidFill>
              </a:rPr>
              <a:t>b</a:t>
            </a:r>
            <a:r>
              <a:rPr lang="zh-CN" altLang="en-US" smtClean="0">
                <a:solidFill>
                  <a:schemeClr val="accent2"/>
                </a:solidFill>
              </a:rPr>
              <a:t>）</a:t>
            </a:r>
            <a:r>
              <a:rPr lang="zh-CN" altLang="en-US" smtClean="0">
                <a:solidFill>
                  <a:schemeClr val="accent2"/>
                </a:solidFill>
                <a:ea typeface="楷体_GB2312" pitchFamily="49" charset="-122"/>
              </a:rPr>
              <a:t>亮温度</a:t>
            </a:r>
            <a:r>
              <a:rPr lang="en-US" altLang="zh-CN" smtClean="0"/>
              <a:t>——</a:t>
            </a:r>
            <a:r>
              <a:rPr lang="zh-CN" altLang="en-US" smtClean="0"/>
              <a:t>若某辐射源在波长为</a:t>
            </a:r>
            <a:r>
              <a:rPr lang="en-US" altLang="zh-CN" i="1" smtClean="0">
                <a:cs typeface="Times New Roman" panose="02020603050405020304" pitchFamily="18" charset="0"/>
              </a:rPr>
              <a:t>λ</a:t>
            </a:r>
            <a:r>
              <a:rPr lang="zh-CN" altLang="en-US" smtClean="0">
                <a:cs typeface="Times New Roman" panose="02020603050405020304" pitchFamily="18" charset="0"/>
              </a:rPr>
              <a:t>处</a:t>
            </a:r>
            <a:r>
              <a:rPr lang="zh-CN" altLang="en-US" smtClean="0"/>
              <a:t>的辐射强度   和某一温度   下由普朗克公式算出的热平衡辐射强度相等，则称该温度   为这个辐射源的亮温度。</a:t>
            </a:r>
          </a:p>
        </p:txBody>
      </p:sp>
      <p:graphicFrame>
        <p:nvGraphicFramePr>
          <p:cNvPr id="51203" name="Object 1024"/>
          <p:cNvGraphicFramePr>
            <a:graphicFrameLocks noChangeAspect="1"/>
          </p:cNvGraphicFramePr>
          <p:nvPr/>
        </p:nvGraphicFramePr>
        <p:xfrm>
          <a:off x="2744788" y="1871663"/>
          <a:ext cx="33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8" name="Equation" r:id="rId3" imgW="165028" imgH="228501" progId="Equation.DSMT4">
                  <p:embed/>
                </p:oleObj>
              </mc:Choice>
              <mc:Fallback>
                <p:oleObj name="Equation" r:id="rId3" imgW="165028" imgH="228501" progId="Equation.DSMT4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4788" y="1871663"/>
                        <a:ext cx="330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1025"/>
          <p:cNvGraphicFramePr>
            <a:graphicFrameLocks noChangeAspect="1"/>
          </p:cNvGraphicFramePr>
          <p:nvPr/>
        </p:nvGraphicFramePr>
        <p:xfrm>
          <a:off x="5214938" y="1857375"/>
          <a:ext cx="33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9" name="Equation" r:id="rId5" imgW="165028" imgH="228501" progId="Equation.DSMT4">
                  <p:embed/>
                </p:oleObj>
              </mc:Choice>
              <mc:Fallback>
                <p:oleObj name="Equation" r:id="rId5" imgW="165028" imgH="228501" progId="Equation.DSMT4">
                  <p:embed/>
                  <p:pic>
                    <p:nvPicPr>
                      <p:cNvPr id="0" name="Object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4938" y="1857375"/>
                        <a:ext cx="330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5" name="Object 1026"/>
          <p:cNvGraphicFramePr>
            <a:graphicFrameLocks noChangeAspect="1"/>
          </p:cNvGraphicFramePr>
          <p:nvPr/>
        </p:nvGraphicFramePr>
        <p:xfrm>
          <a:off x="1530350" y="2843213"/>
          <a:ext cx="330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0" name="Equation" r:id="rId7" imgW="165028" imgH="228501" progId="Equation.DSMT4">
                  <p:embed/>
                </p:oleObj>
              </mc:Choice>
              <mc:Fallback>
                <p:oleObj name="Equation" r:id="rId7" imgW="165028" imgH="228501" progId="Equation.DSMT4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0350" y="2843213"/>
                        <a:ext cx="3302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6" name="Object 1027"/>
          <p:cNvGraphicFramePr>
            <a:graphicFrameLocks noChangeAspect="1"/>
          </p:cNvGraphicFramePr>
          <p:nvPr/>
        </p:nvGraphicFramePr>
        <p:xfrm>
          <a:off x="3124200" y="3505200"/>
          <a:ext cx="16002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1" name="Equation" r:id="rId9" imgW="736600" imgH="241300" progId="Equation.DSMT4">
                  <p:embed/>
                </p:oleObj>
              </mc:Choice>
              <mc:Fallback>
                <p:oleObj name="Equation" r:id="rId9" imgW="736600" imgH="241300" progId="Equation.DSMT4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3505200"/>
                        <a:ext cx="1600200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64" name="Object 1028"/>
          <p:cNvGraphicFramePr>
            <a:graphicFrameLocks noChangeAspect="1"/>
          </p:cNvGraphicFramePr>
          <p:nvPr/>
        </p:nvGraphicFramePr>
        <p:xfrm>
          <a:off x="2057400" y="4495800"/>
          <a:ext cx="404018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2" name="Equation" r:id="rId11" imgW="1955800" imgH="228600" progId="Equation.DSMT4">
                  <p:embed/>
                </p:oleObj>
              </mc:Choice>
              <mc:Fallback>
                <p:oleObj name="Equation" r:id="rId11" imgW="1955800" imgH="228600" progId="Equation.DSMT4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95800"/>
                        <a:ext cx="4040188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0"/>
            <a:ext cx="6167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997200"/>
            <a:ext cx="3886200" cy="1143000"/>
          </a:xfrm>
        </p:spPr>
        <p:txBody>
          <a:bodyPr/>
          <a:lstStyle/>
          <a:p>
            <a:pPr algn="just" eaLnBrk="1" hangingPunct="1"/>
            <a:r>
              <a:rPr lang="en-US" altLang="zh-CN" sz="3600" smtClean="0"/>
              <a:t>3</a:t>
            </a:r>
            <a:r>
              <a:rPr lang="zh-CN" altLang="en-US" sz="3600" smtClean="0"/>
              <a:t>、辐射功率谱</a:t>
            </a:r>
          </a:p>
        </p:txBody>
      </p:sp>
      <p:grpSp>
        <p:nvGrpSpPr>
          <p:cNvPr id="52228" name="Group 92"/>
          <p:cNvGrpSpPr>
            <a:grpSpLocks/>
          </p:cNvGrpSpPr>
          <p:nvPr/>
        </p:nvGrpSpPr>
        <p:grpSpPr bwMode="auto">
          <a:xfrm>
            <a:off x="931863" y="3857625"/>
            <a:ext cx="4319587" cy="2924175"/>
            <a:chOff x="476" y="2454"/>
            <a:chExt cx="2721" cy="1842"/>
          </a:xfrm>
        </p:grpSpPr>
        <p:sp>
          <p:nvSpPr>
            <p:cNvPr id="52229" name="Rectangle 15"/>
            <p:cNvSpPr>
              <a:spLocks noChangeArrowheads="1"/>
            </p:cNvSpPr>
            <p:nvPr/>
          </p:nvSpPr>
          <p:spPr bwMode="auto">
            <a:xfrm>
              <a:off x="1564" y="3144"/>
              <a:ext cx="1633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1800">
                  <a:solidFill>
                    <a:schemeClr val="accent2"/>
                  </a:solidFill>
                </a:rPr>
                <a:t>10nm</a:t>
              </a: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&lt;150nm</a:t>
              </a:r>
              <a:endParaRPr lang="zh-CN" altLang="en-US" sz="1800">
                <a:solidFill>
                  <a:schemeClr val="accent2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52230" name="Rectangle 14"/>
            <p:cNvSpPr>
              <a:spLocks noChangeArrowheads="1"/>
            </p:cNvSpPr>
            <p:nvPr/>
          </p:nvSpPr>
          <p:spPr bwMode="auto">
            <a:xfrm>
              <a:off x="476" y="3144"/>
              <a:ext cx="1088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1800">
                  <a:solidFill>
                    <a:schemeClr val="accent2"/>
                  </a:solidFill>
                </a:rPr>
                <a:t>远紫外</a:t>
              </a:r>
              <a:r>
                <a:rPr lang="en-US" altLang="zh-CN" sz="1800">
                  <a:solidFill>
                    <a:schemeClr val="accent2"/>
                  </a:solidFill>
                </a:rPr>
                <a:t>(EUV)</a:t>
              </a:r>
            </a:p>
          </p:txBody>
        </p:sp>
        <p:sp>
          <p:nvSpPr>
            <p:cNvPr id="52231" name="Rectangle 13"/>
            <p:cNvSpPr>
              <a:spLocks noChangeArrowheads="1"/>
            </p:cNvSpPr>
            <p:nvPr/>
          </p:nvSpPr>
          <p:spPr bwMode="auto">
            <a:xfrm>
              <a:off x="1564" y="2914"/>
              <a:ext cx="1633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1800">
                  <a:solidFill>
                    <a:schemeClr val="accent2"/>
                  </a:solidFill>
                </a:rPr>
                <a:t>0.1nm</a:t>
              </a: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&lt;10nm</a:t>
              </a:r>
              <a:endParaRPr lang="zh-CN" altLang="en-US" sz="1800">
                <a:solidFill>
                  <a:schemeClr val="accent2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52232" name="Rectangle 12"/>
            <p:cNvSpPr>
              <a:spLocks noChangeArrowheads="1"/>
            </p:cNvSpPr>
            <p:nvPr/>
          </p:nvSpPr>
          <p:spPr bwMode="auto">
            <a:xfrm>
              <a:off x="476" y="2914"/>
              <a:ext cx="1088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1800">
                  <a:solidFill>
                    <a:schemeClr val="accent2"/>
                  </a:solidFill>
                </a:rPr>
                <a:t>软</a:t>
              </a:r>
              <a:r>
                <a:rPr lang="en-US" altLang="zh-CN" sz="1800">
                  <a:solidFill>
                    <a:schemeClr val="accent2"/>
                  </a:solidFill>
                </a:rPr>
                <a:t>X</a:t>
              </a:r>
              <a:r>
                <a:rPr lang="zh-CN" altLang="en-US" sz="1800">
                  <a:solidFill>
                    <a:schemeClr val="accent2"/>
                  </a:solidFill>
                </a:rPr>
                <a:t>线</a:t>
              </a:r>
            </a:p>
          </p:txBody>
        </p:sp>
        <p:sp>
          <p:nvSpPr>
            <p:cNvPr id="52233" name="Rectangle 11"/>
            <p:cNvSpPr>
              <a:spLocks noChangeArrowheads="1"/>
            </p:cNvSpPr>
            <p:nvPr/>
          </p:nvSpPr>
          <p:spPr bwMode="auto">
            <a:xfrm>
              <a:off x="1564" y="2684"/>
              <a:ext cx="1633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1800">
                  <a:solidFill>
                    <a:schemeClr val="accent2"/>
                  </a:solidFill>
                </a:rPr>
                <a:t>0.0025nm</a:t>
              </a: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&lt;0.1nm</a:t>
              </a:r>
            </a:p>
          </p:txBody>
        </p:sp>
        <p:sp>
          <p:nvSpPr>
            <p:cNvPr id="52234" name="Rectangle 10"/>
            <p:cNvSpPr>
              <a:spLocks noChangeArrowheads="1"/>
            </p:cNvSpPr>
            <p:nvPr/>
          </p:nvSpPr>
          <p:spPr bwMode="auto">
            <a:xfrm>
              <a:off x="476" y="2684"/>
              <a:ext cx="1088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1800">
                  <a:solidFill>
                    <a:schemeClr val="accent2"/>
                  </a:solidFill>
                </a:rPr>
                <a:t>硬</a:t>
              </a:r>
              <a:r>
                <a:rPr lang="en-US" altLang="zh-CN" sz="1800">
                  <a:solidFill>
                    <a:schemeClr val="accent2"/>
                  </a:solidFill>
                </a:rPr>
                <a:t>X</a:t>
              </a:r>
              <a:r>
                <a:rPr lang="zh-CN" altLang="en-US" sz="1800">
                  <a:solidFill>
                    <a:schemeClr val="accent2"/>
                  </a:solidFill>
                </a:rPr>
                <a:t>线</a:t>
              </a:r>
            </a:p>
          </p:txBody>
        </p:sp>
        <p:sp>
          <p:nvSpPr>
            <p:cNvPr id="52235" name="Rectangle 9"/>
            <p:cNvSpPr>
              <a:spLocks noChangeArrowheads="1"/>
            </p:cNvSpPr>
            <p:nvPr/>
          </p:nvSpPr>
          <p:spPr bwMode="auto">
            <a:xfrm>
              <a:off x="1564" y="2454"/>
              <a:ext cx="1633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zh-CN" altLang="en-US" sz="1800">
                  <a:solidFill>
                    <a:schemeClr val="accent2"/>
                  </a:solidFill>
                  <a:sym typeface="Symbol" panose="05050102010706020507" pitchFamily="18" charset="2"/>
                </a:rPr>
                <a:t></a:t>
              </a: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&lt;2.5pm</a:t>
              </a:r>
            </a:p>
          </p:txBody>
        </p:sp>
        <p:sp>
          <p:nvSpPr>
            <p:cNvPr id="52236" name="Rectangle 8"/>
            <p:cNvSpPr>
              <a:spLocks noChangeArrowheads="1"/>
            </p:cNvSpPr>
            <p:nvPr/>
          </p:nvSpPr>
          <p:spPr bwMode="auto">
            <a:xfrm>
              <a:off x="476" y="2454"/>
              <a:ext cx="1088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1800">
                  <a:solidFill>
                    <a:schemeClr val="accent2"/>
                  </a:solidFill>
                  <a:sym typeface="Symbol" panose="05050102010706020507" pitchFamily="18" charset="2"/>
                </a:rPr>
                <a:t>射线</a:t>
              </a:r>
            </a:p>
          </p:txBody>
        </p:sp>
        <p:sp>
          <p:nvSpPr>
            <p:cNvPr id="52237" name="Line 16"/>
            <p:cNvSpPr>
              <a:spLocks noChangeShapeType="1"/>
            </p:cNvSpPr>
            <p:nvPr/>
          </p:nvSpPr>
          <p:spPr bwMode="auto">
            <a:xfrm>
              <a:off x="476" y="2454"/>
              <a:ext cx="2721" cy="0"/>
            </a:xfrm>
            <a:prstGeom prst="line">
              <a:avLst/>
            </a:prstGeom>
            <a:noFill/>
            <a:ln w="28575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38" name="Line 17"/>
            <p:cNvSpPr>
              <a:spLocks noChangeShapeType="1"/>
            </p:cNvSpPr>
            <p:nvPr/>
          </p:nvSpPr>
          <p:spPr bwMode="auto">
            <a:xfrm>
              <a:off x="476" y="2684"/>
              <a:ext cx="2721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39" name="Line 18"/>
            <p:cNvSpPr>
              <a:spLocks noChangeShapeType="1"/>
            </p:cNvSpPr>
            <p:nvPr/>
          </p:nvSpPr>
          <p:spPr bwMode="auto">
            <a:xfrm>
              <a:off x="476" y="2914"/>
              <a:ext cx="2721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40" name="Line 19"/>
            <p:cNvSpPr>
              <a:spLocks noChangeShapeType="1"/>
            </p:cNvSpPr>
            <p:nvPr/>
          </p:nvSpPr>
          <p:spPr bwMode="auto">
            <a:xfrm>
              <a:off x="476" y="3144"/>
              <a:ext cx="2721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41" name="Line 20"/>
            <p:cNvSpPr>
              <a:spLocks noChangeShapeType="1"/>
            </p:cNvSpPr>
            <p:nvPr/>
          </p:nvSpPr>
          <p:spPr bwMode="auto">
            <a:xfrm>
              <a:off x="476" y="3374"/>
              <a:ext cx="2721" cy="0"/>
            </a:xfrm>
            <a:prstGeom prst="line">
              <a:avLst/>
            </a:prstGeom>
            <a:noFill/>
            <a:ln w="28575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42" name="Line 21"/>
            <p:cNvSpPr>
              <a:spLocks noChangeShapeType="1"/>
            </p:cNvSpPr>
            <p:nvPr/>
          </p:nvSpPr>
          <p:spPr bwMode="auto">
            <a:xfrm>
              <a:off x="476" y="2454"/>
              <a:ext cx="0" cy="920"/>
            </a:xfrm>
            <a:prstGeom prst="line">
              <a:avLst/>
            </a:prstGeom>
            <a:noFill/>
            <a:ln w="28575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43" name="Line 22"/>
            <p:cNvSpPr>
              <a:spLocks noChangeShapeType="1"/>
            </p:cNvSpPr>
            <p:nvPr/>
          </p:nvSpPr>
          <p:spPr bwMode="auto">
            <a:xfrm>
              <a:off x="1564" y="2454"/>
              <a:ext cx="0" cy="92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44" name="Line 23"/>
            <p:cNvSpPr>
              <a:spLocks noChangeShapeType="1"/>
            </p:cNvSpPr>
            <p:nvPr/>
          </p:nvSpPr>
          <p:spPr bwMode="auto">
            <a:xfrm>
              <a:off x="3197" y="2454"/>
              <a:ext cx="0" cy="920"/>
            </a:xfrm>
            <a:prstGeom prst="line">
              <a:avLst/>
            </a:prstGeom>
            <a:noFill/>
            <a:ln w="28575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45" name="Rectangle 76"/>
            <p:cNvSpPr>
              <a:spLocks noChangeArrowheads="1"/>
            </p:cNvSpPr>
            <p:nvPr/>
          </p:nvSpPr>
          <p:spPr bwMode="auto">
            <a:xfrm>
              <a:off x="1564" y="4066"/>
              <a:ext cx="1633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1mm</a:t>
              </a:r>
              <a:endParaRPr lang="zh-CN" altLang="en-US" sz="1800">
                <a:solidFill>
                  <a:schemeClr val="accent2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52246" name="Rectangle 77"/>
            <p:cNvSpPr>
              <a:spLocks noChangeArrowheads="1"/>
            </p:cNvSpPr>
            <p:nvPr/>
          </p:nvSpPr>
          <p:spPr bwMode="auto">
            <a:xfrm>
              <a:off x="476" y="4066"/>
              <a:ext cx="1088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1800">
                  <a:solidFill>
                    <a:schemeClr val="accent2"/>
                  </a:solidFill>
                </a:rPr>
                <a:t>射电</a:t>
              </a:r>
            </a:p>
          </p:txBody>
        </p:sp>
        <p:sp>
          <p:nvSpPr>
            <p:cNvPr id="52247" name="Rectangle 78"/>
            <p:cNvSpPr>
              <a:spLocks noChangeArrowheads="1"/>
            </p:cNvSpPr>
            <p:nvPr/>
          </p:nvSpPr>
          <p:spPr bwMode="auto">
            <a:xfrm>
              <a:off x="1564" y="3836"/>
              <a:ext cx="1633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1800">
                  <a:solidFill>
                    <a:schemeClr val="accent2"/>
                  </a:solidFill>
                </a:rPr>
                <a:t>0.75</a:t>
              </a: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</a:t>
              </a:r>
              <a:r>
                <a:rPr lang="en-US" altLang="zh-CN" sz="1800">
                  <a:solidFill>
                    <a:schemeClr val="accent2"/>
                  </a:solidFill>
                </a:rPr>
                <a:t>m</a:t>
              </a: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&lt;1000  m</a:t>
              </a:r>
              <a:endParaRPr lang="zh-CN" altLang="en-US" sz="1800">
                <a:solidFill>
                  <a:schemeClr val="accent2"/>
                </a:solidFill>
                <a:sym typeface="Symbol" panose="05050102010706020507" pitchFamily="18" charset="2"/>
              </a:endParaRPr>
            </a:p>
          </p:txBody>
        </p:sp>
        <p:sp>
          <p:nvSpPr>
            <p:cNvPr id="52248" name="Rectangle 79"/>
            <p:cNvSpPr>
              <a:spLocks noChangeArrowheads="1"/>
            </p:cNvSpPr>
            <p:nvPr/>
          </p:nvSpPr>
          <p:spPr bwMode="auto">
            <a:xfrm>
              <a:off x="476" y="3836"/>
              <a:ext cx="1088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1800">
                  <a:solidFill>
                    <a:schemeClr val="accent2"/>
                  </a:solidFill>
                </a:rPr>
                <a:t>红外（</a:t>
              </a:r>
              <a:r>
                <a:rPr lang="en-US" altLang="zh-CN" sz="1800">
                  <a:solidFill>
                    <a:schemeClr val="accent2"/>
                  </a:solidFill>
                </a:rPr>
                <a:t>IR</a:t>
              </a:r>
              <a:r>
                <a:rPr lang="zh-CN" altLang="en-US" sz="1800">
                  <a:solidFill>
                    <a:schemeClr val="tx1"/>
                  </a:solidFill>
                </a:rPr>
                <a:t>）</a:t>
              </a:r>
              <a:endParaRPr lang="en-US" altLang="zh-CN" sz="1800">
                <a:solidFill>
                  <a:schemeClr val="tx1"/>
                </a:solidFill>
              </a:endParaRPr>
            </a:p>
          </p:txBody>
        </p:sp>
        <p:sp>
          <p:nvSpPr>
            <p:cNvPr id="52249" name="Rectangle 80"/>
            <p:cNvSpPr>
              <a:spLocks noChangeArrowheads="1"/>
            </p:cNvSpPr>
            <p:nvPr/>
          </p:nvSpPr>
          <p:spPr bwMode="auto">
            <a:xfrm>
              <a:off x="1564" y="3606"/>
              <a:ext cx="1633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1800">
                  <a:solidFill>
                    <a:schemeClr val="accent2"/>
                  </a:solidFill>
                </a:rPr>
                <a:t>300nm</a:t>
              </a: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&lt;750nm</a:t>
              </a:r>
            </a:p>
          </p:txBody>
        </p:sp>
        <p:sp>
          <p:nvSpPr>
            <p:cNvPr id="52250" name="Rectangle 81"/>
            <p:cNvSpPr>
              <a:spLocks noChangeArrowheads="1"/>
            </p:cNvSpPr>
            <p:nvPr/>
          </p:nvSpPr>
          <p:spPr bwMode="auto">
            <a:xfrm>
              <a:off x="476" y="3606"/>
              <a:ext cx="1088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1800">
                  <a:solidFill>
                    <a:schemeClr val="accent2"/>
                  </a:solidFill>
                </a:rPr>
                <a:t>可见区</a:t>
              </a:r>
            </a:p>
          </p:txBody>
        </p:sp>
        <p:sp>
          <p:nvSpPr>
            <p:cNvPr id="52251" name="Rectangle 82"/>
            <p:cNvSpPr>
              <a:spLocks noChangeArrowheads="1"/>
            </p:cNvSpPr>
            <p:nvPr/>
          </p:nvSpPr>
          <p:spPr bwMode="auto">
            <a:xfrm>
              <a:off x="1564" y="3376"/>
              <a:ext cx="1633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buFontTx/>
                <a:buNone/>
              </a:pPr>
              <a:r>
                <a:rPr lang="en-US" altLang="zh-CN" sz="1800">
                  <a:solidFill>
                    <a:schemeClr val="accent2"/>
                  </a:solidFill>
                </a:rPr>
                <a:t>150nm</a:t>
              </a: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&lt;300nm</a:t>
              </a:r>
            </a:p>
          </p:txBody>
        </p:sp>
        <p:sp>
          <p:nvSpPr>
            <p:cNvPr id="52252" name="Rectangle 83"/>
            <p:cNvSpPr>
              <a:spLocks noChangeArrowheads="1"/>
            </p:cNvSpPr>
            <p:nvPr/>
          </p:nvSpPr>
          <p:spPr bwMode="auto">
            <a:xfrm>
              <a:off x="476" y="3376"/>
              <a:ext cx="1088" cy="230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buFontTx/>
                <a:buNone/>
              </a:pPr>
              <a:r>
                <a:rPr lang="zh-CN" altLang="en-US" sz="1800">
                  <a:solidFill>
                    <a:schemeClr val="accent2"/>
                  </a:solidFill>
                  <a:sym typeface="Symbol" panose="05050102010706020507" pitchFamily="18" charset="2"/>
                </a:rPr>
                <a:t>紫外（</a:t>
              </a:r>
              <a:r>
                <a:rPr lang="en-US" altLang="zh-CN" sz="1800">
                  <a:solidFill>
                    <a:schemeClr val="accent2"/>
                  </a:solidFill>
                  <a:sym typeface="Symbol" panose="05050102010706020507" pitchFamily="18" charset="2"/>
                </a:rPr>
                <a:t>UV</a:t>
              </a:r>
              <a:r>
                <a:rPr lang="zh-CN" altLang="en-US" sz="1800">
                  <a:solidFill>
                    <a:schemeClr val="accent2"/>
                  </a:solidFill>
                  <a:sym typeface="Symbol" panose="05050102010706020507" pitchFamily="18" charset="2"/>
                </a:rPr>
                <a:t>）</a:t>
              </a:r>
            </a:p>
          </p:txBody>
        </p:sp>
        <p:sp>
          <p:nvSpPr>
            <p:cNvPr id="52253" name="Line 84"/>
            <p:cNvSpPr>
              <a:spLocks noChangeShapeType="1"/>
            </p:cNvSpPr>
            <p:nvPr/>
          </p:nvSpPr>
          <p:spPr bwMode="auto">
            <a:xfrm>
              <a:off x="476" y="3376"/>
              <a:ext cx="2721" cy="0"/>
            </a:xfrm>
            <a:prstGeom prst="line">
              <a:avLst/>
            </a:prstGeom>
            <a:noFill/>
            <a:ln w="28575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54" name="Line 85"/>
            <p:cNvSpPr>
              <a:spLocks noChangeShapeType="1"/>
            </p:cNvSpPr>
            <p:nvPr/>
          </p:nvSpPr>
          <p:spPr bwMode="auto">
            <a:xfrm>
              <a:off x="476" y="3606"/>
              <a:ext cx="2721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55" name="Line 86"/>
            <p:cNvSpPr>
              <a:spLocks noChangeShapeType="1"/>
            </p:cNvSpPr>
            <p:nvPr/>
          </p:nvSpPr>
          <p:spPr bwMode="auto">
            <a:xfrm>
              <a:off x="476" y="3836"/>
              <a:ext cx="2721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56" name="Line 87"/>
            <p:cNvSpPr>
              <a:spLocks noChangeShapeType="1"/>
            </p:cNvSpPr>
            <p:nvPr/>
          </p:nvSpPr>
          <p:spPr bwMode="auto">
            <a:xfrm>
              <a:off x="476" y="4066"/>
              <a:ext cx="2721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57" name="Line 88"/>
            <p:cNvSpPr>
              <a:spLocks noChangeShapeType="1"/>
            </p:cNvSpPr>
            <p:nvPr/>
          </p:nvSpPr>
          <p:spPr bwMode="auto">
            <a:xfrm>
              <a:off x="476" y="4296"/>
              <a:ext cx="2721" cy="0"/>
            </a:xfrm>
            <a:prstGeom prst="line">
              <a:avLst/>
            </a:prstGeom>
            <a:noFill/>
            <a:ln w="28575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58" name="Line 89"/>
            <p:cNvSpPr>
              <a:spLocks noChangeShapeType="1"/>
            </p:cNvSpPr>
            <p:nvPr/>
          </p:nvSpPr>
          <p:spPr bwMode="auto">
            <a:xfrm>
              <a:off x="476" y="3376"/>
              <a:ext cx="0" cy="920"/>
            </a:xfrm>
            <a:prstGeom prst="line">
              <a:avLst/>
            </a:prstGeom>
            <a:noFill/>
            <a:ln w="28575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59" name="Line 90"/>
            <p:cNvSpPr>
              <a:spLocks noChangeShapeType="1"/>
            </p:cNvSpPr>
            <p:nvPr/>
          </p:nvSpPr>
          <p:spPr bwMode="auto">
            <a:xfrm>
              <a:off x="1564" y="3376"/>
              <a:ext cx="0" cy="92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  <p:sp>
          <p:nvSpPr>
            <p:cNvPr id="52260" name="Line 91"/>
            <p:cNvSpPr>
              <a:spLocks noChangeShapeType="1"/>
            </p:cNvSpPr>
            <p:nvPr/>
          </p:nvSpPr>
          <p:spPr bwMode="auto">
            <a:xfrm>
              <a:off x="3197" y="3376"/>
              <a:ext cx="0" cy="920"/>
            </a:xfrm>
            <a:prstGeom prst="line">
              <a:avLst/>
            </a:prstGeom>
            <a:noFill/>
            <a:ln w="28575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smtClean="0"/>
              <a:t>4</a:t>
            </a:r>
            <a:r>
              <a:rPr lang="zh-CN" altLang="en-US" smtClean="0"/>
              <a:t>、各波段的基本特征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1214438"/>
            <a:ext cx="7913688" cy="1676400"/>
          </a:xfrm>
        </p:spPr>
        <p:txBody>
          <a:bodyPr/>
          <a:lstStyle/>
          <a:p>
            <a:pPr eaLnBrk="1" hangingPunct="1"/>
            <a:r>
              <a:rPr lang="en-US" altLang="zh-CN" smtClean="0">
                <a:sym typeface="Symbol" panose="05050102010706020507" pitchFamily="18" charset="2"/>
              </a:rPr>
              <a:t>=0.2~10.0 m</a:t>
            </a:r>
            <a:r>
              <a:rPr lang="zh-CN" altLang="en-US" smtClean="0">
                <a:sym typeface="Symbol" panose="05050102010706020507" pitchFamily="18" charset="2"/>
              </a:rPr>
              <a:t>：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zh-CN" altLang="en-US" smtClean="0"/>
              <a:t>    连续谱 </a:t>
            </a:r>
            <a:r>
              <a:rPr lang="en-US" altLang="zh-CN" smtClean="0"/>
              <a:t>+ 2</a:t>
            </a:r>
            <a:r>
              <a:rPr lang="zh-CN" altLang="en-US" smtClean="0"/>
              <a:t>万多条吸收线（夫琅禾费谱线）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143000" y="2928938"/>
            <a:ext cx="7010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chemeClr val="tx1"/>
                </a:solidFill>
              </a:rPr>
              <a:t>来源： 光球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143000" y="4357688"/>
            <a:ext cx="2590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chemeClr val="tx1"/>
                </a:solidFill>
              </a:rPr>
              <a:t>例外谱线：</a:t>
            </a:r>
          </a:p>
        </p:txBody>
      </p:sp>
      <p:graphicFrame>
        <p:nvGraphicFramePr>
          <p:cNvPr id="53254" name="Object 0"/>
          <p:cNvGraphicFramePr>
            <a:graphicFrameLocks noChangeAspect="1"/>
          </p:cNvGraphicFramePr>
          <p:nvPr/>
        </p:nvGraphicFramePr>
        <p:xfrm>
          <a:off x="3276600" y="4286250"/>
          <a:ext cx="586740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94" name="Equation" r:id="rId3" imgW="2667000" imgH="317500" progId="Equation.DSMT4">
                  <p:embed/>
                </p:oleObj>
              </mc:Choice>
              <mc:Fallback>
                <p:oleObj name="Equation" r:id="rId3" imgW="2667000" imgH="317500" progId="Equation.DSMT4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286250"/>
                        <a:ext cx="586740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1143000" y="3643313"/>
            <a:ext cx="70104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chemeClr val="tx1"/>
                </a:solidFill>
              </a:rPr>
              <a:t>谱线形成机制： 光球粒子的选择吸收</a:t>
            </a:r>
          </a:p>
        </p:txBody>
      </p:sp>
      <p:sp>
        <p:nvSpPr>
          <p:cNvPr id="53256" name="Rectangle 11"/>
          <p:cNvSpPr>
            <a:spLocks noChangeArrowheads="1"/>
          </p:cNvSpPr>
          <p:nvPr/>
        </p:nvSpPr>
        <p:spPr bwMode="auto">
          <a:xfrm>
            <a:off x="3071813" y="4929188"/>
            <a:ext cx="26225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chemeClr val="tx1"/>
                </a:solidFill>
              </a:rPr>
              <a:t>（来自色球）</a:t>
            </a:r>
          </a:p>
        </p:txBody>
      </p:sp>
      <p:pic>
        <p:nvPicPr>
          <p:cNvPr id="5325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5500688"/>
            <a:ext cx="694055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7318"/>
            <a:ext cx="7572375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4375" y="2470150"/>
            <a:ext cx="77724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mtClean="0">
                <a:sym typeface="Symbol" panose="05050102010706020507" pitchFamily="18" charset="2"/>
              </a:rPr>
              <a:t>&lt;0.15 m</a:t>
            </a:r>
            <a:r>
              <a:rPr lang="zh-CN" altLang="en-US" smtClean="0">
                <a:sym typeface="Symbol" panose="05050102010706020507" pitchFamily="18" charset="2"/>
              </a:rPr>
              <a:t>：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zh-CN" altLang="en-US" smtClean="0">
                <a:sym typeface="Symbol" panose="05050102010706020507" pitchFamily="18" charset="2"/>
              </a:rPr>
              <a:t>	弱的连续谱 </a:t>
            </a:r>
            <a:r>
              <a:rPr lang="en-US" altLang="zh-CN" smtClean="0">
                <a:sym typeface="Symbol" panose="05050102010706020507" pitchFamily="18" charset="2"/>
              </a:rPr>
              <a:t>+ </a:t>
            </a:r>
            <a:r>
              <a:rPr lang="zh-CN" altLang="en-US" smtClean="0">
                <a:sym typeface="Symbol" panose="05050102010706020507" pitchFamily="18" charset="2"/>
              </a:rPr>
              <a:t>发射线</a:t>
            </a:r>
          </a:p>
        </p:txBody>
      </p:sp>
      <p:sp>
        <p:nvSpPr>
          <p:cNvPr id="54276" name="Text Box 3"/>
          <p:cNvSpPr txBox="1">
            <a:spLocks noChangeArrowheads="1"/>
          </p:cNvSpPr>
          <p:nvPr/>
        </p:nvSpPr>
        <p:spPr bwMode="auto">
          <a:xfrm>
            <a:off x="1030288" y="3717925"/>
            <a:ext cx="7010400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chemeClr val="tx1"/>
                </a:solidFill>
              </a:rPr>
              <a:t>连续谱来源：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chemeClr val="tx1"/>
                </a:solidFill>
              </a:rPr>
              <a:t>              </a:t>
            </a:r>
            <a:r>
              <a:rPr lang="en-US" altLang="zh-CN" sz="2400">
                <a:solidFill>
                  <a:schemeClr val="tx1"/>
                </a:solidFill>
              </a:rPr>
              <a:t>(0.1~0.15 </a:t>
            </a:r>
            <a:r>
              <a:rPr lang="en-US" altLang="zh-CN" sz="2400">
                <a:solidFill>
                  <a:schemeClr val="tx1"/>
                </a:solidFill>
                <a:sym typeface="Symbol" panose="05050102010706020507" pitchFamily="18" charset="2"/>
              </a:rPr>
              <a:t>m,  </a:t>
            </a:r>
            <a:r>
              <a:rPr lang="zh-CN" altLang="en-US" sz="2400">
                <a:solidFill>
                  <a:schemeClr val="tx1"/>
                </a:solidFill>
                <a:sym typeface="Symbol" panose="05050102010706020507" pitchFamily="18" charset="2"/>
              </a:rPr>
              <a:t>色球）；  </a:t>
            </a:r>
            <a:r>
              <a:rPr lang="en-US" altLang="zh-CN" sz="2400">
                <a:solidFill>
                  <a:schemeClr val="tx1"/>
                </a:solidFill>
                <a:sym typeface="Symbol" panose="05050102010706020507" pitchFamily="18" charset="2"/>
              </a:rPr>
              <a:t>(&lt;0.1 m, </a:t>
            </a:r>
            <a:r>
              <a:rPr lang="zh-CN" altLang="en-US" sz="2400">
                <a:solidFill>
                  <a:schemeClr val="tx1"/>
                </a:solidFill>
                <a:sym typeface="Symbol" panose="05050102010706020507" pitchFamily="18" charset="2"/>
              </a:rPr>
              <a:t>日冕）</a:t>
            </a:r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>
            <a:off x="1071563" y="5072063"/>
            <a:ext cx="19812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chemeClr val="tx1"/>
                </a:solidFill>
              </a:rPr>
              <a:t>形成机制：</a:t>
            </a:r>
          </a:p>
        </p:txBody>
      </p:sp>
      <p:sp>
        <p:nvSpPr>
          <p:cNvPr id="54278" name="Text Box 5"/>
          <p:cNvSpPr txBox="1">
            <a:spLocks noChangeArrowheads="1"/>
          </p:cNvSpPr>
          <p:nvPr/>
        </p:nvSpPr>
        <p:spPr bwMode="auto">
          <a:xfrm>
            <a:off x="2497138" y="5643563"/>
            <a:ext cx="5257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谱线</a:t>
            </a:r>
            <a:r>
              <a:rPr lang="en-US" altLang="zh-CN" sz="2400">
                <a:solidFill>
                  <a:schemeClr val="tx1"/>
                </a:solidFill>
              </a:rPr>
              <a:t>—</a:t>
            </a:r>
            <a:r>
              <a:rPr lang="zh-CN" altLang="en-US" sz="2400">
                <a:solidFill>
                  <a:schemeClr val="tx1"/>
                </a:solidFill>
              </a:rPr>
              <a:t>中性和电离原子的 </a:t>
            </a:r>
            <a:r>
              <a:rPr lang="en-US" altLang="zh-CN" sz="2400">
                <a:solidFill>
                  <a:schemeClr val="tx1"/>
                </a:solidFill>
              </a:rPr>
              <a:t>b-b </a:t>
            </a:r>
            <a:r>
              <a:rPr lang="zh-CN" altLang="en-US" sz="2400">
                <a:solidFill>
                  <a:schemeClr val="tx1"/>
                </a:solidFill>
              </a:rPr>
              <a:t>跃迁</a:t>
            </a:r>
          </a:p>
        </p:txBody>
      </p:sp>
      <p:sp>
        <p:nvSpPr>
          <p:cNvPr id="54279" name="Text Box 6"/>
          <p:cNvSpPr txBox="1">
            <a:spLocks noChangeArrowheads="1"/>
          </p:cNvSpPr>
          <p:nvPr/>
        </p:nvSpPr>
        <p:spPr bwMode="auto">
          <a:xfrm>
            <a:off x="2500313" y="6072188"/>
            <a:ext cx="563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连续谱</a:t>
            </a:r>
            <a:r>
              <a:rPr lang="en-US" altLang="zh-CN" sz="2400">
                <a:solidFill>
                  <a:schemeClr val="tx1"/>
                </a:solidFill>
              </a:rPr>
              <a:t>—f-b </a:t>
            </a:r>
            <a:r>
              <a:rPr lang="zh-CN" altLang="en-US" sz="2400">
                <a:solidFill>
                  <a:schemeClr val="tx1"/>
                </a:solidFill>
              </a:rPr>
              <a:t>和 </a:t>
            </a:r>
            <a:r>
              <a:rPr lang="en-US" altLang="zh-CN" sz="2400">
                <a:solidFill>
                  <a:schemeClr val="tx1"/>
                </a:solidFill>
              </a:rPr>
              <a:t>f-f </a:t>
            </a:r>
            <a:r>
              <a:rPr lang="zh-CN" altLang="en-US" sz="2400">
                <a:solidFill>
                  <a:schemeClr val="tx1"/>
                </a:solidFill>
              </a:rPr>
              <a:t>跃迁</a:t>
            </a:r>
            <a:r>
              <a:rPr lang="en-US" altLang="zh-CN" sz="2400">
                <a:solidFill>
                  <a:schemeClr val="tx1"/>
                </a:solidFill>
              </a:rPr>
              <a:t>, </a:t>
            </a:r>
            <a:r>
              <a:rPr lang="zh-CN" altLang="en-US" sz="2400">
                <a:solidFill>
                  <a:schemeClr val="tx1"/>
                </a:solidFill>
              </a:rPr>
              <a:t>自由电子的散射</a:t>
            </a:r>
          </a:p>
        </p:txBody>
      </p:sp>
      <p:sp>
        <p:nvSpPr>
          <p:cNvPr id="54280" name="文本框 1"/>
          <p:cNvSpPr txBox="1">
            <a:spLocks noChangeArrowheads="1"/>
          </p:cNvSpPr>
          <p:nvPr/>
        </p:nvSpPr>
        <p:spPr bwMode="auto">
          <a:xfrm>
            <a:off x="6156325" y="922338"/>
            <a:ext cx="647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rgbClr val="FF0000"/>
                </a:solidFill>
              </a:rPr>
              <a:t>活动区</a:t>
            </a:r>
          </a:p>
        </p:txBody>
      </p:sp>
      <p:sp>
        <p:nvSpPr>
          <p:cNvPr id="54281" name="文本框 8"/>
          <p:cNvSpPr txBox="1">
            <a:spLocks noChangeArrowheads="1"/>
          </p:cNvSpPr>
          <p:nvPr/>
        </p:nvSpPr>
        <p:spPr bwMode="auto">
          <a:xfrm>
            <a:off x="6011863" y="1687513"/>
            <a:ext cx="6477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rgbClr val="FF0000"/>
                </a:solidFill>
              </a:rPr>
              <a:t>宁静区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1143000"/>
            <a:ext cx="7772400" cy="1371600"/>
          </a:xfrm>
          <a:noFill/>
        </p:spPr>
        <p:txBody>
          <a:bodyPr/>
          <a:lstStyle/>
          <a:p>
            <a:pPr algn="just" eaLnBrk="1" hangingPunct="1"/>
            <a:r>
              <a:rPr lang="en-US" altLang="zh-CN" smtClean="0">
                <a:sym typeface="Symbol" panose="05050102010706020507" pitchFamily="18" charset="2"/>
              </a:rPr>
              <a:t>=0.15~0.2 m</a:t>
            </a:r>
            <a:r>
              <a:rPr lang="zh-CN" altLang="en-US" smtClean="0">
                <a:sym typeface="Wingdings" panose="05000000000000000000" pitchFamily="2" charset="2"/>
              </a:rPr>
              <a:t>： （过渡波段）</a:t>
            </a:r>
            <a:endParaRPr lang="zh-CN" altLang="en-US" smtClean="0">
              <a:sym typeface="Symbol" panose="05050102010706020507" pitchFamily="18" charset="2"/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mtClean="0">
                <a:sym typeface="Symbol" panose="05050102010706020507" pitchFamily="18" charset="2"/>
              </a:rPr>
              <a:t>	连续谱 </a:t>
            </a:r>
            <a:r>
              <a:rPr lang="en-US" altLang="zh-CN" smtClean="0">
                <a:sym typeface="Symbol" panose="05050102010706020507" pitchFamily="18" charset="2"/>
              </a:rPr>
              <a:t>+ </a:t>
            </a:r>
            <a:r>
              <a:rPr lang="zh-CN" altLang="en-US" smtClean="0">
                <a:sym typeface="Symbol" panose="05050102010706020507" pitchFamily="18" charset="2"/>
              </a:rPr>
              <a:t>发射线 </a:t>
            </a:r>
            <a:r>
              <a:rPr lang="en-US" altLang="zh-CN" smtClean="0">
                <a:sym typeface="Symbol" panose="05050102010706020507" pitchFamily="18" charset="2"/>
              </a:rPr>
              <a:t>+ </a:t>
            </a:r>
            <a:r>
              <a:rPr lang="zh-CN" altLang="en-US" smtClean="0">
                <a:sym typeface="Symbol" panose="05050102010706020507" pitchFamily="18" charset="2"/>
              </a:rPr>
              <a:t>吸收线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1143000" y="2590800"/>
            <a:ext cx="2514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chemeClr val="tx1"/>
                </a:solidFill>
              </a:rPr>
              <a:t>来源：</a:t>
            </a:r>
            <a:endParaRPr lang="zh-CN" altLang="en-US">
              <a:solidFill>
                <a:schemeClr val="tx1"/>
              </a:solidFill>
              <a:sym typeface="Symbol" panose="05050102010706020507" pitchFamily="18" charset="2"/>
            </a:endParaRP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2286000" y="32766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光球（连续谱、吸收线）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286000" y="3962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色球和日冕（发射线）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1371600"/>
          </a:xfrm>
          <a:noFill/>
        </p:spPr>
        <p:txBody>
          <a:bodyPr/>
          <a:lstStyle/>
          <a:p>
            <a:pPr eaLnBrk="1" hangingPunct="1"/>
            <a:r>
              <a:rPr lang="en-US" altLang="zh-CN" smtClean="0">
                <a:sym typeface="Symbol" panose="05050102010706020507" pitchFamily="18" charset="2"/>
              </a:rPr>
              <a:t>=10 m ~ 1mm </a:t>
            </a:r>
            <a:r>
              <a:rPr lang="zh-CN" altLang="en-US" smtClean="0">
                <a:sym typeface="Wingdings" panose="05000000000000000000" pitchFamily="2" charset="2"/>
              </a:rPr>
              <a:t>：</a:t>
            </a:r>
            <a:endParaRPr lang="zh-CN" altLang="en-US" smtClean="0">
              <a:sym typeface="Symbol" panose="05050102010706020507" pitchFamily="18" charset="2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mtClean="0">
                <a:sym typeface="Symbol" panose="05050102010706020507" pitchFamily="18" charset="2"/>
              </a:rPr>
              <a:t>	很弱的连续谱 </a:t>
            </a:r>
            <a:r>
              <a:rPr lang="en-US" altLang="zh-CN" smtClean="0">
                <a:sym typeface="Symbol" panose="05050102010706020507" pitchFamily="18" charset="2"/>
              </a:rPr>
              <a:t>+ </a:t>
            </a:r>
            <a:r>
              <a:rPr lang="zh-CN" altLang="en-US" smtClean="0">
                <a:sym typeface="Symbol" panose="05050102010706020507" pitchFamily="18" charset="2"/>
              </a:rPr>
              <a:t>很弱的发射线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1143000" y="2590800"/>
            <a:ext cx="2514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chemeClr val="tx1"/>
                </a:solidFill>
              </a:rPr>
              <a:t>来源：</a:t>
            </a:r>
            <a:endParaRPr lang="zh-CN" altLang="en-US">
              <a:solidFill>
                <a:schemeClr val="tx1"/>
              </a:solidFill>
              <a:sym typeface="Symbol" panose="05050102010706020507" pitchFamily="18" charset="2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23622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光球（连续谱）</a:t>
            </a:r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362200" y="3962400"/>
            <a:ext cx="6400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色球（发射线，在远红外波段，连续谱比谱	线处的色球辐射弱，因此变为发射线）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428625"/>
            <a:ext cx="8732837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7772400" cy="1447800"/>
          </a:xfrm>
        </p:spPr>
        <p:txBody>
          <a:bodyPr/>
          <a:lstStyle/>
          <a:p>
            <a:pPr eaLnBrk="1" hangingPunct="1"/>
            <a:r>
              <a:rPr lang="en-US" altLang="zh-CN" smtClean="0">
                <a:sym typeface="Symbol" panose="05050102010706020507" pitchFamily="18" charset="2"/>
              </a:rPr>
              <a:t> &gt; 1 mm</a:t>
            </a:r>
            <a:r>
              <a:rPr lang="zh-CN" altLang="en-US" smtClean="0">
                <a:sym typeface="Wingdings" panose="05000000000000000000" pitchFamily="2" charset="2"/>
              </a:rPr>
              <a:t>：</a:t>
            </a:r>
            <a:endParaRPr lang="zh-CN" altLang="en-US" smtClean="0">
              <a:sym typeface="Symbol" panose="05050102010706020507" pitchFamily="18" charset="2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mtClean="0">
                <a:sym typeface="Symbol" panose="05050102010706020507" pitchFamily="18" charset="2"/>
              </a:rPr>
              <a:t>	射电连续谱和各类射电暴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990600" y="2438400"/>
            <a:ext cx="2514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chemeClr val="tx1"/>
                </a:solidFill>
              </a:rPr>
              <a:t>来源：</a:t>
            </a:r>
            <a:endParaRPr lang="zh-CN" altLang="en-US">
              <a:solidFill>
                <a:schemeClr val="tx1"/>
              </a:solidFill>
              <a:sym typeface="Symbol" panose="05050102010706020507" pitchFamily="18" charset="2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1456224" y="3143250"/>
            <a:ext cx="74888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</a:rPr>
              <a:t>宁静</a:t>
            </a:r>
            <a:r>
              <a:rPr lang="zh-CN" altLang="en-US" sz="2400" dirty="0" smtClean="0">
                <a:solidFill>
                  <a:schemeClr val="tx1"/>
                </a:solidFill>
              </a:rPr>
              <a:t>色球</a:t>
            </a:r>
            <a:r>
              <a:rPr lang="zh-CN" altLang="en-US" sz="2400" dirty="0">
                <a:solidFill>
                  <a:schemeClr val="tx1"/>
                </a:solidFill>
              </a:rPr>
              <a:t>，毫米波和厘米波，</a:t>
            </a:r>
            <a:r>
              <a:rPr lang="en-US" altLang="zh-CN" sz="2400" dirty="0">
                <a:solidFill>
                  <a:schemeClr val="tx1"/>
                </a:solidFill>
              </a:rPr>
              <a:t>10</a:t>
            </a:r>
            <a:r>
              <a:rPr lang="en-US" altLang="zh-CN" sz="2400" baseline="30000" dirty="0">
                <a:solidFill>
                  <a:schemeClr val="tx1"/>
                </a:solidFill>
              </a:rPr>
              <a:t>4 </a:t>
            </a:r>
            <a:r>
              <a:rPr lang="en-US" altLang="zh-CN" sz="2400" dirty="0">
                <a:solidFill>
                  <a:schemeClr val="tx1"/>
                </a:solidFill>
              </a:rPr>
              <a:t>– 10</a:t>
            </a:r>
            <a:r>
              <a:rPr lang="en-US" altLang="zh-CN" sz="2400" baseline="30000" dirty="0">
                <a:solidFill>
                  <a:schemeClr val="tx1"/>
                </a:solidFill>
              </a:rPr>
              <a:t>5</a:t>
            </a:r>
            <a:r>
              <a:rPr lang="en-US" altLang="zh-CN" sz="2400" dirty="0">
                <a:solidFill>
                  <a:schemeClr val="tx1"/>
                </a:solidFill>
              </a:rPr>
              <a:t> K</a:t>
            </a:r>
            <a:r>
              <a:rPr lang="zh-CN" altLang="en-US" sz="2400" dirty="0">
                <a:solidFill>
                  <a:schemeClr val="tx1"/>
                </a:solidFill>
              </a:rPr>
              <a:t>的黑体辐射</a:t>
            </a: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1456224" y="3744923"/>
            <a:ext cx="6629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chemeClr val="tx1"/>
                </a:solidFill>
              </a:rPr>
              <a:t>宁静日冕</a:t>
            </a:r>
            <a:r>
              <a:rPr lang="zh-CN" altLang="en-US" sz="2400" dirty="0">
                <a:solidFill>
                  <a:schemeClr val="tx1"/>
                </a:solidFill>
              </a:rPr>
              <a:t>，分米波和米波，</a:t>
            </a:r>
            <a:r>
              <a:rPr lang="en-US" altLang="zh-CN" sz="2400" dirty="0">
                <a:solidFill>
                  <a:schemeClr val="tx1"/>
                </a:solidFill>
              </a:rPr>
              <a:t>10</a:t>
            </a:r>
            <a:r>
              <a:rPr lang="en-US" altLang="zh-CN" sz="2400" baseline="30000" dirty="0">
                <a:solidFill>
                  <a:schemeClr val="tx1"/>
                </a:solidFill>
              </a:rPr>
              <a:t>6</a:t>
            </a:r>
            <a:r>
              <a:rPr lang="en-US" altLang="zh-CN" sz="2400" dirty="0">
                <a:solidFill>
                  <a:schemeClr val="tx1"/>
                </a:solidFill>
              </a:rPr>
              <a:t> K</a:t>
            </a:r>
            <a:r>
              <a:rPr lang="zh-CN" altLang="en-US" sz="2400" dirty="0">
                <a:solidFill>
                  <a:schemeClr val="tx1"/>
                </a:solidFill>
              </a:rPr>
              <a:t>的黑体辐射</a:t>
            </a:r>
          </a:p>
        </p:txBody>
      </p:sp>
      <p:graphicFrame>
        <p:nvGraphicFramePr>
          <p:cNvPr id="94208" name="Object 10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1137887"/>
              </p:ext>
            </p:extLst>
          </p:nvPr>
        </p:nvGraphicFramePr>
        <p:xfrm>
          <a:off x="3275856" y="5102260"/>
          <a:ext cx="3352800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12" name="Equation" r:id="rId3" imgW="1600200" imgH="495300" progId="Equation.DSMT4">
                  <p:embed/>
                </p:oleObj>
              </mc:Choice>
              <mc:Fallback>
                <p:oleObj name="Equation" r:id="rId3" imgW="1600200" imgH="495300" progId="Equation.DSMT4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5102260"/>
                        <a:ext cx="3352800" cy="1036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Text Box 5"/>
          <p:cNvSpPr txBox="1">
            <a:spLocks noChangeArrowheads="1"/>
          </p:cNvSpPr>
          <p:nvPr/>
        </p:nvSpPr>
        <p:spPr bwMode="auto">
          <a:xfrm>
            <a:off x="1471216" y="4271997"/>
            <a:ext cx="7329824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spcBef>
                <a:spcPct val="50000"/>
              </a:spcBef>
            </a:pPr>
            <a:r>
              <a:rPr lang="zh-CN" altLang="en-US" sz="2400" dirty="0">
                <a:solidFill>
                  <a:schemeClr val="tx1"/>
                </a:solidFill>
              </a:rPr>
              <a:t>色球和日冕中太阳活动产生的高能电子激发的射电暴辐射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zh-CN" altLang="en-US" smtClean="0"/>
              <a:t>七、太阳的磁场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426085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5148064" y="764704"/>
            <a:ext cx="3548063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000" dirty="0">
                <a:solidFill>
                  <a:schemeClr val="tx1"/>
                </a:solidFill>
              </a:rPr>
              <a:t>太阳大气中存在丰富的磁场结构，大气中的每一部分都由不同起源和结构的磁力线纵横交错在一起。太阳大气中的各种结构和活动现象均与其磁场的拓扑结构、磁能的存储及释放</a:t>
            </a:r>
            <a:r>
              <a:rPr lang="zh-CN" altLang="en-US" sz="2000" dirty="0" smtClean="0">
                <a:solidFill>
                  <a:schemeClr val="tx1"/>
                </a:solidFill>
              </a:rPr>
              <a:t>过程等直接</a:t>
            </a:r>
            <a:r>
              <a:rPr lang="zh-CN" altLang="en-US" sz="2000" dirty="0">
                <a:solidFill>
                  <a:schemeClr val="tx1"/>
                </a:solidFill>
              </a:rPr>
              <a:t>相关。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000" dirty="0">
                <a:solidFill>
                  <a:srgbClr val="FF0000"/>
                </a:solidFill>
              </a:rPr>
              <a:t>在</a:t>
            </a:r>
            <a:r>
              <a:rPr lang="en-US" altLang="zh-CN" sz="2000" dirty="0">
                <a:solidFill>
                  <a:srgbClr val="FF0000"/>
                </a:solidFill>
              </a:rPr>
              <a:t>2-3</a:t>
            </a:r>
            <a:r>
              <a:rPr lang="zh-CN" altLang="en-US" sz="2000" dirty="0">
                <a:solidFill>
                  <a:srgbClr val="FF0000"/>
                </a:solidFill>
              </a:rPr>
              <a:t>个太阳半径以上</a:t>
            </a:r>
            <a:r>
              <a:rPr lang="zh-CN" altLang="en-US" sz="2000" dirty="0">
                <a:solidFill>
                  <a:schemeClr val="tx1"/>
                </a:solidFill>
              </a:rPr>
              <a:t>，由于太阳风的作用，太阳磁场基本为开放场 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000" dirty="0">
                <a:solidFill>
                  <a:srgbClr val="FF0000"/>
                </a:solidFill>
              </a:rPr>
              <a:t>在</a:t>
            </a:r>
            <a:r>
              <a:rPr lang="en-US" altLang="zh-CN" sz="2000" dirty="0">
                <a:solidFill>
                  <a:srgbClr val="FF0000"/>
                </a:solidFill>
              </a:rPr>
              <a:t>2-3</a:t>
            </a:r>
            <a:r>
              <a:rPr lang="zh-CN" altLang="en-US" sz="2000" dirty="0">
                <a:solidFill>
                  <a:srgbClr val="FF0000"/>
                </a:solidFill>
              </a:rPr>
              <a:t>个太阳半径以下</a:t>
            </a:r>
            <a:r>
              <a:rPr lang="zh-CN" altLang="en-US" sz="2000" dirty="0">
                <a:solidFill>
                  <a:schemeClr val="tx1"/>
                </a:solidFill>
              </a:rPr>
              <a:t>，日冕磁场主要由冕洞中开放场和活动区磁环组成；光球磁场则主要由强的黑子磁场，以及极区和宁静区的网络磁场组成，表现为</a:t>
            </a:r>
            <a:r>
              <a:rPr lang="zh-CN" altLang="en-US" sz="2000" dirty="0"/>
              <a:t>“离散”</a:t>
            </a:r>
            <a:r>
              <a:rPr lang="zh-CN" altLang="en-US" sz="2000" dirty="0">
                <a:solidFill>
                  <a:schemeClr val="tx1"/>
                </a:solidFill>
              </a:rPr>
              <a:t>的分布。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59632" y="6165304"/>
            <a:ext cx="337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/>
              <a:t>太阳大气中磁场结构示意图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8229600" cy="4038600"/>
          </a:xfrm>
        </p:spPr>
        <p:txBody>
          <a:bodyPr/>
          <a:lstStyle/>
          <a:p>
            <a:pPr algn="l" eaLnBrk="1" hangingPunct="1"/>
            <a:r>
              <a:rPr lang="en-US" altLang="zh-CN" smtClean="0"/>
              <a:t>1</a:t>
            </a:r>
            <a:r>
              <a:rPr lang="zh-CN" altLang="en-US" smtClean="0"/>
              <a:t>、活动区磁场</a:t>
            </a:r>
            <a:br>
              <a:rPr lang="zh-CN" altLang="en-US" smtClean="0"/>
            </a:br>
            <a:r>
              <a:rPr lang="en-US" altLang="zh-CN" smtClean="0"/>
              <a:t>2</a:t>
            </a:r>
            <a:r>
              <a:rPr lang="zh-CN" altLang="en-US" smtClean="0"/>
              <a:t>、极区磁场</a:t>
            </a:r>
            <a:br>
              <a:rPr lang="zh-CN" altLang="en-US" smtClean="0"/>
            </a:br>
            <a:r>
              <a:rPr lang="en-US" altLang="zh-CN" smtClean="0"/>
              <a:t>3</a:t>
            </a:r>
            <a:r>
              <a:rPr lang="zh-CN" altLang="en-US" smtClean="0"/>
              <a:t>、网络磁场</a:t>
            </a:r>
            <a:br>
              <a:rPr lang="zh-CN" altLang="en-US" smtClean="0"/>
            </a:br>
            <a:r>
              <a:rPr lang="en-US" altLang="zh-CN" smtClean="0"/>
              <a:t>4</a:t>
            </a:r>
            <a:r>
              <a:rPr lang="zh-CN" altLang="en-US" smtClean="0"/>
              <a:t>、磁环、冕环</a:t>
            </a:r>
            <a:br>
              <a:rPr lang="zh-CN" altLang="en-US" smtClean="0"/>
            </a:br>
            <a:r>
              <a:rPr lang="en-US" altLang="zh-CN" smtClean="0"/>
              <a:t>5</a:t>
            </a:r>
            <a:r>
              <a:rPr lang="zh-CN" altLang="en-US" smtClean="0"/>
              <a:t>、扇形磁场</a:t>
            </a:r>
            <a:br>
              <a:rPr lang="zh-CN" altLang="en-US" smtClean="0"/>
            </a:br>
            <a:r>
              <a:rPr lang="en-US" altLang="zh-CN" smtClean="0"/>
              <a:t>6</a:t>
            </a:r>
            <a:r>
              <a:rPr lang="zh-CN" altLang="en-US" smtClean="0"/>
              <a:t>、磁场与等离子体的耦合关系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44196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AutoShape 4"/>
          <p:cNvSpPr>
            <a:spLocks/>
          </p:cNvSpPr>
          <p:nvPr/>
        </p:nvSpPr>
        <p:spPr bwMode="auto">
          <a:xfrm>
            <a:off x="4495800" y="4343400"/>
            <a:ext cx="914400" cy="390525"/>
          </a:xfrm>
          <a:prstGeom prst="borderCallout1">
            <a:avLst>
              <a:gd name="adj1" fmla="val 29269"/>
              <a:gd name="adj2" fmla="val -8333"/>
              <a:gd name="adj3" fmla="val -134148"/>
              <a:gd name="adj4" fmla="val -35940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zh-CN" altLang="en-US" sz="1800" b="1" dirty="0"/>
              <a:t>活动区</a:t>
            </a:r>
          </a:p>
        </p:txBody>
      </p:sp>
      <p:sp>
        <p:nvSpPr>
          <p:cNvPr id="61445" name="Line 5"/>
          <p:cNvSpPr>
            <a:spLocks noChangeShapeType="1"/>
          </p:cNvSpPr>
          <p:nvPr/>
        </p:nvSpPr>
        <p:spPr bwMode="auto">
          <a:xfrm flipH="1">
            <a:off x="5410200" y="3962400"/>
            <a:ext cx="457200" cy="381000"/>
          </a:xfrm>
          <a:prstGeom prst="line">
            <a:avLst/>
          </a:prstGeom>
          <a:ln w="28575">
            <a:headEnd/>
            <a:tailE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1676400" y="243840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>
                <a:solidFill>
                  <a:srgbClr val="00B050"/>
                </a:solidFill>
              </a:rPr>
              <a:t>宁静区</a:t>
            </a: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6934200" y="335280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>
                <a:solidFill>
                  <a:srgbClr val="00B050"/>
                </a:solidFill>
              </a:rPr>
              <a:t>宁静区</a:t>
            </a: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2743200" y="2057400"/>
            <a:ext cx="45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 b="0">
                <a:solidFill>
                  <a:schemeClr val="bg1"/>
                </a:solidFill>
              </a:rPr>
              <a:t>冕洞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1676400" y="5822950"/>
            <a:ext cx="594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rgbClr val="C00000"/>
                </a:solidFill>
              </a:rPr>
              <a:t>太阳大气中的活动区和宁静区。</a:t>
            </a:r>
          </a:p>
        </p:txBody>
      </p:sp>
      <p:sp>
        <p:nvSpPr>
          <p:cNvPr id="62474" name="文本框 1"/>
          <p:cNvSpPr txBox="1">
            <a:spLocks noChangeArrowheads="1"/>
          </p:cNvSpPr>
          <p:nvPr/>
        </p:nvSpPr>
        <p:spPr bwMode="auto">
          <a:xfrm>
            <a:off x="1331913" y="5086350"/>
            <a:ext cx="2232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chemeClr val="tx1"/>
                </a:solidFill>
              </a:rPr>
              <a:t>太阳的软</a:t>
            </a:r>
            <a:r>
              <a:rPr lang="en-US" altLang="zh-CN" sz="1800">
                <a:solidFill>
                  <a:schemeClr val="tx1"/>
                </a:solidFill>
              </a:rPr>
              <a:t>X</a:t>
            </a:r>
            <a:r>
              <a:rPr lang="zh-CN" altLang="en-US" sz="1800">
                <a:solidFill>
                  <a:schemeClr val="tx1"/>
                </a:solidFill>
              </a:rPr>
              <a:t>线成像</a:t>
            </a:r>
          </a:p>
        </p:txBody>
      </p:sp>
      <p:sp>
        <p:nvSpPr>
          <p:cNvPr id="62475" name="文本框 10"/>
          <p:cNvSpPr txBox="1">
            <a:spLocks noChangeArrowheads="1"/>
          </p:cNvSpPr>
          <p:nvPr/>
        </p:nvSpPr>
        <p:spPr bwMode="auto">
          <a:xfrm>
            <a:off x="5940425" y="5257800"/>
            <a:ext cx="2232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>
                <a:solidFill>
                  <a:schemeClr val="tx1"/>
                </a:solidFill>
              </a:rPr>
              <a:t>太阳的极紫外成像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smtClean="0"/>
              <a:t>1</a:t>
            </a:r>
            <a:r>
              <a:rPr lang="zh-CN" altLang="en-US" smtClean="0"/>
              <a:t>、活动区磁场（闭合场）</a:t>
            </a:r>
          </a:p>
        </p:txBody>
      </p:sp>
      <p:graphicFrame>
        <p:nvGraphicFramePr>
          <p:cNvPr id="56323" name="Group 3"/>
          <p:cNvGraphicFramePr>
            <a:graphicFrameLocks noGrp="1"/>
          </p:cNvGraphicFramePr>
          <p:nvPr/>
        </p:nvGraphicFramePr>
        <p:xfrm>
          <a:off x="5219700" y="3789363"/>
          <a:ext cx="3505200" cy="2120900"/>
        </p:xfrm>
        <a:graphic>
          <a:graphicData uri="http://schemas.openxmlformats.org/drawingml/2006/table">
            <a:tbl>
              <a:tblPr/>
              <a:tblGrid>
                <a:gridCol w="914400"/>
                <a:gridCol w="2590800"/>
              </a:tblGrid>
              <a:tr h="762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强度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黑子：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1000-4000Gs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色球：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10-200 Gs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极性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多极性，双极性为主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位置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范围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几万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~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几十万公里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纬度 </a:t>
                      </a:r>
                      <a:r>
                        <a:rPr kumimoji="1" lang="en-US" altLang="zh-CN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&lt; 50</a:t>
                      </a:r>
                      <a:r>
                        <a:rPr kumimoji="1" lang="zh-CN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3505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341438"/>
            <a:ext cx="3048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6" name="Picture 22" descr="latest_1024_HMIB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68413"/>
            <a:ext cx="4916487" cy="491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07" name="Text Box 23"/>
          <p:cNvSpPr txBox="1">
            <a:spLocks noChangeArrowheads="1"/>
          </p:cNvSpPr>
          <p:nvPr/>
        </p:nvSpPr>
        <p:spPr bwMode="auto">
          <a:xfrm>
            <a:off x="684213" y="6237288"/>
            <a:ext cx="3600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chemeClr val="tx1"/>
                </a:solidFill>
              </a:rPr>
              <a:t>SDO</a:t>
            </a:r>
            <a:r>
              <a:rPr lang="zh-CN" altLang="en-US" sz="2000">
                <a:solidFill>
                  <a:schemeClr val="tx1"/>
                </a:solidFill>
              </a:rPr>
              <a:t>卫星测得的光球表面磁场</a:t>
            </a:r>
          </a:p>
        </p:txBody>
      </p:sp>
      <p:sp>
        <p:nvSpPr>
          <p:cNvPr id="2" name="线形标注 2 1"/>
          <p:cNvSpPr/>
          <p:nvPr/>
        </p:nvSpPr>
        <p:spPr bwMode="auto">
          <a:xfrm>
            <a:off x="323850" y="5589588"/>
            <a:ext cx="863600" cy="360362"/>
          </a:xfrm>
          <a:prstGeom prst="borderCallout2">
            <a:avLst>
              <a:gd name="adj1" fmla="val -7433"/>
              <a:gd name="adj2" fmla="val 37487"/>
              <a:gd name="adj3" fmla="val -44088"/>
              <a:gd name="adj4" fmla="val 48790"/>
              <a:gd name="adj5" fmla="val -589195"/>
              <a:gd name="adj6" fmla="val 193341"/>
            </a:avLst>
          </a:prstGeom>
          <a:solidFill>
            <a:schemeClr val="accent1"/>
          </a:solidFill>
          <a:ln w="9525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r>
              <a:rPr lang="zh-CN" altLang="en-US" sz="1800" b="1" dirty="0"/>
              <a:t>活动区</a:t>
            </a:r>
          </a:p>
        </p:txBody>
      </p:sp>
      <p:sp>
        <p:nvSpPr>
          <p:cNvPr id="8" name="线形标注 2 7"/>
          <p:cNvSpPr/>
          <p:nvPr/>
        </p:nvSpPr>
        <p:spPr bwMode="auto">
          <a:xfrm>
            <a:off x="206375" y="1295400"/>
            <a:ext cx="1511300" cy="360363"/>
          </a:xfrm>
          <a:prstGeom prst="borderCallout2">
            <a:avLst>
              <a:gd name="adj1" fmla="val 50169"/>
              <a:gd name="adj2" fmla="val 97489"/>
              <a:gd name="adj3" fmla="val 110389"/>
              <a:gd name="adj4" fmla="val 133104"/>
              <a:gd name="adj5" fmla="val 172721"/>
              <a:gd name="adj6" fmla="val 166511"/>
            </a:avLst>
          </a:prstGeom>
          <a:solidFill>
            <a:schemeClr val="accent1"/>
          </a:solidFill>
          <a:ln w="9525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r>
              <a:rPr lang="zh-CN" altLang="en-US" sz="1800" b="1" dirty="0"/>
              <a:t>宁静区、冕洞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mdi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50292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7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zh-CN" dirty="0" smtClean="0"/>
              <a:t>2</a:t>
            </a:r>
            <a:r>
              <a:rPr lang="zh-CN" altLang="en-US" dirty="0" smtClean="0"/>
              <a:t>、网络磁场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5410200" y="1295400"/>
            <a:ext cx="34290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accent2"/>
                </a:solidFill>
                <a:ea typeface="楷体_GB2312" pitchFamily="49" charset="-122"/>
              </a:rPr>
              <a:t>磁元</a:t>
            </a:r>
            <a:r>
              <a:rPr lang="en-US" altLang="zh-CN" sz="2400" b="0">
                <a:solidFill>
                  <a:schemeClr val="tx1"/>
                </a:solidFill>
              </a:rPr>
              <a:t>—</a:t>
            </a:r>
            <a:r>
              <a:rPr lang="zh-CN" altLang="en-US" sz="2400" b="0">
                <a:solidFill>
                  <a:schemeClr val="tx1"/>
                </a:solidFill>
              </a:rPr>
              <a:t>太阳表面很小区域的高强度磁通量管，半径约</a:t>
            </a:r>
            <a:r>
              <a:rPr lang="en-US" altLang="zh-CN" sz="2400" b="0">
                <a:solidFill>
                  <a:schemeClr val="tx1"/>
                </a:solidFill>
              </a:rPr>
              <a:t>100-300</a:t>
            </a:r>
            <a:r>
              <a:rPr lang="zh-CN" altLang="en-US" sz="2400" b="0">
                <a:solidFill>
                  <a:schemeClr val="tx1"/>
                </a:solidFill>
              </a:rPr>
              <a:t>公里，磁场强度</a:t>
            </a:r>
            <a:r>
              <a:rPr lang="en-US" altLang="zh-CN" sz="2400" b="0">
                <a:solidFill>
                  <a:schemeClr val="tx1"/>
                </a:solidFill>
              </a:rPr>
              <a:t>1000-2000Gs. 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410200" y="3048000"/>
            <a:ext cx="3626296" cy="52322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800" dirty="0" smtClean="0">
                <a:solidFill>
                  <a:srgbClr val="FF3300"/>
                </a:solidFill>
              </a:rPr>
              <a:t>“</a:t>
            </a:r>
            <a:r>
              <a:rPr lang="zh-CN" altLang="en-US" sz="2800" dirty="0" smtClean="0">
                <a:solidFill>
                  <a:srgbClr val="FF3300"/>
                </a:solidFill>
              </a:rPr>
              <a:t>离散”</a:t>
            </a:r>
            <a:r>
              <a:rPr lang="zh-CN" altLang="en-US" sz="2800" dirty="0">
                <a:solidFill>
                  <a:srgbClr val="FF3300"/>
                </a:solidFill>
              </a:rPr>
              <a:t>的</a:t>
            </a:r>
            <a:r>
              <a:rPr lang="zh-CN" altLang="en-US" sz="2800" dirty="0" smtClean="0">
                <a:solidFill>
                  <a:srgbClr val="FF3300"/>
                </a:solidFill>
              </a:rPr>
              <a:t>多极性</a:t>
            </a:r>
            <a:r>
              <a:rPr lang="zh-CN" altLang="en-US" sz="2800" dirty="0">
                <a:solidFill>
                  <a:srgbClr val="FF3300"/>
                </a:solidFill>
              </a:rPr>
              <a:t>分布</a:t>
            </a: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5562600" y="3962400"/>
            <a:ext cx="3124200" cy="174466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accent2"/>
                </a:solidFill>
                <a:ea typeface="楷体_GB2312" pitchFamily="49" charset="-122"/>
              </a:rPr>
              <a:t>在一般宁静区</a:t>
            </a:r>
            <a:r>
              <a:rPr lang="zh-CN" altLang="en-US" sz="2400">
                <a:solidFill>
                  <a:schemeClr val="tx1"/>
                </a:solidFill>
                <a:ea typeface="楷体_GB2312" pitchFamily="49" charset="-122"/>
              </a:rPr>
              <a:t>：</a:t>
            </a:r>
            <a:r>
              <a:rPr lang="zh-CN" altLang="en-US" sz="2400" b="0">
                <a:solidFill>
                  <a:schemeClr val="tx1"/>
                </a:solidFill>
              </a:rPr>
              <a:t>两种极性的磁流相当；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accent2"/>
                </a:solidFill>
                <a:ea typeface="楷体_GB2312" pitchFamily="49" charset="-122"/>
              </a:rPr>
              <a:t>在冕洞</a:t>
            </a:r>
            <a:r>
              <a:rPr lang="zh-CN" altLang="en-US" sz="2400">
                <a:solidFill>
                  <a:schemeClr val="tx1"/>
                </a:solidFill>
                <a:ea typeface="楷体_GB2312" pitchFamily="49" charset="-122"/>
              </a:rPr>
              <a:t>：</a:t>
            </a:r>
            <a:r>
              <a:rPr lang="zh-CN" altLang="en-US" sz="2400" b="0">
                <a:solidFill>
                  <a:schemeClr val="tx1"/>
                </a:solidFill>
              </a:rPr>
              <a:t>一种极性为主。</a:t>
            </a: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546100" y="5842000"/>
            <a:ext cx="4648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000">
                <a:solidFill>
                  <a:schemeClr val="tx1"/>
                </a:solidFill>
              </a:rPr>
              <a:t>观测的光球</a:t>
            </a:r>
            <a:r>
              <a:rPr lang="zh-CN" altLang="en-US" sz="2000">
                <a:solidFill>
                  <a:srgbClr val="990000"/>
                </a:solidFill>
              </a:rPr>
              <a:t>网络磁场：</a:t>
            </a:r>
            <a:r>
              <a:rPr lang="zh-CN" altLang="en-US" sz="2000">
                <a:solidFill>
                  <a:schemeClr val="tx1"/>
                </a:solidFill>
              </a:rPr>
              <a:t>箭头代表流向；黑白代表磁场的极性和强度，灰色区域磁场最弱。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dirty="0" smtClean="0"/>
              <a:t>3</a:t>
            </a:r>
            <a:r>
              <a:rPr lang="zh-CN" altLang="en-US" dirty="0" smtClean="0"/>
              <a:t>、极区（冕洞）磁场（开放场）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295650"/>
            <a:ext cx="7772400" cy="2538413"/>
          </a:xfrm>
        </p:spPr>
        <p:txBody>
          <a:bodyPr/>
          <a:lstStyle/>
          <a:p>
            <a:pPr eaLnBrk="1" hangingPunct="1"/>
            <a:r>
              <a:rPr lang="zh-CN" altLang="en-US" smtClean="0"/>
              <a:t>存在</a:t>
            </a:r>
            <a:r>
              <a:rPr lang="en-US" altLang="zh-CN" smtClean="0"/>
              <a:t>22</a:t>
            </a:r>
            <a:r>
              <a:rPr lang="zh-CN" altLang="en-US" smtClean="0"/>
              <a:t>年的演化周期，平均</a:t>
            </a:r>
            <a:r>
              <a:rPr lang="en-US" altLang="zh-CN" smtClean="0"/>
              <a:t>11</a:t>
            </a:r>
            <a:r>
              <a:rPr lang="zh-CN" altLang="en-US" smtClean="0"/>
              <a:t>年两极区磁场极性反转一次</a:t>
            </a:r>
          </a:p>
          <a:p>
            <a:pPr eaLnBrk="1" hangingPunct="1">
              <a:buFontTx/>
              <a:buNone/>
            </a:pPr>
            <a:r>
              <a:rPr lang="zh-CN" altLang="en-US" smtClean="0"/>
              <a:t>	</a:t>
            </a:r>
            <a:r>
              <a:rPr lang="en-US" altLang="zh-CN" smtClean="0"/>
              <a:t>1957-1958</a:t>
            </a:r>
            <a:r>
              <a:rPr lang="zh-CN" altLang="en-US" smtClean="0"/>
              <a:t>，北极 </a:t>
            </a:r>
            <a:r>
              <a:rPr lang="en-US" altLang="zh-CN" smtClean="0"/>
              <a:t>N</a:t>
            </a:r>
            <a:r>
              <a:rPr lang="en-US" altLang="zh-CN" smtClean="0">
                <a:sym typeface="Symbol" panose="05050102010706020507" pitchFamily="18" charset="2"/>
              </a:rPr>
              <a:t></a:t>
            </a:r>
            <a:r>
              <a:rPr lang="en-US" altLang="zh-CN" smtClean="0"/>
              <a:t>S,  </a:t>
            </a:r>
            <a:r>
              <a:rPr lang="zh-CN" altLang="en-US" smtClean="0"/>
              <a:t>南极 </a:t>
            </a:r>
            <a:r>
              <a:rPr lang="en-US" altLang="zh-CN" smtClean="0"/>
              <a:t>S</a:t>
            </a:r>
            <a:r>
              <a:rPr lang="en-US" altLang="zh-CN" smtClean="0">
                <a:sym typeface="Symbol" panose="05050102010706020507" pitchFamily="18" charset="2"/>
              </a:rPr>
              <a:t></a:t>
            </a:r>
            <a:r>
              <a:rPr lang="en-US" altLang="zh-CN" smtClean="0"/>
              <a:t>N</a:t>
            </a:r>
          </a:p>
          <a:p>
            <a:pPr eaLnBrk="1" hangingPunct="1">
              <a:buFontTx/>
              <a:buNone/>
            </a:pPr>
            <a:r>
              <a:rPr lang="en-US" altLang="zh-CN" smtClean="0"/>
              <a:t>    1971-1972,   </a:t>
            </a:r>
            <a:r>
              <a:rPr lang="zh-CN" altLang="en-US" smtClean="0"/>
              <a:t>北极 </a:t>
            </a:r>
            <a:r>
              <a:rPr lang="en-US" altLang="zh-CN" smtClean="0"/>
              <a:t>S</a:t>
            </a:r>
            <a:r>
              <a:rPr lang="en-US" altLang="zh-CN" smtClean="0">
                <a:sym typeface="Symbol" panose="05050102010706020507" pitchFamily="18" charset="2"/>
              </a:rPr>
              <a:t></a:t>
            </a:r>
            <a:r>
              <a:rPr lang="en-US" altLang="zh-CN" smtClean="0"/>
              <a:t>N, </a:t>
            </a:r>
            <a:r>
              <a:rPr lang="zh-CN" altLang="en-US" smtClean="0"/>
              <a:t>南极 </a:t>
            </a:r>
            <a:r>
              <a:rPr lang="en-US" altLang="zh-CN" smtClean="0"/>
              <a:t>N</a:t>
            </a:r>
            <a:r>
              <a:rPr lang="en-US" altLang="zh-CN" smtClean="0">
                <a:sym typeface="Symbol" panose="05050102010706020507" pitchFamily="18" charset="2"/>
              </a:rPr>
              <a:t></a:t>
            </a:r>
            <a:r>
              <a:rPr lang="en-US" altLang="zh-CN" smtClean="0"/>
              <a:t>S</a:t>
            </a:r>
          </a:p>
        </p:txBody>
      </p:sp>
      <p:graphicFrame>
        <p:nvGraphicFramePr>
          <p:cNvPr id="63510" name="Group 22"/>
          <p:cNvGraphicFramePr>
            <a:graphicFrameLocks noGrp="1"/>
          </p:cNvGraphicFramePr>
          <p:nvPr/>
        </p:nvGraphicFramePr>
        <p:xfrm>
          <a:off x="1403350" y="1196975"/>
          <a:ext cx="6048375" cy="1871663"/>
        </p:xfrm>
        <a:graphic>
          <a:graphicData uri="http://schemas.openxmlformats.org/drawingml/2006/table">
            <a:tbl>
              <a:tblPr/>
              <a:tblGrid>
                <a:gridCol w="1031875"/>
                <a:gridCol w="5016500"/>
              </a:tblGrid>
              <a:tr h="5937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强度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平均</a:t>
                      </a: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1-5 Gs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极性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一种极性为主，南北两极极性相反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437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位置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纬度 </a:t>
                      </a:r>
                      <a:r>
                        <a:rPr kumimoji="1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&gt; 55</a:t>
                      </a:r>
                      <a:r>
                        <a:rPr kumimoji="1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ea typeface="宋体" pitchFamily="2" charset="-122"/>
                        </a:rPr>
                        <a:t>度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build="p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2238"/>
            <a:ext cx="9144000" cy="407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zh-TW" altLang="en-US" sz="2400" b="0" smtClean="0">
                <a:solidFill>
                  <a:srgbClr val="6B21DC"/>
                </a:solidFill>
                <a:latin typeface="Helvetica" panose="020B0604020202020204" pitchFamily="34" charset="0"/>
              </a:rPr>
              <a:t>22-</a:t>
            </a:r>
            <a:r>
              <a:rPr lang="en-US" altLang="zh-TW" sz="2400" b="0" smtClean="0">
                <a:solidFill>
                  <a:srgbClr val="6B21DC"/>
                </a:solidFill>
                <a:latin typeface="Helvetica" panose="020B0604020202020204" pitchFamily="34" charset="0"/>
              </a:rPr>
              <a:t>years Solar Cycle </a:t>
            </a:r>
            <a:br>
              <a:rPr lang="en-US" altLang="zh-TW" sz="2400" b="0" smtClean="0">
                <a:solidFill>
                  <a:srgbClr val="6B21DC"/>
                </a:solidFill>
                <a:latin typeface="Helvetica" panose="020B0604020202020204" pitchFamily="34" charset="0"/>
              </a:rPr>
            </a:br>
            <a:r>
              <a:rPr lang="en-US" altLang="zh-TW" sz="2400" b="0" smtClean="0">
                <a:solidFill>
                  <a:srgbClr val="6B21DC"/>
                </a:solidFill>
                <a:latin typeface="Helvetica" panose="020B0604020202020204" pitchFamily="34" charset="0"/>
              </a:rPr>
              <a:t>Based on Leading Sunspot Magnetic Polarity</a:t>
            </a:r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395288" y="260350"/>
            <a:ext cx="74676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>
                <a:solidFill>
                  <a:srgbClr val="990000"/>
                </a:solidFill>
              </a:rPr>
              <a:t>并非真正的偶极场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468313" y="836613"/>
            <a:ext cx="86756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AutoNum type="arabicPeriod"/>
            </a:pPr>
            <a:r>
              <a:rPr lang="zh-CN" altLang="en-US" sz="2800">
                <a:solidFill>
                  <a:schemeClr val="tx1"/>
                </a:solidFill>
              </a:rPr>
              <a:t>只限于极区附近，没有准确的轴向和对称性。</a:t>
            </a: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468313" y="1341438"/>
            <a:ext cx="842486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chemeClr val="tx1"/>
                </a:solidFill>
              </a:rPr>
              <a:t>2.</a:t>
            </a:r>
            <a:r>
              <a:rPr lang="en-US" altLang="zh-CN" sz="2800" b="0">
                <a:solidFill>
                  <a:schemeClr val="tx1"/>
                </a:solidFill>
              </a:rPr>
              <a:t> </a:t>
            </a:r>
            <a:r>
              <a:rPr lang="zh-CN" altLang="en-US" sz="2800">
                <a:solidFill>
                  <a:schemeClr val="tx1"/>
                </a:solidFill>
              </a:rPr>
              <a:t>磁力线埋藏在太阳表面浅处，仅是太阳表面磁场叠加的宏观体现。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971550" y="2349500"/>
            <a:ext cx="7129463" cy="4445000"/>
            <a:chOff x="612" y="1480"/>
            <a:chExt cx="4491" cy="2800"/>
          </a:xfrm>
        </p:grpSpPr>
        <p:pic>
          <p:nvPicPr>
            <p:cNvPr id="66566" name="Picture 5" descr="DynamoRadial_Toroida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1480"/>
              <a:ext cx="4491" cy="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67" name="Text Box 6"/>
            <p:cNvSpPr txBox="1">
              <a:spLocks noChangeArrowheads="1"/>
            </p:cNvSpPr>
            <p:nvPr/>
          </p:nvSpPr>
          <p:spPr bwMode="auto">
            <a:xfrm>
              <a:off x="908" y="3992"/>
              <a:ext cx="39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 b="1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400">
                  <a:solidFill>
                    <a:schemeClr val="tx1"/>
                  </a:solidFill>
                </a:rPr>
                <a:t>根据太阳发电机理论，模拟得到的太阳磁场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autoUpdateAnimBg="0"/>
      <p:bldP spid="58372" grpId="0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zh-CN" smtClean="0"/>
              <a:t>4</a:t>
            </a:r>
            <a:r>
              <a:rPr lang="zh-CN" altLang="en-US" smtClean="0"/>
              <a:t>、磁环或冕环</a:t>
            </a: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6200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685800" y="5181600"/>
            <a:ext cx="7696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日本阳光卫星软</a:t>
            </a:r>
            <a:r>
              <a:rPr lang="en-US" altLang="zh-CN" sz="2400" dirty="0">
                <a:solidFill>
                  <a:schemeClr val="tx1"/>
                </a:solidFill>
              </a:rPr>
              <a:t>X</a:t>
            </a:r>
            <a:r>
              <a:rPr lang="zh-CN" altLang="en-US" sz="2400" dirty="0">
                <a:solidFill>
                  <a:schemeClr val="tx1"/>
                </a:solidFill>
              </a:rPr>
              <a:t>射线成像仪观测到的日冕及其环状结构。图中蓝线为磁场结构的示意，白色等值线为耀斑爆发时观测到的硬</a:t>
            </a:r>
            <a:r>
              <a:rPr lang="en-US" altLang="zh-CN" sz="2400" dirty="0">
                <a:solidFill>
                  <a:schemeClr val="tx1"/>
                </a:solidFill>
              </a:rPr>
              <a:t>X</a:t>
            </a:r>
            <a:r>
              <a:rPr lang="zh-CN" altLang="en-US" sz="2400" dirty="0">
                <a:solidFill>
                  <a:schemeClr val="tx1"/>
                </a:solidFill>
              </a:rPr>
              <a:t>射线强度分布</a:t>
            </a:r>
            <a:r>
              <a:rPr lang="zh-CN" altLang="en-US" sz="2400" dirty="0" smtClean="0">
                <a:solidFill>
                  <a:schemeClr val="tx1"/>
                </a:solidFill>
              </a:rPr>
              <a:t>。</a:t>
            </a:r>
            <a:r>
              <a:rPr lang="zh-CN" altLang="en-US" sz="2400" dirty="0" smtClean="0"/>
              <a:t>目前，我们还不能直接测量日冕的磁场</a:t>
            </a:r>
            <a:r>
              <a:rPr lang="zh-CN" altLang="en-US" sz="2400" dirty="0" smtClean="0">
                <a:solidFill>
                  <a:schemeClr val="tx1"/>
                </a:solidFill>
              </a:rPr>
              <a:t>。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8640"/>
            <a:ext cx="5222875" cy="523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971600" y="5589240"/>
            <a:ext cx="74390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由观测的光球磁场（右上） 数值外推计算得到的日冕磁场结构（下） 和观测冕环结构（左上）的对比图。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08008"/>
            <a:ext cx="762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983496" y="4751596"/>
            <a:ext cx="7315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左图为观测的冕环图象，右图为根据外推磁场得到的冕环观测想象图。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951736" y="5661248"/>
            <a:ext cx="7613848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0099"/>
                </a:solidFill>
              </a:rPr>
              <a:t>如何由观测的光球磁场外推计算日冕的磁场，仍是太阳物理的重要问题之一。</a:t>
            </a:r>
            <a:endParaRPr lang="zh-CN" altLang="en-US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dirty="0" smtClean="0"/>
              <a:t>5</a:t>
            </a:r>
            <a:r>
              <a:rPr lang="zh-CN" altLang="en-US" dirty="0" smtClean="0"/>
              <a:t>、扇形磁场（行星际）</a:t>
            </a: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29194"/>
            <a:ext cx="8077200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781120" y="5744488"/>
            <a:ext cx="6248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太阳赤道面内的行星际扇形磁场。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5"/>
          <p:cNvGrpSpPr>
            <a:grpSpLocks/>
          </p:cNvGrpSpPr>
          <p:nvPr/>
        </p:nvGrpSpPr>
        <p:grpSpPr bwMode="auto">
          <a:xfrm>
            <a:off x="541336" y="404664"/>
            <a:ext cx="8205787" cy="4259262"/>
            <a:chOff x="336" y="672"/>
            <a:chExt cx="5169" cy="2683"/>
          </a:xfrm>
        </p:grpSpPr>
        <p:pic>
          <p:nvPicPr>
            <p:cNvPr id="7270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672"/>
              <a:ext cx="5169" cy="2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709" name="Line 3"/>
            <p:cNvSpPr>
              <a:spLocks noChangeShapeType="1"/>
            </p:cNvSpPr>
            <p:nvPr/>
          </p:nvSpPr>
          <p:spPr bwMode="auto">
            <a:xfrm>
              <a:off x="494" y="2069"/>
              <a:ext cx="4896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2707" name="Text Box 4"/>
          <p:cNvSpPr txBox="1">
            <a:spLocks noChangeArrowheads="1"/>
          </p:cNvSpPr>
          <p:nvPr/>
        </p:nvSpPr>
        <p:spPr bwMode="auto">
          <a:xfrm>
            <a:off x="395287" y="4491037"/>
            <a:ext cx="8497887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>
                <a:solidFill>
                  <a:schemeClr val="tx1"/>
                </a:solidFill>
              </a:rPr>
              <a:t>采用势场外推法</a:t>
            </a:r>
            <a:r>
              <a:rPr lang="en-US" altLang="zh-CN" sz="2400" dirty="0">
                <a:solidFill>
                  <a:schemeClr val="tx1"/>
                </a:solidFill>
              </a:rPr>
              <a:t>,</a:t>
            </a:r>
            <a:r>
              <a:rPr lang="zh-CN" altLang="en-US" sz="2400" dirty="0">
                <a:solidFill>
                  <a:schemeClr val="tx1"/>
                </a:solidFill>
              </a:rPr>
              <a:t>由光球观测磁场得到的</a:t>
            </a:r>
            <a:r>
              <a:rPr lang="zh-CN" altLang="en-US" sz="2400" dirty="0">
                <a:solidFill>
                  <a:srgbClr val="FF0000"/>
                </a:solidFill>
              </a:rPr>
              <a:t>日心距为</a:t>
            </a:r>
            <a:r>
              <a:rPr lang="en-US" altLang="zh-CN" sz="2400" dirty="0">
                <a:solidFill>
                  <a:srgbClr val="FF0000"/>
                </a:solidFill>
              </a:rPr>
              <a:t>2.5 </a:t>
            </a:r>
            <a:r>
              <a:rPr lang="zh-CN" altLang="en-US" sz="2400" dirty="0">
                <a:solidFill>
                  <a:srgbClr val="FF0000"/>
                </a:solidFill>
              </a:rPr>
              <a:t>个太阳半径处的表面（源表面）磁场分布的等值线图（磁场径向分量），</a:t>
            </a:r>
            <a:r>
              <a:rPr lang="zh-CN" altLang="en-US" sz="2400" dirty="0">
                <a:solidFill>
                  <a:schemeClr val="tx1"/>
                </a:solidFill>
              </a:rPr>
              <a:t>其中粗虚线示意地球在太阳表面的投影位置，黑实线代表中性片（电流片）所在经纬度。纵坐标为纬度，横坐标为卡林顿经度。</a:t>
            </a:r>
            <a:r>
              <a:rPr lang="zh-CN" altLang="en-US" sz="2400" dirty="0"/>
              <a:t>扇型磁场是太阳风将源表面磁场根据冻结效应，携带出去的结果。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696200" cy="577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文本框 1"/>
          <p:cNvSpPr txBox="1">
            <a:spLocks noChangeArrowheads="1"/>
          </p:cNvSpPr>
          <p:nvPr/>
        </p:nvSpPr>
        <p:spPr bwMode="auto">
          <a:xfrm>
            <a:off x="3923928" y="5783262"/>
            <a:ext cx="2089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1800" dirty="0"/>
              <a:t>（离太阳较近处）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60648"/>
            <a:ext cx="6781800" cy="511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755576" y="5589240"/>
            <a:ext cx="78492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/>
              <a:t>太阳和行星际共转电流片（中性片）</a:t>
            </a:r>
            <a:r>
              <a:rPr lang="zh-CN" altLang="en-US" sz="2400" dirty="0" smtClean="0"/>
              <a:t>结构示意图</a:t>
            </a:r>
            <a:r>
              <a:rPr lang="zh-CN" altLang="en-US" sz="2400" dirty="0" smtClean="0">
                <a:solidFill>
                  <a:schemeClr val="tx1"/>
                </a:solidFill>
              </a:rPr>
              <a:t>。</a:t>
            </a:r>
            <a:r>
              <a:rPr lang="zh-CN" altLang="en-US" sz="2400" dirty="0">
                <a:solidFill>
                  <a:schemeClr val="tx1"/>
                </a:solidFill>
              </a:rPr>
              <a:t>电流片中的磁场基本为零，电流片的上方和下方的磁场极性相反。</a:t>
            </a:r>
            <a:endParaRPr lang="en-US" altLang="zh-CN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026" descr="P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8"/>
          <a:stretch>
            <a:fillRect/>
          </a:stretch>
        </p:blipFill>
        <p:spPr bwMode="auto">
          <a:xfrm>
            <a:off x="2057400" y="0"/>
            <a:ext cx="5269954" cy="58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ext Box 1027"/>
          <p:cNvSpPr txBox="1">
            <a:spLocks noChangeArrowheads="1"/>
          </p:cNvSpPr>
          <p:nvPr/>
        </p:nvSpPr>
        <p:spPr bwMode="auto">
          <a:xfrm>
            <a:off x="695933" y="5517232"/>
            <a:ext cx="79928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dirty="0"/>
              <a:t>太阳高纬度大尺度磁力线在行星际空间的延伸</a:t>
            </a:r>
            <a:r>
              <a:rPr lang="zh-CN" altLang="en-US" sz="2400" dirty="0">
                <a:solidFill>
                  <a:schemeClr val="tx1"/>
                </a:solidFill>
              </a:rPr>
              <a:t>。图中锥的顶部为太阳所在位置，上下图分别对应太阳表面有</a:t>
            </a:r>
            <a:r>
              <a:rPr lang="zh-CN" altLang="en-US" sz="2400" dirty="0" smtClean="0">
                <a:solidFill>
                  <a:schemeClr val="tx1"/>
                </a:solidFill>
              </a:rPr>
              <a:t>磁力线</a:t>
            </a:r>
            <a:r>
              <a:rPr lang="zh-CN" altLang="en-US" sz="2400" dirty="0">
                <a:solidFill>
                  <a:schemeClr val="tx1"/>
                </a:solidFill>
              </a:rPr>
              <a:t>足</a:t>
            </a:r>
            <a:r>
              <a:rPr lang="zh-CN" altLang="en-US" sz="2400" dirty="0" smtClean="0">
                <a:solidFill>
                  <a:schemeClr val="tx1"/>
                </a:solidFill>
              </a:rPr>
              <a:t>点随机</a:t>
            </a:r>
            <a:r>
              <a:rPr lang="zh-CN" altLang="en-US" sz="2400" dirty="0" smtClean="0">
                <a:solidFill>
                  <a:schemeClr val="tx1"/>
                </a:solidFill>
              </a:rPr>
              <a:t>行走</a:t>
            </a:r>
            <a:r>
              <a:rPr lang="zh-CN" altLang="en-US" sz="2400" dirty="0">
                <a:solidFill>
                  <a:schemeClr val="tx1"/>
                </a:solidFill>
              </a:rPr>
              <a:t>和没有</a:t>
            </a:r>
            <a:r>
              <a:rPr lang="zh-CN" altLang="en-US" sz="2400" dirty="0" smtClean="0">
                <a:solidFill>
                  <a:schemeClr val="tx1"/>
                </a:solidFill>
              </a:rPr>
              <a:t>磁力线足点随机行走</a:t>
            </a:r>
            <a:r>
              <a:rPr lang="zh-CN" altLang="en-US" sz="2400" dirty="0">
                <a:solidFill>
                  <a:schemeClr val="tx1"/>
                </a:solidFill>
              </a:rPr>
              <a:t>的情形。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/>
            <a:r>
              <a:rPr lang="zh-CN" altLang="en-US" dirty="0" smtClean="0">
                <a:solidFill>
                  <a:srgbClr val="990000"/>
                </a:solidFill>
              </a:rPr>
              <a:t>大尺度磁场：</a:t>
            </a:r>
          </a:p>
          <a:p>
            <a:pPr algn="just" eaLnBrk="1" hangingPunct="1">
              <a:buFontTx/>
              <a:buNone/>
            </a:pPr>
            <a:r>
              <a:rPr lang="zh-CN" altLang="en-US" dirty="0" smtClean="0"/>
              <a:t>		活动区磁场，极区磁场，扇形磁场</a:t>
            </a:r>
          </a:p>
          <a:p>
            <a:pPr algn="just" eaLnBrk="1" hangingPunct="1">
              <a:spcBef>
                <a:spcPct val="100000"/>
              </a:spcBef>
            </a:pPr>
            <a:r>
              <a:rPr lang="zh-CN" altLang="en-US" dirty="0" smtClean="0">
                <a:solidFill>
                  <a:srgbClr val="990000"/>
                </a:solidFill>
              </a:rPr>
              <a:t>小尺度磁场：</a:t>
            </a:r>
          </a:p>
          <a:p>
            <a:pPr algn="just" eaLnBrk="1" hangingPunct="1">
              <a:buFontTx/>
              <a:buNone/>
            </a:pPr>
            <a:r>
              <a:rPr lang="zh-CN" altLang="en-US" dirty="0" smtClean="0"/>
              <a:t>		磁元，小黑子的磁场，网络场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dirty="0" smtClean="0"/>
              <a:t>6</a:t>
            </a:r>
            <a:r>
              <a:rPr lang="zh-CN" altLang="en-US" dirty="0" smtClean="0"/>
              <a:t>、磁场与等离子体的耦合关系</a:t>
            </a:r>
          </a:p>
        </p:txBody>
      </p:sp>
      <p:graphicFrame>
        <p:nvGraphicFramePr>
          <p:cNvPr id="77827" name="Object 0"/>
          <p:cNvGraphicFramePr>
            <a:graphicFrameLocks noChangeAspect="1"/>
          </p:cNvGraphicFramePr>
          <p:nvPr/>
        </p:nvGraphicFramePr>
        <p:xfrm>
          <a:off x="1371600" y="1828800"/>
          <a:ext cx="2971800" cy="180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8" name="Equation" r:id="rId3" imgW="1460500" imgH="889000" progId="Equation.DSMT4">
                  <p:embed/>
                </p:oleObj>
              </mc:Choice>
              <mc:Fallback>
                <p:oleObj name="Equation" r:id="rId3" imgW="1460500" imgH="889000" progId="Equation.DSMT4">
                  <p:embed/>
                  <p:pic>
                    <p:nvPicPr>
                      <p:cNvPr id="0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828800"/>
                        <a:ext cx="2971800" cy="180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4876800" y="19812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光球</a:t>
            </a:r>
          </a:p>
        </p:txBody>
      </p:sp>
      <p:sp>
        <p:nvSpPr>
          <p:cNvPr id="77829" name="Text Box 5"/>
          <p:cNvSpPr txBox="1">
            <a:spLocks noChangeArrowheads="1"/>
          </p:cNvSpPr>
          <p:nvPr/>
        </p:nvSpPr>
        <p:spPr bwMode="auto">
          <a:xfrm>
            <a:off x="4876800" y="2641600"/>
            <a:ext cx="3962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中、低日冕，黑子，活动区</a:t>
            </a: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4876800" y="3200400"/>
            <a:ext cx="3352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</a:rPr>
              <a:t>高日冕，行星际太阳风</a:t>
            </a:r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1371600" y="3962400"/>
            <a:ext cx="7315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rgbClr val="0000CC"/>
                </a:solidFill>
              </a:rPr>
              <a:t>光球：</a:t>
            </a:r>
            <a:r>
              <a:rPr lang="zh-CN" altLang="en-US" sz="2400">
                <a:solidFill>
                  <a:schemeClr val="tx1"/>
                </a:solidFill>
              </a:rPr>
              <a:t>等离子体运动带动磁场运动</a:t>
            </a:r>
          </a:p>
          <a:p>
            <a:pPr eaLnBrk="1" hangingPunct="1">
              <a:spcBef>
                <a:spcPct val="100000"/>
              </a:spcBef>
              <a:buFontTx/>
              <a:buNone/>
            </a:pPr>
            <a:r>
              <a:rPr lang="zh-CN" altLang="en-US" sz="2400">
                <a:solidFill>
                  <a:srgbClr val="0000CC"/>
                </a:solidFill>
              </a:rPr>
              <a:t>中低日冕：</a:t>
            </a:r>
            <a:r>
              <a:rPr lang="zh-CN" altLang="en-US" sz="2400">
                <a:solidFill>
                  <a:schemeClr val="tx1"/>
                </a:solidFill>
              </a:rPr>
              <a:t>磁场位型和能量释放决定等离子体的行为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9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381000" y="685800"/>
            <a:ext cx="86106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 b="1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2800" dirty="0" smtClean="0">
                <a:solidFill>
                  <a:schemeClr val="tx1"/>
                </a:solidFill>
              </a:rPr>
              <a:t>习题一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en-US" altLang="zh-CN" sz="2400" b="0" dirty="0">
                <a:solidFill>
                  <a:schemeClr val="tx1"/>
                </a:solidFill>
              </a:rPr>
              <a:t>1</a:t>
            </a:r>
            <a:r>
              <a:rPr lang="zh-CN" altLang="en-US" sz="2400" b="0" dirty="0">
                <a:solidFill>
                  <a:schemeClr val="tx1"/>
                </a:solidFill>
              </a:rPr>
              <a:t>、根据观测，太阳光球层黑子、极区和宁静区网络边界，色球活动区，日冕活动区以及近地太阳风的磁场强度分别约为</a:t>
            </a:r>
            <a:r>
              <a:rPr lang="en-US" altLang="zh-CN" sz="2400" b="0" dirty="0">
                <a:solidFill>
                  <a:schemeClr val="tx1"/>
                </a:solidFill>
              </a:rPr>
              <a:t>2000G</a:t>
            </a:r>
            <a:r>
              <a:rPr lang="zh-CN" altLang="en-US" sz="2400" b="0" dirty="0">
                <a:solidFill>
                  <a:schemeClr val="tx1"/>
                </a:solidFill>
              </a:rPr>
              <a:t>、</a:t>
            </a:r>
            <a:r>
              <a:rPr lang="en-US" altLang="zh-CN" sz="2400" b="0" dirty="0">
                <a:solidFill>
                  <a:schemeClr val="tx1"/>
                </a:solidFill>
              </a:rPr>
              <a:t>5G </a:t>
            </a:r>
            <a:r>
              <a:rPr lang="zh-CN" altLang="en-US" sz="2400" b="0" dirty="0">
                <a:solidFill>
                  <a:schemeClr val="tx1"/>
                </a:solidFill>
              </a:rPr>
              <a:t>、</a:t>
            </a:r>
            <a:r>
              <a:rPr lang="en-US" altLang="zh-CN" sz="2400" b="0" dirty="0">
                <a:solidFill>
                  <a:schemeClr val="tx1"/>
                </a:solidFill>
              </a:rPr>
              <a:t>200G</a:t>
            </a:r>
            <a:r>
              <a:rPr lang="zh-CN" altLang="en-US" sz="2400" b="0" dirty="0">
                <a:solidFill>
                  <a:schemeClr val="tx1"/>
                </a:solidFill>
              </a:rPr>
              <a:t>、</a:t>
            </a:r>
            <a:r>
              <a:rPr lang="en-US" altLang="zh-CN" sz="2400" b="0" dirty="0">
                <a:solidFill>
                  <a:schemeClr val="tx1"/>
                </a:solidFill>
              </a:rPr>
              <a:t>50G</a:t>
            </a:r>
            <a:r>
              <a:rPr lang="zh-CN" altLang="en-US" sz="2400" b="0" dirty="0">
                <a:solidFill>
                  <a:schemeClr val="tx1"/>
                </a:solidFill>
              </a:rPr>
              <a:t>、</a:t>
            </a:r>
            <a:r>
              <a:rPr lang="en-US" altLang="zh-CN" sz="2400" b="0" dirty="0">
                <a:solidFill>
                  <a:schemeClr val="tx1"/>
                </a:solidFill>
              </a:rPr>
              <a:t>10G</a:t>
            </a:r>
            <a:r>
              <a:rPr lang="zh-CN" altLang="en-US" sz="2400" b="0" dirty="0">
                <a:solidFill>
                  <a:schemeClr val="tx1"/>
                </a:solidFill>
              </a:rPr>
              <a:t>及</a:t>
            </a:r>
            <a:r>
              <a:rPr lang="en-US" altLang="zh-CN" sz="2400" b="0" dirty="0">
                <a:solidFill>
                  <a:schemeClr val="tx1"/>
                </a:solidFill>
              </a:rPr>
              <a:t>10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-4</a:t>
            </a:r>
            <a:r>
              <a:rPr lang="en-US" altLang="zh-CN" sz="2400" b="0" dirty="0">
                <a:solidFill>
                  <a:schemeClr val="tx1"/>
                </a:solidFill>
              </a:rPr>
              <a:t>G</a:t>
            </a:r>
            <a:r>
              <a:rPr lang="zh-CN" altLang="en-US" sz="2400" b="0" dirty="0">
                <a:solidFill>
                  <a:schemeClr val="tx1"/>
                </a:solidFill>
              </a:rPr>
              <a:t>，光球、色球、日冕和太阳风的典型数密度和温度分别为</a:t>
            </a:r>
            <a:r>
              <a:rPr lang="en-US" altLang="zh-CN" sz="2400" b="0" dirty="0">
                <a:solidFill>
                  <a:schemeClr val="tx1"/>
                </a:solidFill>
              </a:rPr>
              <a:t>10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14</a:t>
            </a:r>
            <a:r>
              <a:rPr lang="zh-CN" altLang="en-US" sz="2400" b="0" dirty="0">
                <a:solidFill>
                  <a:schemeClr val="tx1"/>
                </a:solidFill>
              </a:rPr>
              <a:t> </a:t>
            </a:r>
            <a:r>
              <a:rPr lang="en-US" altLang="zh-CN" sz="2400" b="0" dirty="0">
                <a:solidFill>
                  <a:schemeClr val="tx1"/>
                </a:solidFill>
              </a:rPr>
              <a:t>cm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-3</a:t>
            </a:r>
            <a:r>
              <a:rPr lang="zh-CN" altLang="en-US" sz="2400" b="0" dirty="0">
                <a:solidFill>
                  <a:schemeClr val="tx1"/>
                </a:solidFill>
              </a:rPr>
              <a:t>、 </a:t>
            </a:r>
            <a:r>
              <a:rPr lang="en-US" altLang="zh-CN" sz="2400" b="0" dirty="0">
                <a:solidFill>
                  <a:schemeClr val="tx1"/>
                </a:solidFill>
              </a:rPr>
              <a:t>10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11</a:t>
            </a:r>
            <a:r>
              <a:rPr lang="en-US" altLang="zh-CN" sz="2400" b="0" dirty="0">
                <a:solidFill>
                  <a:schemeClr val="tx1"/>
                </a:solidFill>
              </a:rPr>
              <a:t>cm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-3</a:t>
            </a:r>
            <a:r>
              <a:rPr lang="zh-CN" altLang="en-US" sz="2400" b="0" dirty="0">
                <a:solidFill>
                  <a:schemeClr val="tx1"/>
                </a:solidFill>
              </a:rPr>
              <a:t>、</a:t>
            </a:r>
            <a:r>
              <a:rPr lang="en-US" altLang="zh-CN" sz="2400" b="0" dirty="0">
                <a:solidFill>
                  <a:schemeClr val="tx1"/>
                </a:solidFill>
              </a:rPr>
              <a:t>10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8</a:t>
            </a:r>
            <a:r>
              <a:rPr lang="en-US" altLang="zh-CN" sz="2400" b="0" dirty="0">
                <a:solidFill>
                  <a:schemeClr val="tx1"/>
                </a:solidFill>
              </a:rPr>
              <a:t>cm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-3</a:t>
            </a:r>
            <a:r>
              <a:rPr lang="zh-CN" altLang="en-US" sz="2400" b="0" dirty="0">
                <a:solidFill>
                  <a:schemeClr val="tx1"/>
                </a:solidFill>
              </a:rPr>
              <a:t>和</a:t>
            </a:r>
            <a:r>
              <a:rPr lang="en-US" altLang="zh-CN" sz="2400" b="0" dirty="0">
                <a:solidFill>
                  <a:schemeClr val="tx1"/>
                </a:solidFill>
              </a:rPr>
              <a:t>10cm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-3</a:t>
            </a:r>
            <a:r>
              <a:rPr lang="zh-CN" altLang="en-US" sz="2400" b="0" dirty="0">
                <a:solidFill>
                  <a:schemeClr val="tx1"/>
                </a:solidFill>
              </a:rPr>
              <a:t>，</a:t>
            </a:r>
            <a:r>
              <a:rPr lang="en-US" altLang="zh-CN" sz="2400" b="0" dirty="0">
                <a:solidFill>
                  <a:schemeClr val="tx1"/>
                </a:solidFill>
              </a:rPr>
              <a:t> 6000k</a:t>
            </a:r>
            <a:r>
              <a:rPr lang="zh-CN" altLang="en-US" sz="2400" b="0" dirty="0">
                <a:solidFill>
                  <a:schemeClr val="tx1"/>
                </a:solidFill>
              </a:rPr>
              <a:t>、</a:t>
            </a:r>
            <a:r>
              <a:rPr lang="en-US" altLang="zh-CN" sz="2400" b="0" dirty="0">
                <a:solidFill>
                  <a:schemeClr val="tx1"/>
                </a:solidFill>
              </a:rPr>
              <a:t> 10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4</a:t>
            </a:r>
            <a:r>
              <a:rPr lang="en-US" altLang="zh-CN" sz="2400" b="0" dirty="0">
                <a:solidFill>
                  <a:schemeClr val="tx1"/>
                </a:solidFill>
              </a:rPr>
              <a:t> k</a:t>
            </a:r>
            <a:r>
              <a:rPr lang="zh-CN" altLang="en-US" sz="2400" b="0" dirty="0">
                <a:solidFill>
                  <a:schemeClr val="tx1"/>
                </a:solidFill>
              </a:rPr>
              <a:t>、</a:t>
            </a:r>
            <a:r>
              <a:rPr lang="en-US" altLang="zh-CN" sz="2400" b="0" dirty="0">
                <a:solidFill>
                  <a:schemeClr val="tx1"/>
                </a:solidFill>
              </a:rPr>
              <a:t>10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6</a:t>
            </a:r>
            <a:r>
              <a:rPr lang="en-US" altLang="zh-CN" sz="2400" b="0" dirty="0">
                <a:solidFill>
                  <a:schemeClr val="tx1"/>
                </a:solidFill>
              </a:rPr>
              <a:t>k </a:t>
            </a:r>
            <a:r>
              <a:rPr lang="zh-CN" altLang="en-US" sz="2400" b="0" dirty="0">
                <a:solidFill>
                  <a:schemeClr val="tx1"/>
                </a:solidFill>
              </a:rPr>
              <a:t>和</a:t>
            </a:r>
            <a:r>
              <a:rPr lang="en-US" altLang="zh-CN" sz="2400" b="0" dirty="0">
                <a:solidFill>
                  <a:schemeClr val="tx1"/>
                </a:solidFill>
              </a:rPr>
              <a:t>10</a:t>
            </a:r>
            <a:r>
              <a:rPr lang="en-US" altLang="zh-CN" sz="2400" b="0" baseline="30000" dirty="0">
                <a:solidFill>
                  <a:schemeClr val="tx1"/>
                </a:solidFill>
              </a:rPr>
              <a:t>5</a:t>
            </a:r>
            <a:r>
              <a:rPr lang="en-US" altLang="zh-CN" sz="2400" b="0" dirty="0">
                <a:solidFill>
                  <a:schemeClr val="tx1"/>
                </a:solidFill>
              </a:rPr>
              <a:t>k</a:t>
            </a:r>
            <a:r>
              <a:rPr lang="zh-CN" altLang="en-US" sz="2400" b="0" dirty="0">
                <a:solidFill>
                  <a:schemeClr val="tx1"/>
                </a:solidFill>
              </a:rPr>
              <a:t>。分别估算这些区域的等离子体</a:t>
            </a:r>
            <a:r>
              <a:rPr lang="zh-CN" altLang="en-US" sz="2400" b="0" dirty="0">
                <a:solidFill>
                  <a:schemeClr val="tx1"/>
                </a:solidFill>
                <a:sym typeface="Symbol" panose="05050102010706020507" pitchFamily="18" charset="2"/>
              </a:rPr>
              <a:t>值</a:t>
            </a:r>
            <a:r>
              <a:rPr lang="en-US" altLang="zh-CN" sz="2400" b="0" dirty="0">
                <a:solidFill>
                  <a:schemeClr val="tx1"/>
                </a:solidFill>
                <a:sym typeface="Symbol" panose="05050102010706020507" pitchFamily="18" charset="2"/>
              </a:rPr>
              <a:t>,</a:t>
            </a:r>
            <a:r>
              <a:rPr lang="zh-CN" altLang="en-US" sz="2400" b="0" dirty="0">
                <a:solidFill>
                  <a:schemeClr val="tx1"/>
                </a:solidFill>
                <a:sym typeface="Symbol" panose="05050102010706020507" pitchFamily="18" charset="2"/>
              </a:rPr>
              <a:t>并由此说明在这些不同区域</a:t>
            </a:r>
            <a:r>
              <a:rPr lang="en-US" altLang="zh-CN" sz="2400" b="0" dirty="0">
                <a:solidFill>
                  <a:schemeClr val="tx1"/>
                </a:solidFill>
                <a:sym typeface="Symbol" panose="05050102010706020507" pitchFamily="18" charset="2"/>
              </a:rPr>
              <a:t>, </a:t>
            </a:r>
            <a:r>
              <a:rPr lang="zh-CN" altLang="en-US" sz="2400" b="0" dirty="0">
                <a:solidFill>
                  <a:schemeClr val="tx1"/>
                </a:solidFill>
                <a:sym typeface="Symbol" panose="05050102010706020507" pitchFamily="18" charset="2"/>
              </a:rPr>
              <a:t>磁场和等离子体间的耦合特点。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zh-CN" altLang="en-US" sz="2400" b="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400" b="0" dirty="0">
                <a:solidFill>
                  <a:schemeClr val="tx1"/>
                </a:solidFill>
                <a:sym typeface="Symbol" panose="05050102010706020507" pitchFamily="18" charset="2"/>
              </a:rPr>
              <a:t>2</a:t>
            </a:r>
            <a:r>
              <a:rPr lang="zh-CN" altLang="en-US" sz="2400" b="0" dirty="0">
                <a:solidFill>
                  <a:schemeClr val="tx1"/>
                </a:solidFill>
                <a:sym typeface="Symbol" panose="05050102010706020507" pitchFamily="18" charset="2"/>
              </a:rPr>
              <a:t>、假设太阳风的径向平均传播速度约为</a:t>
            </a:r>
            <a:r>
              <a:rPr lang="en-US" altLang="zh-CN" sz="2400" b="0" dirty="0">
                <a:solidFill>
                  <a:schemeClr val="tx1"/>
                </a:solidFill>
                <a:sym typeface="Symbol" panose="05050102010706020507" pitchFamily="18" charset="2"/>
              </a:rPr>
              <a:t>400km/s</a:t>
            </a:r>
            <a:r>
              <a:rPr lang="zh-CN" altLang="en-US" sz="2400" b="0" dirty="0">
                <a:solidFill>
                  <a:schemeClr val="tx1"/>
                </a:solidFill>
                <a:sym typeface="Symbol" panose="05050102010706020507" pitchFamily="18" charset="2"/>
              </a:rPr>
              <a:t>，试估算地球轨道附近行星际磁场方向和日地连线的夹角。简述黄道面内行星际扇形磁场的形成过程。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zh-CN" sz="24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Designs\Expedition.pot</Template>
  <TotalTime>3977</TotalTime>
  <Words>2777</Words>
  <Application>Microsoft Office PowerPoint</Application>
  <PresentationFormat>全屏显示(4:3)</PresentationFormat>
  <Paragraphs>296</Paragraphs>
  <Slides>77</Slides>
  <Notes>0</Notes>
  <HiddenSlides>0</HiddenSlides>
  <MMClips>4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77</vt:i4>
      </vt:variant>
    </vt:vector>
  </HeadingPairs>
  <TitlesOfParts>
    <vt:vector size="90" baseType="lpstr">
      <vt:lpstr>DFKaiShuMedium-B5</vt:lpstr>
      <vt:lpstr>DFWeiBei-B5</vt:lpstr>
      <vt:lpstr>黑体</vt:lpstr>
      <vt:lpstr>华文楷体</vt:lpstr>
      <vt:lpstr>楷体_GB2312</vt:lpstr>
      <vt:lpstr>宋体</vt:lpstr>
      <vt:lpstr>Helvetica</vt:lpstr>
      <vt:lpstr>Symbol</vt:lpstr>
      <vt:lpstr>Times</vt:lpstr>
      <vt:lpstr>Times New Roman</vt:lpstr>
      <vt:lpstr>Wingdings</vt:lpstr>
      <vt:lpstr>默认设计模板</vt:lpstr>
      <vt:lpstr>Equation</vt:lpstr>
      <vt:lpstr>空间物理导论II                       —太阳物理</vt:lpstr>
      <vt:lpstr>参考书：</vt:lpstr>
      <vt:lpstr>第一章 太阳概况</vt:lpstr>
      <vt:lpstr>内 容 提 要</vt:lpstr>
      <vt:lpstr>一、太阳在宇宙中的位置</vt:lpstr>
      <vt:lpstr>PowerPoint 演示文稿</vt:lpstr>
      <vt:lpstr>PowerPoint 演示文稿</vt:lpstr>
      <vt:lpstr>PowerPoint 演示文稿</vt:lpstr>
      <vt:lpstr>室女座星系</vt:lpstr>
      <vt:lpstr>仙女座星系 M31</vt:lpstr>
      <vt:lpstr>PowerPoint 演示文稿</vt:lpstr>
      <vt:lpstr>PowerPoint 演示文稿</vt:lpstr>
      <vt:lpstr>PowerPoint 演示文稿</vt:lpstr>
      <vt:lpstr>PowerPoint 演示文稿</vt:lpstr>
      <vt:lpstr>二、研究太阳的意义</vt:lpstr>
      <vt:lpstr>PowerPoint 演示文稿</vt:lpstr>
      <vt:lpstr>三、 太阳的分层结构</vt:lpstr>
      <vt:lpstr>旧的太阳內部标准模型</vt:lpstr>
      <vt:lpstr>新的太阳內部模型</vt:lpstr>
      <vt:lpstr>太阳外部大气模型:        光球层      色球层      过渡区      日  冕  日冕加热:     世纪之迷!</vt:lpstr>
      <vt:lpstr>太阳物理的研究内容</vt:lpstr>
      <vt:lpstr>四、 太阳活动与宁静太阳</vt:lpstr>
      <vt:lpstr>PowerPoint 演示文稿</vt:lpstr>
      <vt:lpstr>PowerPoint 演示文稿</vt:lpstr>
      <vt:lpstr>喷发中的日珥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日冕物质抛射(CME)</vt:lpstr>
      <vt:lpstr>五、 太阳的自转</vt:lpstr>
      <vt:lpstr>PowerPoint 演示文稿</vt:lpstr>
      <vt:lpstr>1、自转的方向</vt:lpstr>
      <vt:lpstr>2、纬向的较差自转</vt:lpstr>
      <vt:lpstr>PowerPoint 演示文稿</vt:lpstr>
      <vt:lpstr>PowerPoint 演示文稿</vt:lpstr>
      <vt:lpstr>3、径向的较差自转</vt:lpstr>
      <vt:lpstr>PowerPoint 演示文稿</vt:lpstr>
      <vt:lpstr>4、太阳的扁度</vt:lpstr>
      <vt:lpstr>PowerPoint 演示文稿</vt:lpstr>
      <vt:lpstr>5、较差自转的原因</vt:lpstr>
      <vt:lpstr>Rossby波：太阳暗条的H 线观测？(02/22/1998)</vt:lpstr>
      <vt:lpstr>PowerPoint 演示文稿</vt:lpstr>
      <vt:lpstr>PowerPoint 演示文稿</vt:lpstr>
      <vt:lpstr>六、 太 阳 辐 射</vt:lpstr>
      <vt:lpstr>PowerPoint 演示文稿</vt:lpstr>
      <vt:lpstr>2、几个概念</vt:lpstr>
      <vt:lpstr>PowerPoint 演示文稿</vt:lpstr>
      <vt:lpstr>3、辐射功率谱</vt:lpstr>
      <vt:lpstr>4、各波段的基本特征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七、太阳的磁场</vt:lpstr>
      <vt:lpstr>PowerPoint 演示文稿</vt:lpstr>
      <vt:lpstr>1、活动区磁场 2、极区磁场 3、网络磁场 4、磁环、冕环 5、扇形磁场 6、磁场与等离子体的耦合关系</vt:lpstr>
      <vt:lpstr>PowerPoint 演示文稿</vt:lpstr>
      <vt:lpstr>1、活动区磁场（闭合场）</vt:lpstr>
      <vt:lpstr>2、网络磁场</vt:lpstr>
      <vt:lpstr>3、极区（冕洞）磁场（开放场）</vt:lpstr>
      <vt:lpstr>22-years Solar Cycle  Based on Leading Sunspot Magnetic Polarity</vt:lpstr>
      <vt:lpstr>PowerPoint 演示文稿</vt:lpstr>
      <vt:lpstr>4、磁环或冕环</vt:lpstr>
      <vt:lpstr>PowerPoint 演示文稿</vt:lpstr>
      <vt:lpstr>PowerPoint 演示文稿</vt:lpstr>
      <vt:lpstr>5、扇形磁场（行星际）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6、磁场与等离子体的耦合关系</vt:lpstr>
      <vt:lpstr>PowerPoint 演示文稿</vt:lpstr>
    </vt:vector>
  </TitlesOfParts>
  <Company>ustc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第五节：太阳的自转</dc:title>
  <dc:creator>pp</dc:creator>
  <cp:lastModifiedBy>CBWang</cp:lastModifiedBy>
  <cp:revision>320</cp:revision>
  <dcterms:created xsi:type="dcterms:W3CDTF">2004-09-02T15:27:17Z</dcterms:created>
  <dcterms:modified xsi:type="dcterms:W3CDTF">2016-09-05T08:14:46Z</dcterms:modified>
</cp:coreProperties>
</file>