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7" r:id="rId2"/>
    <p:sldId id="358" r:id="rId3"/>
    <p:sldId id="359" r:id="rId4"/>
    <p:sldId id="360" r:id="rId5"/>
    <p:sldId id="361" r:id="rId6"/>
    <p:sldId id="362" r:id="rId7"/>
    <p:sldId id="363" r:id="rId8"/>
    <p:sldId id="364" r:id="rId9"/>
    <p:sldId id="365" r:id="rId10"/>
    <p:sldId id="366" r:id="rId11"/>
    <p:sldId id="367" r:id="rId12"/>
    <p:sldId id="368" r:id="rId13"/>
    <p:sldId id="369" r:id="rId14"/>
    <p:sldId id="370" r:id="rId15"/>
    <p:sldId id="371" r:id="rId16"/>
    <p:sldId id="372" r:id="rId17"/>
    <p:sldId id="373" r:id="rId18"/>
    <p:sldId id="374" r:id="rId19"/>
    <p:sldId id="375" r:id="rId20"/>
    <p:sldId id="376" r:id="rId21"/>
    <p:sldId id="377" r:id="rId22"/>
    <p:sldId id="378" r:id="rId23"/>
    <p:sldId id="379" r:id="rId24"/>
    <p:sldId id="380" r:id="rId25"/>
    <p:sldId id="381" r:id="rId26"/>
    <p:sldId id="382" r:id="rId27"/>
    <p:sldId id="383" r:id="rId28"/>
    <p:sldId id="384" r:id="rId29"/>
    <p:sldId id="385" r:id="rId30"/>
    <p:sldId id="386" r:id="rId31"/>
    <p:sldId id="387" r:id="rId32"/>
    <p:sldId id="388" r:id="rId33"/>
    <p:sldId id="389" r:id="rId34"/>
    <p:sldId id="390" r:id="rId35"/>
    <p:sldId id="391" r:id="rId36"/>
    <p:sldId id="392" r:id="rId37"/>
    <p:sldId id="393" r:id="rId38"/>
    <p:sldId id="394" r:id="rId39"/>
    <p:sldId id="395" r:id="rId40"/>
    <p:sldId id="396" r:id="rId41"/>
    <p:sldId id="397" r:id="rId42"/>
    <p:sldId id="398" r:id="rId43"/>
    <p:sldId id="399" r:id="rId44"/>
    <p:sldId id="400" r:id="rId45"/>
    <p:sldId id="401" r:id="rId46"/>
    <p:sldId id="402" r:id="rId47"/>
    <p:sldId id="403" r:id="rId48"/>
    <p:sldId id="404" r:id="rId49"/>
    <p:sldId id="405" r:id="rId50"/>
    <p:sldId id="406" r:id="rId51"/>
    <p:sldId id="407" r:id="rId52"/>
    <p:sldId id="408" r:id="rId53"/>
    <p:sldId id="409" r:id="rId54"/>
    <p:sldId id="410" r:id="rId55"/>
    <p:sldId id="295" r:id="rId56"/>
    <p:sldId id="297" r:id="rId57"/>
    <p:sldId id="299" r:id="rId58"/>
    <p:sldId id="298" r:id="rId59"/>
    <p:sldId id="328" r:id="rId60"/>
    <p:sldId id="335" r:id="rId61"/>
    <p:sldId id="329" r:id="rId62"/>
    <p:sldId id="300" r:id="rId63"/>
    <p:sldId id="337" r:id="rId64"/>
    <p:sldId id="301" r:id="rId65"/>
    <p:sldId id="336" r:id="rId66"/>
    <p:sldId id="302" r:id="rId67"/>
    <p:sldId id="303" r:id="rId68"/>
    <p:sldId id="304" r:id="rId69"/>
    <p:sldId id="305" r:id="rId70"/>
    <p:sldId id="306" r:id="rId71"/>
    <p:sldId id="307" r:id="rId72"/>
    <p:sldId id="308" r:id="rId73"/>
    <p:sldId id="309" r:id="rId74"/>
    <p:sldId id="310" r:id="rId75"/>
    <p:sldId id="311" r:id="rId76"/>
    <p:sldId id="312" r:id="rId77"/>
    <p:sldId id="313" r:id="rId78"/>
    <p:sldId id="314" r:id="rId79"/>
    <p:sldId id="330" r:id="rId80"/>
    <p:sldId id="331" r:id="rId81"/>
    <p:sldId id="325" r:id="rId82"/>
    <p:sldId id="326" r:id="rId83"/>
    <p:sldId id="338" r:id="rId84"/>
    <p:sldId id="339" r:id="rId85"/>
    <p:sldId id="340" r:id="rId86"/>
    <p:sldId id="341" r:id="rId87"/>
    <p:sldId id="342" r:id="rId88"/>
    <p:sldId id="343" r:id="rId89"/>
    <p:sldId id="344" r:id="rId90"/>
    <p:sldId id="350" r:id="rId91"/>
    <p:sldId id="351" r:id="rId92"/>
    <p:sldId id="349" r:id="rId93"/>
    <p:sldId id="345" r:id="rId94"/>
    <p:sldId id="346" r:id="rId95"/>
    <p:sldId id="347" r:id="rId96"/>
    <p:sldId id="348" r:id="rId97"/>
    <p:sldId id="352" r:id="rId98"/>
    <p:sldId id="353" r:id="rId99"/>
    <p:sldId id="354" r:id="rId100"/>
    <p:sldId id="296" r:id="rId101"/>
    <p:sldId id="411" r:id="rId102"/>
  </p:sldIdLst>
  <p:sldSz cx="9144000" cy="6858000" type="screen4x3"/>
  <p:notesSz cx="6858000" cy="9144000"/>
  <p:defaultTextStyle>
    <a:defPPr>
      <a:defRPr lang="zh-CN"/>
    </a:defPPr>
    <a:lvl1pPr algn="l" rtl="0" eaLnBrk="0" fontAlgn="base" hangingPunct="0">
      <a:spcBef>
        <a:spcPct val="0"/>
      </a:spcBef>
      <a:spcAft>
        <a:spcPct val="0"/>
      </a:spcAft>
      <a:defRPr kumimoji="1" sz="5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5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5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5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5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5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5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5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54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1" autoAdjust="0"/>
    <p:restoredTop sz="94683" autoAdjust="0"/>
  </p:normalViewPr>
  <p:slideViewPr>
    <p:cSldViewPr>
      <p:cViewPr varScale="1">
        <p:scale>
          <a:sx n="67" d="100"/>
          <a:sy n="67" d="100"/>
        </p:scale>
        <p:origin x="1060" y="48"/>
      </p:cViewPr>
      <p:guideLst>
        <p:guide orient="horz" pos="4319"/>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1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5" Type="http://schemas.openxmlformats.org/officeDocument/2006/relationships/image" Target="../media/image12.wmf"/><Relationship Id="rId4"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image" Target="../media/image23.wmf"/><Relationship Id="rId7" Type="http://schemas.openxmlformats.org/officeDocument/2006/relationships/image" Target="../media/image27.wmf"/><Relationship Id="rId2" Type="http://schemas.openxmlformats.org/officeDocument/2006/relationships/image" Target="../media/image22.wmf"/><Relationship Id="rId1" Type="http://schemas.openxmlformats.org/officeDocument/2006/relationships/image" Target="../media/image21.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4.wmf"/><Relationship Id="rId7" Type="http://schemas.openxmlformats.org/officeDocument/2006/relationships/image" Target="../media/image48.wmf"/><Relationship Id="rId2" Type="http://schemas.openxmlformats.org/officeDocument/2006/relationships/image" Target="../media/image43.wmf"/><Relationship Id="rId1" Type="http://schemas.openxmlformats.org/officeDocument/2006/relationships/image" Target="../media/image42.wmf"/><Relationship Id="rId6" Type="http://schemas.openxmlformats.org/officeDocument/2006/relationships/image" Target="../media/image47.wmf"/><Relationship Id="rId5" Type="http://schemas.openxmlformats.org/officeDocument/2006/relationships/image" Target="../media/image46.wmf"/><Relationship Id="rId4" Type="http://schemas.openxmlformats.org/officeDocument/2006/relationships/image" Target="../media/image4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image" Target="../media/image53.wmf"/><Relationship Id="rId7" Type="http://schemas.openxmlformats.org/officeDocument/2006/relationships/image" Target="../media/image57.wmf"/><Relationship Id="rId2" Type="http://schemas.openxmlformats.org/officeDocument/2006/relationships/image" Target="../media/image52.wmf"/><Relationship Id="rId1" Type="http://schemas.openxmlformats.org/officeDocument/2006/relationships/image" Target="../media/image51.wmf"/><Relationship Id="rId6" Type="http://schemas.openxmlformats.org/officeDocument/2006/relationships/image" Target="../media/image56.wmf"/><Relationship Id="rId5" Type="http://schemas.openxmlformats.org/officeDocument/2006/relationships/image" Target="../media/image55.wmf"/><Relationship Id="rId4" Type="http://schemas.openxmlformats.org/officeDocument/2006/relationships/image" Target="../media/image54.wmf"/><Relationship Id="rId9" Type="http://schemas.openxmlformats.org/officeDocument/2006/relationships/image" Target="../media/image5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7.wmf"/><Relationship Id="rId7" Type="http://schemas.openxmlformats.org/officeDocument/2006/relationships/image" Target="../media/image54.wmf"/><Relationship Id="rId2" Type="http://schemas.openxmlformats.org/officeDocument/2006/relationships/image" Target="../media/image56.wmf"/><Relationship Id="rId1" Type="http://schemas.openxmlformats.org/officeDocument/2006/relationships/image" Target="../media/image55.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03FE5241-6094-4551-B180-6A9F00322DC7}" type="slidenum">
              <a:rPr lang="en-US" altLang="zh-CN"/>
              <a:pPr>
                <a:defRPr/>
              </a:pPr>
              <a:t>‹#›</a:t>
            </a:fld>
            <a:endParaRPr lang="en-US" altLang="zh-CN"/>
          </a:p>
        </p:txBody>
      </p:sp>
    </p:spTree>
    <p:extLst>
      <p:ext uri="{BB962C8B-B14F-4D97-AF65-F5344CB8AC3E}">
        <p14:creationId xmlns:p14="http://schemas.microsoft.com/office/powerpoint/2010/main" val="2862383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0470C85-E0A6-47CC-ACD8-8485B0A2E7ED}" type="slidenum">
              <a:rPr lang="en-US" altLang="zh-CN"/>
              <a:pPr>
                <a:defRPr/>
              </a:pPr>
              <a:t>‹#›</a:t>
            </a:fld>
            <a:endParaRPr lang="en-US" altLang="zh-CN"/>
          </a:p>
        </p:txBody>
      </p:sp>
    </p:spTree>
    <p:extLst>
      <p:ext uri="{BB962C8B-B14F-4D97-AF65-F5344CB8AC3E}">
        <p14:creationId xmlns:p14="http://schemas.microsoft.com/office/powerpoint/2010/main" val="3887351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363B94C4-CBEC-4807-8B65-745652E50837}" type="slidenum">
              <a:rPr lang="en-US" altLang="zh-CN"/>
              <a:pPr>
                <a:defRPr/>
              </a:pPr>
              <a:t>‹#›</a:t>
            </a:fld>
            <a:endParaRPr lang="en-US" altLang="zh-CN"/>
          </a:p>
        </p:txBody>
      </p:sp>
    </p:spTree>
    <p:extLst>
      <p:ext uri="{BB962C8B-B14F-4D97-AF65-F5344CB8AC3E}">
        <p14:creationId xmlns:p14="http://schemas.microsoft.com/office/powerpoint/2010/main" val="560146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DD564953-7F5D-4BA9-A0B8-4F51838CDCA9}" type="slidenum">
              <a:rPr lang="en-US" altLang="zh-CN"/>
              <a:pPr>
                <a:defRPr/>
              </a:pPr>
              <a:t>‹#›</a:t>
            </a:fld>
            <a:endParaRPr lang="en-US" altLang="zh-CN"/>
          </a:p>
        </p:txBody>
      </p:sp>
    </p:spTree>
    <p:extLst>
      <p:ext uri="{BB962C8B-B14F-4D97-AF65-F5344CB8AC3E}">
        <p14:creationId xmlns:p14="http://schemas.microsoft.com/office/powerpoint/2010/main" val="4118830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75F5A7FB-72A6-44D2-993F-7A4C4025AF7B}" type="slidenum">
              <a:rPr lang="en-US" altLang="zh-CN"/>
              <a:pPr>
                <a:defRPr/>
              </a:pPr>
              <a:t>‹#›</a:t>
            </a:fld>
            <a:endParaRPr lang="en-US" altLang="zh-CN"/>
          </a:p>
        </p:txBody>
      </p:sp>
    </p:spTree>
    <p:extLst>
      <p:ext uri="{BB962C8B-B14F-4D97-AF65-F5344CB8AC3E}">
        <p14:creationId xmlns:p14="http://schemas.microsoft.com/office/powerpoint/2010/main" val="3290286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349C59F8-1000-49FF-B25B-B7CC8D91BA83}" type="slidenum">
              <a:rPr lang="en-US" altLang="zh-CN"/>
              <a:pPr>
                <a:defRPr/>
              </a:pPr>
              <a:t>‹#›</a:t>
            </a:fld>
            <a:endParaRPr lang="en-US" altLang="zh-CN"/>
          </a:p>
        </p:txBody>
      </p:sp>
    </p:spTree>
    <p:extLst>
      <p:ext uri="{BB962C8B-B14F-4D97-AF65-F5344CB8AC3E}">
        <p14:creationId xmlns:p14="http://schemas.microsoft.com/office/powerpoint/2010/main" val="1793692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200E9F3C-45ED-49C8-B651-DBFAB8460BDA}" type="slidenum">
              <a:rPr lang="en-US" altLang="zh-CN"/>
              <a:pPr>
                <a:defRPr/>
              </a:pPr>
              <a:t>‹#›</a:t>
            </a:fld>
            <a:endParaRPr lang="en-US" altLang="zh-CN"/>
          </a:p>
        </p:txBody>
      </p:sp>
    </p:spTree>
    <p:extLst>
      <p:ext uri="{BB962C8B-B14F-4D97-AF65-F5344CB8AC3E}">
        <p14:creationId xmlns:p14="http://schemas.microsoft.com/office/powerpoint/2010/main" val="3556507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C0B430B7-7373-4F79-868C-DF455E5373FC}" type="slidenum">
              <a:rPr lang="en-US" altLang="zh-CN"/>
              <a:pPr>
                <a:defRPr/>
              </a:pPr>
              <a:t>‹#›</a:t>
            </a:fld>
            <a:endParaRPr lang="en-US" altLang="zh-CN"/>
          </a:p>
        </p:txBody>
      </p:sp>
    </p:spTree>
    <p:extLst>
      <p:ext uri="{BB962C8B-B14F-4D97-AF65-F5344CB8AC3E}">
        <p14:creationId xmlns:p14="http://schemas.microsoft.com/office/powerpoint/2010/main" val="92452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2711A3A-CBC3-4DD2-BF7D-8055A96A4A57}" type="slidenum">
              <a:rPr lang="en-US" altLang="zh-CN"/>
              <a:pPr>
                <a:defRPr/>
              </a:pPr>
              <a:t>‹#›</a:t>
            </a:fld>
            <a:endParaRPr lang="en-US" altLang="zh-CN"/>
          </a:p>
        </p:txBody>
      </p:sp>
    </p:spTree>
    <p:extLst>
      <p:ext uri="{BB962C8B-B14F-4D97-AF65-F5344CB8AC3E}">
        <p14:creationId xmlns:p14="http://schemas.microsoft.com/office/powerpoint/2010/main" val="1726211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93783A38-20A8-4824-94BE-905EF3E16209}" type="slidenum">
              <a:rPr lang="en-US" altLang="zh-CN"/>
              <a:pPr>
                <a:defRPr/>
              </a:pPr>
              <a:t>‹#›</a:t>
            </a:fld>
            <a:endParaRPr lang="en-US" altLang="zh-CN"/>
          </a:p>
        </p:txBody>
      </p:sp>
    </p:spTree>
    <p:extLst>
      <p:ext uri="{BB962C8B-B14F-4D97-AF65-F5344CB8AC3E}">
        <p14:creationId xmlns:p14="http://schemas.microsoft.com/office/powerpoint/2010/main" val="371104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F7A2B9A4-6B47-4526-8904-A64E472EB693}" type="slidenum">
              <a:rPr lang="en-US" altLang="zh-CN"/>
              <a:pPr>
                <a:defRPr/>
              </a:pPr>
              <a:t>‹#›</a:t>
            </a:fld>
            <a:endParaRPr lang="en-US" altLang="zh-CN"/>
          </a:p>
        </p:txBody>
      </p:sp>
    </p:spTree>
    <p:extLst>
      <p:ext uri="{BB962C8B-B14F-4D97-AF65-F5344CB8AC3E}">
        <p14:creationId xmlns:p14="http://schemas.microsoft.com/office/powerpoint/2010/main" val="1971822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SmartArt 占位符 2"/>
          <p:cNvSpPr>
            <a:spLocks noGrp="1"/>
          </p:cNvSpPr>
          <p:nvPr>
            <p:ph type="dgm" idx="1"/>
          </p:nvPr>
        </p:nvSpPr>
        <p:spPr>
          <a:xfrm>
            <a:off x="685800" y="1981200"/>
            <a:ext cx="7772400" cy="4114800"/>
          </a:xfrm>
        </p:spPr>
        <p:txBody>
          <a:bodyPr/>
          <a:lstStyle/>
          <a:p>
            <a:pPr lvl="0"/>
            <a:endParaRPr lang="zh-CN"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E70BD988-AF7D-4FC9-A861-56AE8A3EF5A1}" type="slidenum">
              <a:rPr lang="en-US" altLang="zh-CN"/>
              <a:pPr>
                <a:defRPr/>
              </a:pPr>
              <a:t>‹#›</a:t>
            </a:fld>
            <a:endParaRPr lang="en-US" altLang="zh-CN"/>
          </a:p>
        </p:txBody>
      </p:sp>
    </p:spTree>
    <p:extLst>
      <p:ext uri="{BB962C8B-B14F-4D97-AF65-F5344CB8AC3E}">
        <p14:creationId xmlns:p14="http://schemas.microsoft.com/office/powerpoint/2010/main" val="3563476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剪贴画占位符 3"/>
          <p:cNvSpPr>
            <a:spLocks noGrp="1"/>
          </p:cNvSpPr>
          <p:nvPr>
            <p:ph type="clipArt" sz="half" idx="2"/>
          </p:nvPr>
        </p:nvSpPr>
        <p:spPr>
          <a:xfrm>
            <a:off x="4648200" y="1981200"/>
            <a:ext cx="3810000" cy="4114800"/>
          </a:xfrm>
        </p:spPr>
        <p:txBody>
          <a:bodyPr/>
          <a:lstStyle/>
          <a:p>
            <a:pPr lvl="0"/>
            <a:endParaRPr lang="zh-CN" alt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56DC4D25-61D0-4918-8D30-66BE91A92AEC}" type="slidenum">
              <a:rPr lang="en-US" altLang="zh-CN"/>
              <a:pPr>
                <a:defRPr/>
              </a:pPr>
              <a:t>‹#›</a:t>
            </a:fld>
            <a:endParaRPr lang="en-US" altLang="zh-CN"/>
          </a:p>
        </p:txBody>
      </p:sp>
    </p:spTree>
    <p:extLst>
      <p:ext uri="{BB962C8B-B14F-4D97-AF65-F5344CB8AC3E}">
        <p14:creationId xmlns:p14="http://schemas.microsoft.com/office/powerpoint/2010/main" val="351502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85800" y="609600"/>
            <a:ext cx="7772400" cy="5486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B78B0963-38E1-4827-83FD-CAE889608CCB}" type="slidenum">
              <a:rPr lang="en-US" altLang="zh-CN"/>
              <a:pPr>
                <a:defRPr/>
              </a:pPr>
              <a:t>‹#›</a:t>
            </a:fld>
            <a:endParaRPr lang="en-US" altLang="zh-CN"/>
          </a:p>
        </p:txBody>
      </p:sp>
    </p:spTree>
    <p:extLst>
      <p:ext uri="{BB962C8B-B14F-4D97-AF65-F5344CB8AC3E}">
        <p14:creationId xmlns:p14="http://schemas.microsoft.com/office/powerpoint/2010/main" val="3231419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ea typeface="宋体" pitchFamily="2" charset="-122"/>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宋体" pitchFamily="2" charset="-122"/>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CFB258D-A8CA-4013-B4A8-DE4224D06F07}"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kumimoji="1" sz="4400" b="1">
          <a:solidFill>
            <a:schemeClr val="tx2"/>
          </a:solidFill>
          <a:latin typeface="+mj-lt"/>
          <a:ea typeface="+mj-ea"/>
          <a:cs typeface="+mj-cs"/>
        </a:defRPr>
      </a:lvl1pPr>
      <a:lvl2pPr algn="ctr" rtl="0" eaLnBrk="0" fontAlgn="base" hangingPunct="0">
        <a:spcBef>
          <a:spcPct val="0"/>
        </a:spcBef>
        <a:spcAft>
          <a:spcPct val="0"/>
        </a:spcAft>
        <a:defRPr kumimoji="1" sz="4400" b="1">
          <a:solidFill>
            <a:schemeClr val="tx2"/>
          </a:solidFill>
          <a:latin typeface="Times New Roman" pitchFamily="18" charset="0"/>
          <a:ea typeface="宋体" pitchFamily="2" charset="-122"/>
        </a:defRPr>
      </a:lvl2pPr>
      <a:lvl3pPr algn="ctr" rtl="0" eaLnBrk="0" fontAlgn="base" hangingPunct="0">
        <a:spcBef>
          <a:spcPct val="0"/>
        </a:spcBef>
        <a:spcAft>
          <a:spcPct val="0"/>
        </a:spcAft>
        <a:defRPr kumimoji="1" sz="4400" b="1">
          <a:solidFill>
            <a:schemeClr val="tx2"/>
          </a:solidFill>
          <a:latin typeface="Times New Roman" pitchFamily="18" charset="0"/>
          <a:ea typeface="宋体" pitchFamily="2" charset="-122"/>
        </a:defRPr>
      </a:lvl3pPr>
      <a:lvl4pPr algn="ctr" rtl="0" eaLnBrk="0" fontAlgn="base" hangingPunct="0">
        <a:spcBef>
          <a:spcPct val="0"/>
        </a:spcBef>
        <a:spcAft>
          <a:spcPct val="0"/>
        </a:spcAft>
        <a:defRPr kumimoji="1" sz="4400" b="1">
          <a:solidFill>
            <a:schemeClr val="tx2"/>
          </a:solidFill>
          <a:latin typeface="Times New Roman" pitchFamily="18" charset="0"/>
          <a:ea typeface="宋体" pitchFamily="2" charset="-122"/>
        </a:defRPr>
      </a:lvl4pPr>
      <a:lvl5pPr algn="ctr" rtl="0" eaLnBrk="0" fontAlgn="base" hangingPunct="0">
        <a:spcBef>
          <a:spcPct val="0"/>
        </a:spcBef>
        <a:spcAft>
          <a:spcPct val="0"/>
        </a:spcAft>
        <a:defRPr kumimoji="1" sz="4400" b="1">
          <a:solidFill>
            <a:schemeClr val="tx2"/>
          </a:solidFill>
          <a:latin typeface="Times New Roman" pitchFamily="18" charset="0"/>
          <a:ea typeface="宋体" pitchFamily="2" charset="-122"/>
        </a:defRPr>
      </a:lvl5pPr>
      <a:lvl6pPr marL="457200" algn="ctr" rtl="0" fontAlgn="base">
        <a:spcBef>
          <a:spcPct val="0"/>
        </a:spcBef>
        <a:spcAft>
          <a:spcPct val="0"/>
        </a:spcAft>
        <a:defRPr kumimoji="1" sz="4400" b="1">
          <a:solidFill>
            <a:schemeClr val="tx2"/>
          </a:solidFill>
          <a:latin typeface="Times New Roman" pitchFamily="18" charset="0"/>
          <a:ea typeface="宋体" pitchFamily="2" charset="-122"/>
        </a:defRPr>
      </a:lvl6pPr>
      <a:lvl7pPr marL="914400" algn="ctr" rtl="0" fontAlgn="base">
        <a:spcBef>
          <a:spcPct val="0"/>
        </a:spcBef>
        <a:spcAft>
          <a:spcPct val="0"/>
        </a:spcAft>
        <a:defRPr kumimoji="1" sz="4400" b="1">
          <a:solidFill>
            <a:schemeClr val="tx2"/>
          </a:solidFill>
          <a:latin typeface="Times New Roman" pitchFamily="18" charset="0"/>
          <a:ea typeface="宋体" pitchFamily="2" charset="-122"/>
        </a:defRPr>
      </a:lvl7pPr>
      <a:lvl8pPr marL="1371600" algn="ctr" rtl="0" fontAlgn="base">
        <a:spcBef>
          <a:spcPct val="0"/>
        </a:spcBef>
        <a:spcAft>
          <a:spcPct val="0"/>
        </a:spcAft>
        <a:defRPr kumimoji="1" sz="4400" b="1">
          <a:solidFill>
            <a:schemeClr val="tx2"/>
          </a:solidFill>
          <a:latin typeface="Times New Roman" pitchFamily="18" charset="0"/>
          <a:ea typeface="宋体" pitchFamily="2" charset="-122"/>
        </a:defRPr>
      </a:lvl8pPr>
      <a:lvl9pPr marL="1828800" algn="ctr" rtl="0" fontAlgn="base">
        <a:spcBef>
          <a:spcPct val="0"/>
        </a:spcBef>
        <a:spcAft>
          <a:spcPct val="0"/>
        </a:spcAft>
        <a:defRPr kumimoji="1" sz="4400" b="1">
          <a:solidFill>
            <a:schemeClr val="tx2"/>
          </a:solidFill>
          <a:latin typeface="Times New Roman" pitchFamily="18" charset="0"/>
          <a:ea typeface="宋体" pitchFamily="2" charset="-122"/>
        </a:defRPr>
      </a:lvl9pPr>
    </p:titleStyle>
    <p:bodyStyle>
      <a:lvl1pPr marL="342900" indent="-342900" algn="l" rtl="0" eaLnBrk="0" fontAlgn="base" hangingPunct="0">
        <a:spcBef>
          <a:spcPct val="20000"/>
        </a:spcBef>
        <a:spcAft>
          <a:spcPct val="0"/>
        </a:spcAft>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tx1"/>
          </a:solidFill>
          <a:latin typeface="+mn-lt"/>
          <a:ea typeface="+mn-ea"/>
        </a:defRPr>
      </a:lvl3pPr>
      <a:lvl4pPr marL="1600200" indent="-228600" algn="l" rtl="0" eaLnBrk="0" fontAlgn="base" hangingPunct="0">
        <a:spcBef>
          <a:spcPct val="20000"/>
        </a:spcBef>
        <a:spcAft>
          <a:spcPct val="0"/>
        </a:spcAft>
        <a:buChar char="–"/>
        <a:defRPr kumimoji="1" sz="2000" b="1">
          <a:solidFill>
            <a:schemeClr val="tx1"/>
          </a:solidFill>
          <a:latin typeface="+mn-lt"/>
          <a:ea typeface="+mn-ea"/>
        </a:defRPr>
      </a:lvl4pPr>
      <a:lvl5pPr marL="2057400" indent="-228600" algn="l" rtl="0" eaLnBrk="0" fontAlgn="base" hangingPunct="0">
        <a:spcBef>
          <a:spcPct val="20000"/>
        </a:spcBef>
        <a:spcAft>
          <a:spcPct val="0"/>
        </a:spcAft>
        <a:buChar char="»"/>
        <a:defRPr kumimoji="1" sz="2000" b="1">
          <a:solidFill>
            <a:schemeClr val="tx1"/>
          </a:solidFill>
          <a:latin typeface="+mn-lt"/>
          <a:ea typeface="+mn-ea"/>
        </a:defRPr>
      </a:lvl5pPr>
      <a:lvl6pPr marL="2514600" indent="-228600" algn="l" rtl="0" fontAlgn="base">
        <a:spcBef>
          <a:spcPct val="20000"/>
        </a:spcBef>
        <a:spcAft>
          <a:spcPct val="0"/>
        </a:spcAft>
        <a:buChar char="»"/>
        <a:defRPr kumimoji="1" sz="2000" b="1">
          <a:solidFill>
            <a:schemeClr val="tx1"/>
          </a:solidFill>
          <a:latin typeface="+mn-lt"/>
          <a:ea typeface="+mn-ea"/>
        </a:defRPr>
      </a:lvl6pPr>
      <a:lvl7pPr marL="2971800" indent="-228600" algn="l" rtl="0" fontAlgn="base">
        <a:spcBef>
          <a:spcPct val="20000"/>
        </a:spcBef>
        <a:spcAft>
          <a:spcPct val="0"/>
        </a:spcAft>
        <a:buChar char="»"/>
        <a:defRPr kumimoji="1" sz="2000" b="1">
          <a:solidFill>
            <a:schemeClr val="tx1"/>
          </a:solidFill>
          <a:latin typeface="+mn-lt"/>
          <a:ea typeface="+mn-ea"/>
        </a:defRPr>
      </a:lvl7pPr>
      <a:lvl8pPr marL="3429000" indent="-228600" algn="l" rtl="0" fontAlgn="base">
        <a:spcBef>
          <a:spcPct val="20000"/>
        </a:spcBef>
        <a:spcAft>
          <a:spcPct val="0"/>
        </a:spcAft>
        <a:buChar char="»"/>
        <a:defRPr kumimoji="1" sz="2000" b="1">
          <a:solidFill>
            <a:schemeClr val="tx1"/>
          </a:solidFill>
          <a:latin typeface="+mn-lt"/>
          <a:ea typeface="+mn-ea"/>
        </a:defRPr>
      </a:lvl8pPr>
      <a:lvl9pPr marL="3886200" indent="-228600" algn="l" rtl="0" fontAlgn="base">
        <a:spcBef>
          <a:spcPct val="20000"/>
        </a:spcBef>
        <a:spcAft>
          <a:spcPct val="0"/>
        </a:spcAft>
        <a:buChar char="»"/>
        <a:defRPr kumimoji="1"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file:///D:\course\SolarPhys\2016\c2\gran_mov27M_99_crea.mpa" TargetMode="External"/><Relationship Id="rId7" Type="http://schemas.openxmlformats.org/officeDocument/2006/relationships/image" Target="../media/image4.png"/><Relationship Id="rId2" Type="http://schemas.microsoft.com/office/2007/relationships/media" Target="file:///D:\course\SolarPhys\2016\c2\gran_mov27M_99_crea.mpa" TargetMode="Externa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png"/><Relationship Id="rId4" Type="http://schemas.openxmlformats.org/officeDocument/2006/relationships/slideLayout" Target="../slideLayouts/slideLayout2.xml"/><Relationship Id="rId9"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9.w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11.wmf"/><Relationship Id="rId4" Type="http://schemas.openxmlformats.org/officeDocument/2006/relationships/image" Target="../media/image8.wmf"/><Relationship Id="rId9"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course\SolarPhys\2016\c2\000714.mpeg" TargetMode="External"/><Relationship Id="rId1" Type="http://schemas.microsoft.com/office/2007/relationships/media" Target="file:///D:\course\SolarPhys\2016\c2\000714.mpeg" TargetMode="Externa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8.wmf"/><Relationship Id="rId5" Type="http://schemas.openxmlformats.org/officeDocument/2006/relationships/oleObject" Target="../embeddings/oleObject8.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10.bin"/></Relationships>
</file>

<file path=ppt/slides/_rels/slide19.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oleObject" Target="../embeddings/oleObject16.bin"/><Relationship Id="rId18" Type="http://schemas.openxmlformats.org/officeDocument/2006/relationships/image" Target="../media/image28.wmf"/><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25.wmf"/><Relationship Id="rId17" Type="http://schemas.openxmlformats.org/officeDocument/2006/relationships/oleObject" Target="../embeddings/oleObject18.bin"/><Relationship Id="rId2" Type="http://schemas.openxmlformats.org/officeDocument/2006/relationships/slideLayout" Target="../slideLayouts/slideLayout2.xml"/><Relationship Id="rId16" Type="http://schemas.openxmlformats.org/officeDocument/2006/relationships/image" Target="../media/image27.wmf"/><Relationship Id="rId1" Type="http://schemas.openxmlformats.org/officeDocument/2006/relationships/vmlDrawing" Target="../drawings/vmlDrawing4.vml"/><Relationship Id="rId6" Type="http://schemas.openxmlformats.org/officeDocument/2006/relationships/image" Target="../media/image22.wmf"/><Relationship Id="rId11" Type="http://schemas.openxmlformats.org/officeDocument/2006/relationships/oleObject" Target="../embeddings/oleObject15.bin"/><Relationship Id="rId5" Type="http://schemas.openxmlformats.org/officeDocument/2006/relationships/oleObject" Target="../embeddings/oleObject12.bin"/><Relationship Id="rId15" Type="http://schemas.openxmlformats.org/officeDocument/2006/relationships/oleObject" Target="../embeddings/oleObject17.bin"/><Relationship Id="rId10" Type="http://schemas.openxmlformats.org/officeDocument/2006/relationships/image" Target="../media/image24.wmf"/><Relationship Id="rId4" Type="http://schemas.openxmlformats.org/officeDocument/2006/relationships/image" Target="../media/image21.wmf"/><Relationship Id="rId9" Type="http://schemas.openxmlformats.org/officeDocument/2006/relationships/oleObject" Target="../embeddings/oleObject14.bin"/><Relationship Id="rId14" Type="http://schemas.openxmlformats.org/officeDocument/2006/relationships/image" Target="../media/image26.wmf"/></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9.wmf"/><Relationship Id="rId4" Type="http://schemas.openxmlformats.org/officeDocument/2006/relationships/oleObject" Target="../embeddings/oleObject19.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1.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2.xml"/><Relationship Id="rId1" Type="http://schemas.openxmlformats.org/officeDocument/2006/relationships/vmlDrawing" Target="../drawings/vmlDrawing7.vml"/><Relationship Id="rId4" Type="http://schemas.openxmlformats.org/officeDocument/2006/relationships/image" Target="../media/image32.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un.bao.ac.cn/smct/smct1.html" TargetMode="External"/><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44.wmf"/><Relationship Id="rId13" Type="http://schemas.openxmlformats.org/officeDocument/2006/relationships/oleObject" Target="../embeddings/oleObject27.bin"/><Relationship Id="rId3" Type="http://schemas.openxmlformats.org/officeDocument/2006/relationships/oleObject" Target="../embeddings/oleObject22.bin"/><Relationship Id="rId7" Type="http://schemas.openxmlformats.org/officeDocument/2006/relationships/oleObject" Target="../embeddings/oleObject24.bin"/><Relationship Id="rId12" Type="http://schemas.openxmlformats.org/officeDocument/2006/relationships/image" Target="../media/image46.wmf"/><Relationship Id="rId2" Type="http://schemas.openxmlformats.org/officeDocument/2006/relationships/slideLayout" Target="../slideLayouts/slideLayout12.xml"/><Relationship Id="rId16" Type="http://schemas.openxmlformats.org/officeDocument/2006/relationships/image" Target="../media/image48.wmf"/><Relationship Id="rId1" Type="http://schemas.openxmlformats.org/officeDocument/2006/relationships/vmlDrawing" Target="../drawings/vmlDrawing8.vml"/><Relationship Id="rId6" Type="http://schemas.openxmlformats.org/officeDocument/2006/relationships/image" Target="../media/image43.wmf"/><Relationship Id="rId11" Type="http://schemas.openxmlformats.org/officeDocument/2006/relationships/oleObject" Target="../embeddings/oleObject26.bin"/><Relationship Id="rId5" Type="http://schemas.openxmlformats.org/officeDocument/2006/relationships/oleObject" Target="../embeddings/oleObject23.bin"/><Relationship Id="rId15" Type="http://schemas.openxmlformats.org/officeDocument/2006/relationships/oleObject" Target="../embeddings/oleObject28.bin"/><Relationship Id="rId10" Type="http://schemas.openxmlformats.org/officeDocument/2006/relationships/image" Target="../media/image45.wmf"/><Relationship Id="rId4" Type="http://schemas.openxmlformats.org/officeDocument/2006/relationships/image" Target="../media/image42.wmf"/><Relationship Id="rId9" Type="http://schemas.openxmlformats.org/officeDocument/2006/relationships/oleObject" Target="../embeddings/oleObject25.bin"/><Relationship Id="rId14" Type="http://schemas.openxmlformats.org/officeDocument/2006/relationships/image" Target="../media/image47.wmf"/></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12.xml"/><Relationship Id="rId1" Type="http://schemas.openxmlformats.org/officeDocument/2006/relationships/vmlDrawing" Target="../drawings/vmlDrawing9.vml"/><Relationship Id="rId5" Type="http://schemas.openxmlformats.org/officeDocument/2006/relationships/image" Target="../media/image49.wmf"/><Relationship Id="rId4" Type="http://schemas.openxmlformats.org/officeDocument/2006/relationships/oleObject" Target="../embeddings/oleObject29.bin"/></Relationships>
</file>

<file path=ppt/slides/_rels/slide36.xml.rels><?xml version="1.0" encoding="UTF-8" standalone="yes"?>
<Relationships xmlns="http://schemas.openxmlformats.org/package/2006/relationships"><Relationship Id="rId8" Type="http://schemas.openxmlformats.org/officeDocument/2006/relationships/image" Target="../media/image53.wmf"/><Relationship Id="rId13" Type="http://schemas.openxmlformats.org/officeDocument/2006/relationships/oleObject" Target="../embeddings/oleObject35.bin"/><Relationship Id="rId18" Type="http://schemas.openxmlformats.org/officeDocument/2006/relationships/image" Target="../media/image58.wmf"/><Relationship Id="rId3" Type="http://schemas.openxmlformats.org/officeDocument/2006/relationships/oleObject" Target="../embeddings/oleObject30.bin"/><Relationship Id="rId7" Type="http://schemas.openxmlformats.org/officeDocument/2006/relationships/oleObject" Target="../embeddings/oleObject32.bin"/><Relationship Id="rId12" Type="http://schemas.openxmlformats.org/officeDocument/2006/relationships/image" Target="../media/image55.wmf"/><Relationship Id="rId17" Type="http://schemas.openxmlformats.org/officeDocument/2006/relationships/oleObject" Target="../embeddings/oleObject37.bin"/><Relationship Id="rId2" Type="http://schemas.openxmlformats.org/officeDocument/2006/relationships/slideLayout" Target="../slideLayouts/slideLayout2.xml"/><Relationship Id="rId16" Type="http://schemas.openxmlformats.org/officeDocument/2006/relationships/image" Target="../media/image57.wmf"/><Relationship Id="rId20" Type="http://schemas.openxmlformats.org/officeDocument/2006/relationships/image" Target="../media/image59.wmf"/><Relationship Id="rId1" Type="http://schemas.openxmlformats.org/officeDocument/2006/relationships/vmlDrawing" Target="../drawings/vmlDrawing10.vml"/><Relationship Id="rId6" Type="http://schemas.openxmlformats.org/officeDocument/2006/relationships/image" Target="../media/image52.wmf"/><Relationship Id="rId11" Type="http://schemas.openxmlformats.org/officeDocument/2006/relationships/oleObject" Target="../embeddings/oleObject34.bin"/><Relationship Id="rId5" Type="http://schemas.openxmlformats.org/officeDocument/2006/relationships/oleObject" Target="../embeddings/oleObject31.bin"/><Relationship Id="rId15" Type="http://schemas.openxmlformats.org/officeDocument/2006/relationships/oleObject" Target="../embeddings/oleObject36.bin"/><Relationship Id="rId10" Type="http://schemas.openxmlformats.org/officeDocument/2006/relationships/image" Target="../media/image54.wmf"/><Relationship Id="rId19" Type="http://schemas.openxmlformats.org/officeDocument/2006/relationships/oleObject" Target="../embeddings/oleObject38.bin"/><Relationship Id="rId4" Type="http://schemas.openxmlformats.org/officeDocument/2006/relationships/image" Target="../media/image51.wmf"/><Relationship Id="rId9" Type="http://schemas.openxmlformats.org/officeDocument/2006/relationships/oleObject" Target="../embeddings/oleObject33.bin"/><Relationship Id="rId14" Type="http://schemas.openxmlformats.org/officeDocument/2006/relationships/image" Target="../media/image56.wmf"/></Relationships>
</file>

<file path=ppt/slides/_rels/slide37.xml.rels><?xml version="1.0" encoding="UTF-8" standalone="yes"?>
<Relationships xmlns="http://schemas.openxmlformats.org/package/2006/relationships"><Relationship Id="rId8" Type="http://schemas.openxmlformats.org/officeDocument/2006/relationships/image" Target="../media/image57.wmf"/><Relationship Id="rId13" Type="http://schemas.openxmlformats.org/officeDocument/2006/relationships/oleObject" Target="../embeddings/oleObject44.bin"/><Relationship Id="rId3" Type="http://schemas.openxmlformats.org/officeDocument/2006/relationships/oleObject" Target="../embeddings/oleObject39.bin"/><Relationship Id="rId7" Type="http://schemas.openxmlformats.org/officeDocument/2006/relationships/oleObject" Target="../embeddings/oleObject41.bin"/><Relationship Id="rId12" Type="http://schemas.openxmlformats.org/officeDocument/2006/relationships/image" Target="../media/image52.wmf"/><Relationship Id="rId2" Type="http://schemas.openxmlformats.org/officeDocument/2006/relationships/slideLayout" Target="../slideLayouts/slideLayout2.xml"/><Relationship Id="rId16" Type="http://schemas.openxmlformats.org/officeDocument/2006/relationships/image" Target="../media/image54.wmf"/><Relationship Id="rId1" Type="http://schemas.openxmlformats.org/officeDocument/2006/relationships/vmlDrawing" Target="../drawings/vmlDrawing11.vml"/><Relationship Id="rId6" Type="http://schemas.openxmlformats.org/officeDocument/2006/relationships/image" Target="../media/image56.wmf"/><Relationship Id="rId11" Type="http://schemas.openxmlformats.org/officeDocument/2006/relationships/oleObject" Target="../embeddings/oleObject43.bin"/><Relationship Id="rId5" Type="http://schemas.openxmlformats.org/officeDocument/2006/relationships/oleObject" Target="../embeddings/oleObject40.bin"/><Relationship Id="rId15" Type="http://schemas.openxmlformats.org/officeDocument/2006/relationships/oleObject" Target="../embeddings/oleObject45.bin"/><Relationship Id="rId10" Type="http://schemas.openxmlformats.org/officeDocument/2006/relationships/image" Target="../media/image51.wmf"/><Relationship Id="rId4" Type="http://schemas.openxmlformats.org/officeDocument/2006/relationships/image" Target="../media/image55.wmf"/><Relationship Id="rId9" Type="http://schemas.openxmlformats.org/officeDocument/2006/relationships/oleObject" Target="../embeddings/oleObject42.bin"/><Relationship Id="rId14" Type="http://schemas.openxmlformats.org/officeDocument/2006/relationships/image" Target="../media/image53.wmf"/></Relationships>
</file>

<file path=ppt/slides/_rels/slide38.x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oleObject" Target="../embeddings/oleObject46.bin"/><Relationship Id="rId7" Type="http://schemas.openxmlformats.org/officeDocument/2006/relationships/oleObject" Target="../embeddings/oleObject48.bin"/><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image" Target="../media/image61.wmf"/><Relationship Id="rId5" Type="http://schemas.openxmlformats.org/officeDocument/2006/relationships/oleObject" Target="../embeddings/oleObject47.bin"/><Relationship Id="rId4" Type="http://schemas.openxmlformats.org/officeDocument/2006/relationships/image" Target="../media/image60.wmf"/></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5" Type="http://schemas.openxmlformats.org/officeDocument/2006/relationships/image" Target="../media/image76.png"/><Relationship Id="rId4" Type="http://schemas.openxmlformats.org/officeDocument/2006/relationships/image" Target="../media/image75.png"/></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image" Target="../media/image85.png"/><Relationship Id="rId3" Type="http://schemas.microsoft.com/office/2007/relationships/media" Target="file:///D:\course\SolarPhys\2016\c2\anim_p~1.mpg" TargetMode="External"/><Relationship Id="rId7" Type="http://schemas.openxmlformats.org/officeDocument/2006/relationships/image" Target="../media/image84.png"/><Relationship Id="rId2" Type="http://schemas.openxmlformats.org/officeDocument/2006/relationships/video" Target="file:///D:\course\SolarPhys\2016\c2\other_~1.mpg" TargetMode="External"/><Relationship Id="rId1" Type="http://schemas.microsoft.com/office/2007/relationships/media" Target="file:///D:\course\SolarPhys\2016\c2\other_~1.mpg" TargetMode="External"/><Relationship Id="rId6" Type="http://schemas.openxmlformats.org/officeDocument/2006/relationships/image" Target="../media/image83.png"/><Relationship Id="rId5" Type="http://schemas.openxmlformats.org/officeDocument/2006/relationships/slideLayout" Target="../slideLayouts/slideLayout7.xml"/><Relationship Id="rId4" Type="http://schemas.openxmlformats.org/officeDocument/2006/relationships/video" Target="file:///D:\course\SolarPhys\2016\c2\anim_p~1.mpg"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8.gi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2\Hinde_MDI_mag_crpt.mov" TargetMode="External"/><Relationship Id="rId1" Type="http://schemas.microsoft.com/office/2007/relationships/media" Target="file:///D:\course\SolarPhys\2016\c2\Hinde_MDI_mag_crpt.mov" TargetMode="External"/><Relationship Id="rId5" Type="http://schemas.openxmlformats.org/officeDocument/2006/relationships/hyperlink" Target="Hinde_MDI_mag_crpt.mov" TargetMode="External"/><Relationship Id="rId4" Type="http://schemas.openxmlformats.org/officeDocument/2006/relationships/image" Target="../media/image89.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2\Hinode_SOT_cn20130317_114031.mov" TargetMode="External"/><Relationship Id="rId1" Type="http://schemas.microsoft.com/office/2007/relationships/media" Target="file:///D:\course\SolarPhys\2016\c2\Hinode_SOT_cn20130317_114031.mov" TargetMode="External"/><Relationship Id="rId5" Type="http://schemas.openxmlformats.org/officeDocument/2006/relationships/image" Target="../media/image90.png"/><Relationship Id="rId4" Type="http://schemas.openxmlformats.org/officeDocument/2006/relationships/hyperlink" Target="Hinode_SOT_cn20130317_114031.mov"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file:///D:\course\SolarPhys\2016\c2\304roll.mpeg" TargetMode="External"/><Relationship Id="rId1" Type="http://schemas.microsoft.com/office/2007/relationships/media" Target="file:///D:\course\SolarPhys\2016\c2\304roll.mpeg" TargetMode="External"/><Relationship Id="rId4" Type="http://schemas.openxmlformats.org/officeDocument/2006/relationships/image" Target="../media/image100.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2\LoopingArcs060907.mpeg" TargetMode="External"/><Relationship Id="rId1" Type="http://schemas.microsoft.com/office/2007/relationships/media" Target="file:///D:\course\SolarPhys\2016\c2\LoopingArcs060907.mpeg" TargetMode="External"/><Relationship Id="rId4" Type="http://schemas.openxmlformats.org/officeDocument/2006/relationships/image" Target="../media/image101.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2\MflareCor2.mpeg" TargetMode="External"/><Relationship Id="rId1" Type="http://schemas.microsoft.com/office/2007/relationships/media" Target="file:///D:\course\SolarPhys\2016\c2\MflareCor2.mpeg" TargetMode="External"/><Relationship Id="rId4" Type="http://schemas.openxmlformats.org/officeDocument/2006/relationships/image" Target="../media/image102.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2\transit_label_med4.mpeg" TargetMode="External"/><Relationship Id="rId1" Type="http://schemas.microsoft.com/office/2007/relationships/media" Target="file:///D:\course\SolarPhys\2016\c2\transit_label_med4.mpeg" TargetMode="External"/><Relationship Id="rId4" Type="http://schemas.openxmlformats.org/officeDocument/2006/relationships/image" Target="../media/image103.png"/></Relationships>
</file>

<file path=ppt/slides/_rels/slide73.xml.rels><?xml version="1.0" encoding="UTF-8" standalone="yes"?>
<Relationships xmlns="http://schemas.openxmlformats.org/package/2006/relationships"><Relationship Id="rId3" Type="http://schemas.microsoft.com/office/2007/relationships/media" Target="file:///D:\course\SolarPhys\2016\c2\ENCKE_042507.mpeg" TargetMode="External"/><Relationship Id="rId7" Type="http://schemas.openxmlformats.org/officeDocument/2006/relationships/image" Target="../media/image105.jpeg"/><Relationship Id="rId2" Type="http://schemas.openxmlformats.org/officeDocument/2006/relationships/video" Target="file:///D:\course\SolarPhys\2016\c2\ENCKE_042007.mpeg" TargetMode="External"/><Relationship Id="rId1" Type="http://schemas.microsoft.com/office/2007/relationships/media" Target="file:///D:\course\SolarPhys\2016\c2\ENCKE_042007.mpeg" TargetMode="External"/><Relationship Id="rId6" Type="http://schemas.openxmlformats.org/officeDocument/2006/relationships/image" Target="../media/image104.jpeg"/><Relationship Id="rId5" Type="http://schemas.openxmlformats.org/officeDocument/2006/relationships/slideLayout" Target="../slideLayouts/slideLayout7.xml"/><Relationship Id="rId4" Type="http://schemas.openxmlformats.org/officeDocument/2006/relationships/video" Target="file:///D:\course\SolarPhys\2016\c2\ENCKE_042507.mpeg"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hyperlink" Target="AIA_20100419_1200_2100_304_hihres_Rain.mov"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13.gif"/><Relationship Id="rId2" Type="http://schemas.openxmlformats.org/officeDocument/2006/relationships/image" Target="../media/image112.gif"/><Relationship Id="rId1" Type="http://schemas.openxmlformats.org/officeDocument/2006/relationships/slideLayout" Target="../slideLayouts/slideLayout7.xml"/><Relationship Id="rId4" Type="http://schemas.openxmlformats.org/officeDocument/2006/relationships/image" Target="../media/image114.gif"/></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file:///D:\course\SolarPhys\2016\c2\AIA_20100419_1200_2100_304_hihres_Rain.mov" TargetMode="External"/><Relationship Id="rId1" Type="http://schemas.microsoft.com/office/2007/relationships/media" Target="file:///D:\course\SolarPhys\2016\c2\AIA_20100419_1200_2100_304_hihres_Rain.mov" TargetMode="External"/><Relationship Id="rId5" Type="http://schemas.openxmlformats.org/officeDocument/2006/relationships/hyperlink" Target="AIA_20100419_1200_2100_304_hihres_Rain.mov" TargetMode="External"/><Relationship Id="rId4" Type="http://schemas.openxmlformats.org/officeDocument/2006/relationships/image" Target="../media/image115.pn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file:///D:\course\SolarPhys\2016\c2\SSW_cutout_20110607T0611-20110607T0715_AIA_211-193-171_S22W53.mov" TargetMode="External"/><Relationship Id="rId1" Type="http://schemas.microsoft.com/office/2007/relationships/media" Target="file:///D:\course\SolarPhys\2016\c2\SSW_cutout_20110607T0611-20110607T0715_AIA_211-193-171_S22W53.mov" TargetMode="External"/><Relationship Id="rId5" Type="http://schemas.openxmlformats.org/officeDocument/2006/relationships/hyperlink" Target="SSW_cutout_20110607T0611-20110607T0715_AIA_211-193-171_S22W53.mov" TargetMode="External"/><Relationship Id="rId4" Type="http://schemas.openxmlformats.org/officeDocument/2006/relationships/image" Target="../media/image116.png"/></Relationships>
</file>

<file path=ppt/slides/_rels/slide8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2\IRIS-G2014-019_IRIS_Captures_it_Biggest_Flare_Yet_appletv.m4v" TargetMode="External"/><Relationship Id="rId1" Type="http://schemas.microsoft.com/office/2007/relationships/media" Target="file:///D:\course\SolarPhys\2016\c2\IRIS-G2014-019_IRIS_Captures_it_Biggest_Flare_Yet_appletv.m4v" TargetMode="External"/><Relationship Id="rId5" Type="http://schemas.openxmlformats.org/officeDocument/2006/relationships/image" Target="../media/image122.png"/><Relationship Id="rId4" Type="http://schemas.openxmlformats.org/officeDocument/2006/relationships/hyperlink" Target="IRIS-G2014-019_IRIS_Captures_it_Biggest_Flare_Yet_appletv.m4v" TargetMode="External"/></Relationships>
</file>

<file path=ppt/slides/_rels/slide89.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2\RHESSI_hsi_11012801_QL_EM.mp4" TargetMode="External"/><Relationship Id="rId1" Type="http://schemas.microsoft.com/office/2007/relationships/media" Target="file:///D:\course\SolarPhys\2016\c2\RHESSI_hsi_11012801_QL_EM.mp4" TargetMode="External"/><Relationship Id="rId5" Type="http://schemas.openxmlformats.org/officeDocument/2006/relationships/hyperlink" Target="RHESSI_hsi_11012801_QL_EM.mp4" TargetMode="External"/><Relationship Id="rId4" Type="http://schemas.openxmlformats.org/officeDocument/2006/relationships/image" Target="../media/image125.png"/></Relationships>
</file>

<file path=ppt/slides/_rels/slide92.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8" Type="http://schemas.openxmlformats.org/officeDocument/2006/relationships/hyperlink" Target="http://nssdc.gsfc.nasa.gov/solar/" TargetMode="External"/><Relationship Id="rId13" Type="http://schemas.openxmlformats.org/officeDocument/2006/relationships/hyperlink" Target="http://iris.gsfc.nasa.gov/" TargetMode="External"/><Relationship Id="rId3" Type="http://schemas.openxmlformats.org/officeDocument/2006/relationships/hyperlink" Target="http://www.lmsal.com/SXT/homepage.html" TargetMode="External"/><Relationship Id="rId7" Type="http://schemas.openxmlformats.org/officeDocument/2006/relationships/hyperlink" Target="http://trace.lmsal.com/" TargetMode="External"/><Relationship Id="rId12" Type="http://schemas.openxmlformats.org/officeDocument/2006/relationships/hyperlink" Target="http://sdo.gsfc.nasa.gov/" TargetMode="External"/><Relationship Id="rId2" Type="http://schemas.openxmlformats.org/officeDocument/2006/relationships/hyperlink" Target="http://sohowww.nascom.nasa.gov/" TargetMode="External"/><Relationship Id="rId16" Type="http://schemas.openxmlformats.org/officeDocument/2006/relationships/hyperlink" Target="http://www.solarorbiter.org/index.php" TargetMode="External"/><Relationship Id="rId1" Type="http://schemas.openxmlformats.org/officeDocument/2006/relationships/slideLayout" Target="../slideLayouts/slideLayout2.xml"/><Relationship Id="rId6" Type="http://schemas.openxmlformats.org/officeDocument/2006/relationships/hyperlink" Target="http://solarscience.msfc.nasa.gov/" TargetMode="External"/><Relationship Id="rId11" Type="http://schemas.openxmlformats.org/officeDocument/2006/relationships/hyperlink" Target="http://stereo.gsfc.nasa.gov/" TargetMode="External"/><Relationship Id="rId5" Type="http://schemas.openxmlformats.org/officeDocument/2006/relationships/hyperlink" Target="http://helio.estec.esa.nl/ulysses/welcome.html" TargetMode="External"/><Relationship Id="rId15" Type="http://schemas.openxmlformats.org/officeDocument/2006/relationships/hyperlink" Target="http://solarprobe.jhuapl.edu/index.php" TargetMode="External"/><Relationship Id="rId10" Type="http://schemas.openxmlformats.org/officeDocument/2006/relationships/hyperlink" Target="http://solarb.msfc.nasa.gov/" TargetMode="External"/><Relationship Id="rId4" Type="http://schemas.openxmlformats.org/officeDocument/2006/relationships/hyperlink" Target="http://ulysses.jpl.nasa.gov/" TargetMode="External"/><Relationship Id="rId9" Type="http://schemas.openxmlformats.org/officeDocument/2006/relationships/hyperlink" Target="http://nssdc.gsfc.nasa.gov/space/" TargetMode="External"/><Relationship Id="rId14" Type="http://schemas.openxmlformats.org/officeDocument/2006/relationships/hyperlink" Target="http://hesperia.gsfc.nasa.gov/rhessi2/" TargetMode="Externa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4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a:spLocks noGrp="1" noChangeArrowheads="1"/>
          </p:cNvSpPr>
          <p:nvPr>
            <p:ph type="ctrTitle"/>
          </p:nvPr>
        </p:nvSpPr>
        <p:spPr>
          <a:xfrm>
            <a:off x="685800" y="2286000"/>
            <a:ext cx="7772400" cy="1143000"/>
          </a:xfrm>
        </p:spPr>
        <p:txBody>
          <a:bodyPr/>
          <a:lstStyle/>
          <a:p>
            <a:pPr eaLnBrk="1" hangingPunct="1">
              <a:spcBef>
                <a:spcPct val="50000"/>
              </a:spcBef>
            </a:pPr>
            <a:r>
              <a:rPr lang="zh-CN" altLang="en-US" sz="5400" smtClean="0">
                <a:solidFill>
                  <a:schemeClr val="tx1"/>
                </a:solidFill>
                <a:latin typeface="黑体" panose="02010609060101010101" pitchFamily="49" charset="-122"/>
                <a:ea typeface="黑体" panose="02010609060101010101" pitchFamily="49" charset="-122"/>
              </a:rPr>
              <a:t>第二章  太阳观测方法</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1"/>
          <p:cNvSpPr>
            <a:spLocks noGrp="1"/>
          </p:cNvSpPr>
          <p:nvPr>
            <p:ph type="title"/>
          </p:nvPr>
        </p:nvSpPr>
        <p:spPr>
          <a:xfrm>
            <a:off x="642938" y="285750"/>
            <a:ext cx="7772400" cy="714375"/>
          </a:xfrm>
        </p:spPr>
        <p:txBody>
          <a:bodyPr/>
          <a:lstStyle/>
          <a:p>
            <a:r>
              <a:rPr lang="zh-CN" altLang="en-US" sz="4800" smtClean="0">
                <a:solidFill>
                  <a:schemeClr val="accent2"/>
                </a:solidFill>
              </a:rPr>
              <a:t>内容提要</a:t>
            </a:r>
          </a:p>
        </p:txBody>
      </p:sp>
      <p:sp>
        <p:nvSpPr>
          <p:cNvPr id="3075" name="内容占位符 2"/>
          <p:cNvSpPr>
            <a:spLocks noGrp="1"/>
          </p:cNvSpPr>
          <p:nvPr>
            <p:ph idx="1"/>
          </p:nvPr>
        </p:nvSpPr>
        <p:spPr>
          <a:xfrm>
            <a:off x="857250" y="1214438"/>
            <a:ext cx="7886700" cy="5024437"/>
          </a:xfrm>
        </p:spPr>
        <p:txBody>
          <a:bodyPr/>
          <a:lstStyle/>
          <a:p>
            <a:pPr>
              <a:spcBef>
                <a:spcPts val="1800"/>
              </a:spcBef>
              <a:buFontTx/>
              <a:buNone/>
            </a:pPr>
            <a:r>
              <a:rPr lang="en-US" altLang="zh-CN" sz="3600" dirty="0" smtClean="0"/>
              <a:t>2-1  </a:t>
            </a:r>
            <a:r>
              <a:rPr lang="zh-CN" altLang="en-US" sz="3600" dirty="0" smtClean="0"/>
              <a:t>地面光学观测中的视宁度</a:t>
            </a:r>
            <a:endParaRPr lang="en-US" altLang="zh-CN" sz="3600" dirty="0" smtClean="0"/>
          </a:p>
          <a:p>
            <a:pPr>
              <a:spcBef>
                <a:spcPts val="1800"/>
              </a:spcBef>
              <a:buFontTx/>
              <a:buNone/>
            </a:pPr>
            <a:r>
              <a:rPr lang="en-US" altLang="zh-CN" sz="3600" dirty="0" smtClean="0"/>
              <a:t>2-2 </a:t>
            </a:r>
            <a:r>
              <a:rPr lang="zh-CN" altLang="en-US" sz="3600" dirty="0" smtClean="0"/>
              <a:t>太阳照像仪和白光高分辨率观测</a:t>
            </a:r>
            <a:endParaRPr lang="en-US" altLang="zh-CN" sz="3600" dirty="0" smtClean="0"/>
          </a:p>
          <a:p>
            <a:pPr>
              <a:spcBef>
                <a:spcPts val="1800"/>
              </a:spcBef>
              <a:buFontTx/>
              <a:buNone/>
            </a:pPr>
            <a:r>
              <a:rPr lang="en-US" altLang="zh-CN" sz="3600" dirty="0" smtClean="0"/>
              <a:t>2-3 </a:t>
            </a:r>
            <a:r>
              <a:rPr lang="zh-CN" altLang="en-US" sz="3600" dirty="0" smtClean="0"/>
              <a:t>色球望远镜和双折射滤光器</a:t>
            </a:r>
            <a:endParaRPr lang="en-US" altLang="zh-CN" sz="3600" dirty="0" smtClean="0"/>
          </a:p>
          <a:p>
            <a:pPr>
              <a:spcBef>
                <a:spcPts val="1800"/>
              </a:spcBef>
              <a:buFontTx/>
              <a:buNone/>
            </a:pPr>
            <a:r>
              <a:rPr lang="en-US" altLang="zh-CN" sz="3600" dirty="0" smtClean="0"/>
              <a:t>2-4 </a:t>
            </a:r>
            <a:r>
              <a:rPr lang="zh-CN" altLang="en-US" sz="3600" dirty="0" smtClean="0"/>
              <a:t>大型望远镜的成像系统</a:t>
            </a:r>
            <a:endParaRPr lang="en-US" altLang="zh-CN" sz="3600" dirty="0" smtClean="0"/>
          </a:p>
          <a:p>
            <a:pPr>
              <a:spcBef>
                <a:spcPts val="1800"/>
              </a:spcBef>
              <a:buFontTx/>
              <a:buNone/>
            </a:pPr>
            <a:r>
              <a:rPr lang="en-US" altLang="zh-CN" sz="3600" dirty="0" smtClean="0"/>
              <a:t>2-5 </a:t>
            </a:r>
            <a:r>
              <a:rPr lang="zh-CN" altLang="en-US" sz="3600" dirty="0" smtClean="0"/>
              <a:t>速度和磁场测量</a:t>
            </a:r>
            <a:endParaRPr lang="en-US" altLang="zh-CN" sz="3600" dirty="0" smtClean="0"/>
          </a:p>
          <a:p>
            <a:pPr>
              <a:spcBef>
                <a:spcPts val="1800"/>
              </a:spcBef>
              <a:buFontTx/>
              <a:buNone/>
            </a:pPr>
            <a:r>
              <a:rPr lang="en-US" altLang="zh-CN" sz="3600" dirty="0" smtClean="0"/>
              <a:t>2-6 </a:t>
            </a:r>
            <a:r>
              <a:rPr lang="zh-CN" altLang="en-US" sz="3600" dirty="0" smtClean="0"/>
              <a:t>空间太阳观测</a:t>
            </a:r>
            <a:endParaRPr lang="en-US" altLang="zh-CN" sz="3600" dirty="0" smtClean="0"/>
          </a:p>
          <a:p>
            <a:pPr>
              <a:buFontTx/>
              <a:buNone/>
            </a:pPr>
            <a:endParaRPr lang="en-US" altLang="zh-CN" dirty="0" smtClean="0">
              <a:solidFill>
                <a:srgbClr val="FF0000"/>
              </a:solidFill>
            </a:endParaRPr>
          </a:p>
          <a:p>
            <a:pPr>
              <a:buFontTx/>
              <a:buNone/>
            </a:pPr>
            <a:endParaRPr lang="zh-CN" alt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914400" y="2743200"/>
            <a:ext cx="7772400" cy="1143000"/>
          </a:xfrm>
        </p:spPr>
        <p:txBody>
          <a:bodyPr/>
          <a:lstStyle/>
          <a:p>
            <a:pPr eaLnBrk="1" hangingPunct="1"/>
            <a:r>
              <a:rPr lang="en-US" altLang="zh-CN" dirty="0" smtClean="0">
                <a:solidFill>
                  <a:schemeClr val="tx1"/>
                </a:solidFill>
              </a:rPr>
              <a:t>2-1  </a:t>
            </a:r>
            <a:r>
              <a:rPr lang="zh-CN" altLang="en-US" dirty="0" smtClean="0">
                <a:solidFill>
                  <a:schemeClr val="tx1"/>
                </a:solidFill>
              </a:rPr>
              <a:t>地面光学观测中的视宁度</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762000" y="1371600"/>
            <a:ext cx="7772400" cy="4191000"/>
          </a:xfrm>
        </p:spPr>
        <p:txBody>
          <a:bodyPr/>
          <a:lstStyle/>
          <a:p>
            <a:pPr algn="just" eaLnBrk="1" hangingPunct="1"/>
            <a:r>
              <a:rPr lang="zh-CN" altLang="en-US" smtClean="0">
                <a:solidFill>
                  <a:schemeClr val="accent2"/>
                </a:solidFill>
                <a:ea typeface="楷体_GB2312" pitchFamily="49" charset="-122"/>
              </a:rPr>
              <a:t>视宁度</a:t>
            </a:r>
            <a:r>
              <a:rPr lang="en-US" altLang="zh-CN" b="0" smtClean="0"/>
              <a:t>——</a:t>
            </a:r>
            <a:r>
              <a:rPr lang="zh-CN" altLang="en-US" smtClean="0"/>
              <a:t>大气湍流造成的望远镜焦平面上太阳像或星像的毁坏程度，是衡量观测地天文气候优劣的标准。</a:t>
            </a:r>
          </a:p>
          <a:p>
            <a:pPr algn="just" eaLnBrk="1" hangingPunct="1">
              <a:spcBef>
                <a:spcPct val="100000"/>
              </a:spcBef>
            </a:pPr>
            <a:r>
              <a:rPr lang="zh-CN" altLang="en-US" smtClean="0">
                <a:solidFill>
                  <a:schemeClr val="accent2"/>
                </a:solidFill>
                <a:ea typeface="楷体_GB2312" pitchFamily="49" charset="-122"/>
              </a:rPr>
              <a:t>起源：</a:t>
            </a:r>
            <a:r>
              <a:rPr lang="zh-CN" altLang="en-US" smtClean="0"/>
              <a:t>太阳辐射产生的空气对流引起湍流，导致太阳光路上的大气温度和密度起伏，亦即折射率的起伏，使太阳像的质量毁坏。</a:t>
            </a:r>
            <a:endParaRPr lang="zh-CN" altLang="en-US" b="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9600" y="457200"/>
            <a:ext cx="7772400" cy="1143000"/>
          </a:xfrm>
        </p:spPr>
        <p:txBody>
          <a:bodyPr/>
          <a:lstStyle/>
          <a:p>
            <a:pPr algn="l" eaLnBrk="1" hangingPunct="1"/>
            <a:r>
              <a:rPr lang="zh-CN" altLang="en-US" smtClean="0"/>
              <a:t>湍流的三种影响：</a:t>
            </a:r>
          </a:p>
        </p:txBody>
      </p:sp>
      <p:grpSp>
        <p:nvGrpSpPr>
          <p:cNvPr id="2" name="Group 56"/>
          <p:cNvGrpSpPr>
            <a:grpSpLocks/>
          </p:cNvGrpSpPr>
          <p:nvPr/>
        </p:nvGrpSpPr>
        <p:grpSpPr bwMode="auto">
          <a:xfrm>
            <a:off x="6357938" y="1909763"/>
            <a:ext cx="2324100" cy="4127500"/>
            <a:chOff x="264" y="1200"/>
            <a:chExt cx="1464" cy="2600"/>
          </a:xfrm>
        </p:grpSpPr>
        <p:sp>
          <p:nvSpPr>
            <p:cNvPr id="6178" name="Rectangle 4"/>
            <p:cNvSpPr>
              <a:spLocks noChangeArrowheads="1"/>
            </p:cNvSpPr>
            <p:nvPr/>
          </p:nvSpPr>
          <p:spPr bwMode="auto">
            <a:xfrm>
              <a:off x="288" y="1536"/>
              <a:ext cx="1440" cy="86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79" name="Oval 7"/>
            <p:cNvSpPr>
              <a:spLocks noChangeArrowheads="1"/>
            </p:cNvSpPr>
            <p:nvPr/>
          </p:nvSpPr>
          <p:spPr bwMode="auto">
            <a:xfrm>
              <a:off x="372" y="1872"/>
              <a:ext cx="240" cy="144"/>
            </a:xfrm>
            <a:prstGeom prst="ellipse">
              <a:avLst/>
            </a:prstGeom>
            <a:solidFill>
              <a:schemeClr val="bg2"/>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80" name="Oval 8"/>
            <p:cNvSpPr>
              <a:spLocks noChangeArrowheads="1"/>
            </p:cNvSpPr>
            <p:nvPr/>
          </p:nvSpPr>
          <p:spPr bwMode="auto">
            <a:xfrm>
              <a:off x="606" y="1824"/>
              <a:ext cx="192" cy="288"/>
            </a:xfrm>
            <a:prstGeom prst="ellipse">
              <a:avLst/>
            </a:prstGeom>
            <a:solidFill>
              <a:schemeClr val="bg2"/>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81" name="Oval 9"/>
            <p:cNvSpPr>
              <a:spLocks noChangeArrowheads="1"/>
            </p:cNvSpPr>
            <p:nvPr/>
          </p:nvSpPr>
          <p:spPr bwMode="auto">
            <a:xfrm>
              <a:off x="786" y="1890"/>
              <a:ext cx="312" cy="144"/>
            </a:xfrm>
            <a:prstGeom prst="ellipse">
              <a:avLst/>
            </a:prstGeom>
            <a:solidFill>
              <a:schemeClr val="bg2"/>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82" name="Oval 10"/>
            <p:cNvSpPr>
              <a:spLocks noChangeArrowheads="1"/>
            </p:cNvSpPr>
            <p:nvPr/>
          </p:nvSpPr>
          <p:spPr bwMode="auto">
            <a:xfrm>
              <a:off x="1080" y="1872"/>
              <a:ext cx="336" cy="192"/>
            </a:xfrm>
            <a:prstGeom prst="ellipse">
              <a:avLst/>
            </a:prstGeom>
            <a:solidFill>
              <a:schemeClr val="bg2"/>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83" name="Oval 11"/>
            <p:cNvSpPr>
              <a:spLocks noChangeArrowheads="1"/>
            </p:cNvSpPr>
            <p:nvPr/>
          </p:nvSpPr>
          <p:spPr bwMode="auto">
            <a:xfrm>
              <a:off x="1416" y="1824"/>
              <a:ext cx="288" cy="288"/>
            </a:xfrm>
            <a:prstGeom prst="ellipse">
              <a:avLst/>
            </a:prstGeom>
            <a:solidFill>
              <a:schemeClr val="bg2"/>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84" name="Freeform 12"/>
            <p:cNvSpPr>
              <a:spLocks/>
            </p:cNvSpPr>
            <p:nvPr/>
          </p:nvSpPr>
          <p:spPr bwMode="auto">
            <a:xfrm>
              <a:off x="384" y="1200"/>
              <a:ext cx="96" cy="1584"/>
            </a:xfrm>
            <a:custGeom>
              <a:avLst/>
              <a:gdLst>
                <a:gd name="T0" fmla="*/ 0 w 96"/>
                <a:gd name="T1" fmla="*/ 0 h 1632"/>
                <a:gd name="T2" fmla="*/ 48 w 96"/>
                <a:gd name="T3" fmla="*/ 366 h 1632"/>
                <a:gd name="T4" fmla="*/ 96 w 96"/>
                <a:gd name="T5" fmla="*/ 727 h 1632"/>
                <a:gd name="T6" fmla="*/ 0 60000 65536"/>
                <a:gd name="T7" fmla="*/ 0 60000 65536"/>
                <a:gd name="T8" fmla="*/ 0 60000 65536"/>
                <a:gd name="T9" fmla="*/ 0 w 96"/>
                <a:gd name="T10" fmla="*/ 0 h 1632"/>
                <a:gd name="T11" fmla="*/ 96 w 96"/>
                <a:gd name="T12" fmla="*/ 1632 h 1632"/>
              </a:gdLst>
              <a:ahLst/>
              <a:cxnLst>
                <a:cxn ang="T6">
                  <a:pos x="T0" y="T1"/>
                </a:cxn>
                <a:cxn ang="T7">
                  <a:pos x="T2" y="T3"/>
                </a:cxn>
                <a:cxn ang="T8">
                  <a:pos x="T4" y="T5"/>
                </a:cxn>
              </a:cxnLst>
              <a:rect l="T9" t="T10" r="T11" b="T12"/>
              <a:pathLst>
                <a:path w="96" h="1632">
                  <a:moveTo>
                    <a:pt x="0" y="0"/>
                  </a:moveTo>
                  <a:cubicBezTo>
                    <a:pt x="16" y="272"/>
                    <a:pt x="32" y="544"/>
                    <a:pt x="48" y="816"/>
                  </a:cubicBezTo>
                  <a:cubicBezTo>
                    <a:pt x="64" y="1088"/>
                    <a:pt x="80" y="1360"/>
                    <a:pt x="96" y="1632"/>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85" name="Freeform 13"/>
            <p:cNvSpPr>
              <a:spLocks/>
            </p:cNvSpPr>
            <p:nvPr/>
          </p:nvSpPr>
          <p:spPr bwMode="auto">
            <a:xfrm>
              <a:off x="528" y="1200"/>
              <a:ext cx="96" cy="1584"/>
            </a:xfrm>
            <a:custGeom>
              <a:avLst/>
              <a:gdLst>
                <a:gd name="T0" fmla="*/ 3 w 112"/>
                <a:gd name="T1" fmla="*/ 0 h 1584"/>
                <a:gd name="T2" fmla="*/ 3 w 112"/>
                <a:gd name="T3" fmla="*/ 768 h 1584"/>
                <a:gd name="T4" fmla="*/ 3 w 112"/>
                <a:gd name="T5" fmla="*/ 1584 h 1584"/>
                <a:gd name="T6" fmla="*/ 0 60000 65536"/>
                <a:gd name="T7" fmla="*/ 0 60000 65536"/>
                <a:gd name="T8" fmla="*/ 0 60000 65536"/>
                <a:gd name="T9" fmla="*/ 0 w 112"/>
                <a:gd name="T10" fmla="*/ 0 h 1584"/>
                <a:gd name="T11" fmla="*/ 112 w 112"/>
                <a:gd name="T12" fmla="*/ 1584 h 1584"/>
              </a:gdLst>
              <a:ahLst/>
              <a:cxnLst>
                <a:cxn ang="T6">
                  <a:pos x="T0" y="T1"/>
                </a:cxn>
                <a:cxn ang="T7">
                  <a:pos x="T2" y="T3"/>
                </a:cxn>
                <a:cxn ang="T8">
                  <a:pos x="T4" y="T5"/>
                </a:cxn>
              </a:cxnLst>
              <a:rect l="T9" t="T10" r="T11" b="T12"/>
              <a:pathLst>
                <a:path w="112" h="1584">
                  <a:moveTo>
                    <a:pt x="16" y="0"/>
                  </a:moveTo>
                  <a:cubicBezTo>
                    <a:pt x="8" y="252"/>
                    <a:pt x="0" y="504"/>
                    <a:pt x="16" y="768"/>
                  </a:cubicBezTo>
                  <a:cubicBezTo>
                    <a:pt x="32" y="1032"/>
                    <a:pt x="72" y="1308"/>
                    <a:pt x="112"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86" name="Line 14"/>
            <p:cNvSpPr>
              <a:spLocks noChangeShapeType="1"/>
            </p:cNvSpPr>
            <p:nvPr/>
          </p:nvSpPr>
          <p:spPr bwMode="auto">
            <a:xfrm>
              <a:off x="264" y="2784"/>
              <a:ext cx="14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87" name="Freeform 15"/>
            <p:cNvSpPr>
              <a:spLocks/>
            </p:cNvSpPr>
            <p:nvPr/>
          </p:nvSpPr>
          <p:spPr bwMode="auto">
            <a:xfrm>
              <a:off x="576" y="1200"/>
              <a:ext cx="112" cy="1584"/>
            </a:xfrm>
            <a:custGeom>
              <a:avLst/>
              <a:gdLst>
                <a:gd name="T0" fmla="*/ 96 w 112"/>
                <a:gd name="T1" fmla="*/ 0 h 1584"/>
                <a:gd name="T2" fmla="*/ 96 w 112"/>
                <a:gd name="T3" fmla="*/ 672 h 1584"/>
                <a:gd name="T4" fmla="*/ 96 w 112"/>
                <a:gd name="T5" fmla="*/ 864 h 1584"/>
                <a:gd name="T6" fmla="*/ 0 w 112"/>
                <a:gd name="T7" fmla="*/ 1584 h 1584"/>
                <a:gd name="T8" fmla="*/ 0 60000 65536"/>
                <a:gd name="T9" fmla="*/ 0 60000 65536"/>
                <a:gd name="T10" fmla="*/ 0 60000 65536"/>
                <a:gd name="T11" fmla="*/ 0 60000 65536"/>
                <a:gd name="T12" fmla="*/ 0 w 112"/>
                <a:gd name="T13" fmla="*/ 0 h 1584"/>
                <a:gd name="T14" fmla="*/ 112 w 112"/>
                <a:gd name="T15" fmla="*/ 1584 h 1584"/>
              </a:gdLst>
              <a:ahLst/>
              <a:cxnLst>
                <a:cxn ang="T8">
                  <a:pos x="T0" y="T1"/>
                </a:cxn>
                <a:cxn ang="T9">
                  <a:pos x="T2" y="T3"/>
                </a:cxn>
                <a:cxn ang="T10">
                  <a:pos x="T4" y="T5"/>
                </a:cxn>
                <a:cxn ang="T11">
                  <a:pos x="T6" y="T7"/>
                </a:cxn>
              </a:cxnLst>
              <a:rect l="T12" t="T13" r="T14" b="T15"/>
              <a:pathLst>
                <a:path w="112" h="1584">
                  <a:moveTo>
                    <a:pt x="96" y="0"/>
                  </a:moveTo>
                  <a:cubicBezTo>
                    <a:pt x="96" y="264"/>
                    <a:pt x="96" y="528"/>
                    <a:pt x="96" y="672"/>
                  </a:cubicBezTo>
                  <a:cubicBezTo>
                    <a:pt x="96" y="816"/>
                    <a:pt x="112" y="712"/>
                    <a:pt x="96" y="864"/>
                  </a:cubicBezTo>
                  <a:cubicBezTo>
                    <a:pt x="80" y="1016"/>
                    <a:pt x="40" y="1300"/>
                    <a:pt x="0" y="1584"/>
                  </a:cubicBezTo>
                </a:path>
              </a:pathLst>
            </a:custGeom>
            <a:noFill/>
            <a:ln w="9525">
              <a:solidFill>
                <a:srgbClr val="0000FF"/>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88" name="Freeform 16"/>
            <p:cNvSpPr>
              <a:spLocks/>
            </p:cNvSpPr>
            <p:nvPr/>
          </p:nvSpPr>
          <p:spPr bwMode="auto">
            <a:xfrm>
              <a:off x="768" y="1200"/>
              <a:ext cx="48" cy="1584"/>
            </a:xfrm>
            <a:custGeom>
              <a:avLst/>
              <a:gdLst>
                <a:gd name="T0" fmla="*/ 0 w 1"/>
                <a:gd name="T1" fmla="*/ 0 h 1536"/>
                <a:gd name="T2" fmla="*/ 0 w 1"/>
                <a:gd name="T3" fmla="*/ 1767 h 1536"/>
                <a:gd name="T4" fmla="*/ 0 w 1"/>
                <a:gd name="T5" fmla="*/ 2089 h 1536"/>
                <a:gd name="T6" fmla="*/ 0 w 1"/>
                <a:gd name="T7" fmla="*/ 3525 h 1536"/>
                <a:gd name="T8" fmla="*/ 0 60000 65536"/>
                <a:gd name="T9" fmla="*/ 0 60000 65536"/>
                <a:gd name="T10" fmla="*/ 0 60000 65536"/>
                <a:gd name="T11" fmla="*/ 0 60000 65536"/>
                <a:gd name="T12" fmla="*/ 0 w 1"/>
                <a:gd name="T13" fmla="*/ 0 h 1536"/>
                <a:gd name="T14" fmla="*/ 1 w 1"/>
                <a:gd name="T15" fmla="*/ 1536 h 1536"/>
              </a:gdLst>
              <a:ahLst/>
              <a:cxnLst>
                <a:cxn ang="T8">
                  <a:pos x="T0" y="T1"/>
                </a:cxn>
                <a:cxn ang="T9">
                  <a:pos x="T2" y="T3"/>
                </a:cxn>
                <a:cxn ang="T10">
                  <a:pos x="T4" y="T5"/>
                </a:cxn>
                <a:cxn ang="T11">
                  <a:pos x="T6" y="T7"/>
                </a:cxn>
              </a:cxnLst>
              <a:rect l="T12" t="T13" r="T14" b="T15"/>
              <a:pathLst>
                <a:path w="1" h="1536">
                  <a:moveTo>
                    <a:pt x="0" y="0"/>
                  </a:moveTo>
                  <a:cubicBezTo>
                    <a:pt x="0" y="308"/>
                    <a:pt x="0" y="616"/>
                    <a:pt x="0" y="768"/>
                  </a:cubicBezTo>
                  <a:cubicBezTo>
                    <a:pt x="0" y="920"/>
                    <a:pt x="0" y="784"/>
                    <a:pt x="0" y="912"/>
                  </a:cubicBezTo>
                  <a:cubicBezTo>
                    <a:pt x="0" y="1040"/>
                    <a:pt x="0" y="1288"/>
                    <a:pt x="0" y="1536"/>
                  </a:cubicBezTo>
                </a:path>
              </a:pathLst>
            </a:custGeom>
            <a:noFill/>
            <a:ln w="9525">
              <a:solidFill>
                <a:srgbClr val="0000FF"/>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89" name="Freeform 18"/>
            <p:cNvSpPr>
              <a:spLocks/>
            </p:cNvSpPr>
            <p:nvPr/>
          </p:nvSpPr>
          <p:spPr bwMode="auto">
            <a:xfrm>
              <a:off x="720" y="1200"/>
              <a:ext cx="168" cy="1584"/>
            </a:xfrm>
            <a:custGeom>
              <a:avLst/>
              <a:gdLst>
                <a:gd name="T0" fmla="*/ 144 w 168"/>
                <a:gd name="T1" fmla="*/ 0 h 1584"/>
                <a:gd name="T2" fmla="*/ 144 w 168"/>
                <a:gd name="T3" fmla="*/ 720 h 1584"/>
                <a:gd name="T4" fmla="*/ 144 w 168"/>
                <a:gd name="T5" fmla="*/ 816 h 1584"/>
                <a:gd name="T6" fmla="*/ 0 w 168"/>
                <a:gd name="T7" fmla="*/ 1584 h 1584"/>
                <a:gd name="T8" fmla="*/ 0 60000 65536"/>
                <a:gd name="T9" fmla="*/ 0 60000 65536"/>
                <a:gd name="T10" fmla="*/ 0 60000 65536"/>
                <a:gd name="T11" fmla="*/ 0 60000 65536"/>
                <a:gd name="T12" fmla="*/ 0 w 168"/>
                <a:gd name="T13" fmla="*/ 0 h 1584"/>
                <a:gd name="T14" fmla="*/ 168 w 168"/>
                <a:gd name="T15" fmla="*/ 1584 h 1584"/>
              </a:gdLst>
              <a:ahLst/>
              <a:cxnLst>
                <a:cxn ang="T8">
                  <a:pos x="T0" y="T1"/>
                </a:cxn>
                <a:cxn ang="T9">
                  <a:pos x="T2" y="T3"/>
                </a:cxn>
                <a:cxn ang="T10">
                  <a:pos x="T4" y="T5"/>
                </a:cxn>
                <a:cxn ang="T11">
                  <a:pos x="T6" y="T7"/>
                </a:cxn>
              </a:cxnLst>
              <a:rect l="T12" t="T13" r="T14" b="T15"/>
              <a:pathLst>
                <a:path w="168" h="1584">
                  <a:moveTo>
                    <a:pt x="144" y="0"/>
                  </a:moveTo>
                  <a:cubicBezTo>
                    <a:pt x="144" y="292"/>
                    <a:pt x="144" y="584"/>
                    <a:pt x="144" y="720"/>
                  </a:cubicBezTo>
                  <a:cubicBezTo>
                    <a:pt x="144" y="856"/>
                    <a:pt x="168" y="672"/>
                    <a:pt x="144" y="816"/>
                  </a:cubicBezTo>
                  <a:cubicBezTo>
                    <a:pt x="120" y="960"/>
                    <a:pt x="60" y="1272"/>
                    <a:pt x="0"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90" name="Freeform 19"/>
            <p:cNvSpPr>
              <a:spLocks/>
            </p:cNvSpPr>
            <p:nvPr/>
          </p:nvSpPr>
          <p:spPr bwMode="auto">
            <a:xfrm>
              <a:off x="960" y="1200"/>
              <a:ext cx="1" cy="1584"/>
            </a:xfrm>
            <a:custGeom>
              <a:avLst/>
              <a:gdLst>
                <a:gd name="T0" fmla="*/ 0 w 1"/>
                <a:gd name="T1" fmla="*/ 0 h 1584"/>
                <a:gd name="T2" fmla="*/ 0 w 1"/>
                <a:gd name="T3" fmla="*/ 720 h 1584"/>
                <a:gd name="T4" fmla="*/ 0 w 1"/>
                <a:gd name="T5" fmla="*/ 1584 h 1584"/>
                <a:gd name="T6" fmla="*/ 0 60000 65536"/>
                <a:gd name="T7" fmla="*/ 0 60000 65536"/>
                <a:gd name="T8" fmla="*/ 0 60000 65536"/>
                <a:gd name="T9" fmla="*/ 0 w 1"/>
                <a:gd name="T10" fmla="*/ 0 h 1584"/>
                <a:gd name="T11" fmla="*/ 1 w 1"/>
                <a:gd name="T12" fmla="*/ 1584 h 1584"/>
              </a:gdLst>
              <a:ahLst/>
              <a:cxnLst>
                <a:cxn ang="T6">
                  <a:pos x="T0" y="T1"/>
                </a:cxn>
                <a:cxn ang="T7">
                  <a:pos x="T2" y="T3"/>
                </a:cxn>
                <a:cxn ang="T8">
                  <a:pos x="T4" y="T5"/>
                </a:cxn>
              </a:cxnLst>
              <a:rect l="T9" t="T10" r="T11" b="T12"/>
              <a:pathLst>
                <a:path w="1" h="1584">
                  <a:moveTo>
                    <a:pt x="0" y="0"/>
                  </a:moveTo>
                  <a:cubicBezTo>
                    <a:pt x="0" y="228"/>
                    <a:pt x="0" y="456"/>
                    <a:pt x="0" y="720"/>
                  </a:cubicBezTo>
                  <a:cubicBezTo>
                    <a:pt x="0" y="984"/>
                    <a:pt x="0" y="1284"/>
                    <a:pt x="0"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91" name="Freeform 20"/>
            <p:cNvSpPr>
              <a:spLocks/>
            </p:cNvSpPr>
            <p:nvPr/>
          </p:nvSpPr>
          <p:spPr bwMode="auto">
            <a:xfrm>
              <a:off x="1048" y="1200"/>
              <a:ext cx="56" cy="1584"/>
            </a:xfrm>
            <a:custGeom>
              <a:avLst/>
              <a:gdLst>
                <a:gd name="T0" fmla="*/ 8 w 56"/>
                <a:gd name="T1" fmla="*/ 0 h 1584"/>
                <a:gd name="T2" fmla="*/ 8 w 56"/>
                <a:gd name="T3" fmla="*/ 768 h 1584"/>
                <a:gd name="T4" fmla="*/ 56 w 56"/>
                <a:gd name="T5" fmla="*/ 1584 h 1584"/>
                <a:gd name="T6" fmla="*/ 0 60000 65536"/>
                <a:gd name="T7" fmla="*/ 0 60000 65536"/>
                <a:gd name="T8" fmla="*/ 0 60000 65536"/>
                <a:gd name="T9" fmla="*/ 0 w 56"/>
                <a:gd name="T10" fmla="*/ 0 h 1584"/>
                <a:gd name="T11" fmla="*/ 56 w 56"/>
                <a:gd name="T12" fmla="*/ 1584 h 1584"/>
              </a:gdLst>
              <a:ahLst/>
              <a:cxnLst>
                <a:cxn ang="T6">
                  <a:pos x="T0" y="T1"/>
                </a:cxn>
                <a:cxn ang="T7">
                  <a:pos x="T2" y="T3"/>
                </a:cxn>
                <a:cxn ang="T8">
                  <a:pos x="T4" y="T5"/>
                </a:cxn>
              </a:cxnLst>
              <a:rect l="T9" t="T10" r="T11" b="T12"/>
              <a:pathLst>
                <a:path w="56" h="1584">
                  <a:moveTo>
                    <a:pt x="8" y="0"/>
                  </a:moveTo>
                  <a:cubicBezTo>
                    <a:pt x="4" y="252"/>
                    <a:pt x="0" y="504"/>
                    <a:pt x="8" y="768"/>
                  </a:cubicBezTo>
                  <a:cubicBezTo>
                    <a:pt x="16" y="1032"/>
                    <a:pt x="36" y="1308"/>
                    <a:pt x="56"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92" name="Freeform 21"/>
            <p:cNvSpPr>
              <a:spLocks/>
            </p:cNvSpPr>
            <p:nvPr/>
          </p:nvSpPr>
          <p:spPr bwMode="auto">
            <a:xfrm>
              <a:off x="1056" y="1200"/>
              <a:ext cx="152" cy="1584"/>
            </a:xfrm>
            <a:custGeom>
              <a:avLst/>
              <a:gdLst>
                <a:gd name="T0" fmla="*/ 144 w 152"/>
                <a:gd name="T1" fmla="*/ 0 h 1584"/>
                <a:gd name="T2" fmla="*/ 144 w 152"/>
                <a:gd name="T3" fmla="*/ 672 h 1584"/>
                <a:gd name="T4" fmla="*/ 96 w 152"/>
                <a:gd name="T5" fmla="*/ 864 h 1584"/>
                <a:gd name="T6" fmla="*/ 0 w 152"/>
                <a:gd name="T7" fmla="*/ 1584 h 1584"/>
                <a:gd name="T8" fmla="*/ 0 60000 65536"/>
                <a:gd name="T9" fmla="*/ 0 60000 65536"/>
                <a:gd name="T10" fmla="*/ 0 60000 65536"/>
                <a:gd name="T11" fmla="*/ 0 60000 65536"/>
                <a:gd name="T12" fmla="*/ 0 w 152"/>
                <a:gd name="T13" fmla="*/ 0 h 1584"/>
                <a:gd name="T14" fmla="*/ 152 w 152"/>
                <a:gd name="T15" fmla="*/ 1584 h 1584"/>
              </a:gdLst>
              <a:ahLst/>
              <a:cxnLst>
                <a:cxn ang="T8">
                  <a:pos x="T0" y="T1"/>
                </a:cxn>
                <a:cxn ang="T9">
                  <a:pos x="T2" y="T3"/>
                </a:cxn>
                <a:cxn ang="T10">
                  <a:pos x="T4" y="T5"/>
                </a:cxn>
                <a:cxn ang="T11">
                  <a:pos x="T6" y="T7"/>
                </a:cxn>
              </a:cxnLst>
              <a:rect l="T12" t="T13" r="T14" b="T15"/>
              <a:pathLst>
                <a:path w="152" h="1584">
                  <a:moveTo>
                    <a:pt x="144" y="0"/>
                  </a:moveTo>
                  <a:cubicBezTo>
                    <a:pt x="148" y="264"/>
                    <a:pt x="152" y="528"/>
                    <a:pt x="144" y="672"/>
                  </a:cubicBezTo>
                  <a:cubicBezTo>
                    <a:pt x="136" y="816"/>
                    <a:pt x="120" y="712"/>
                    <a:pt x="96" y="864"/>
                  </a:cubicBezTo>
                  <a:cubicBezTo>
                    <a:pt x="72" y="1016"/>
                    <a:pt x="36" y="1300"/>
                    <a:pt x="0" y="1584"/>
                  </a:cubicBezTo>
                </a:path>
              </a:pathLst>
            </a:custGeom>
            <a:noFill/>
            <a:ln w="9525">
              <a:solidFill>
                <a:srgbClr val="0000FF"/>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93" name="Freeform 22"/>
            <p:cNvSpPr>
              <a:spLocks/>
            </p:cNvSpPr>
            <p:nvPr/>
          </p:nvSpPr>
          <p:spPr bwMode="auto">
            <a:xfrm>
              <a:off x="1200" y="1200"/>
              <a:ext cx="112" cy="1584"/>
            </a:xfrm>
            <a:custGeom>
              <a:avLst/>
              <a:gdLst>
                <a:gd name="T0" fmla="*/ 96 w 112"/>
                <a:gd name="T1" fmla="*/ 0 h 1584"/>
                <a:gd name="T2" fmla="*/ 96 w 112"/>
                <a:gd name="T3" fmla="*/ 864 h 1584"/>
                <a:gd name="T4" fmla="*/ 0 w 112"/>
                <a:gd name="T5" fmla="*/ 1584 h 1584"/>
                <a:gd name="T6" fmla="*/ 0 60000 65536"/>
                <a:gd name="T7" fmla="*/ 0 60000 65536"/>
                <a:gd name="T8" fmla="*/ 0 60000 65536"/>
                <a:gd name="T9" fmla="*/ 0 w 112"/>
                <a:gd name="T10" fmla="*/ 0 h 1584"/>
                <a:gd name="T11" fmla="*/ 112 w 112"/>
                <a:gd name="T12" fmla="*/ 1584 h 1584"/>
              </a:gdLst>
              <a:ahLst/>
              <a:cxnLst>
                <a:cxn ang="T6">
                  <a:pos x="T0" y="T1"/>
                </a:cxn>
                <a:cxn ang="T7">
                  <a:pos x="T2" y="T3"/>
                </a:cxn>
                <a:cxn ang="T8">
                  <a:pos x="T4" y="T5"/>
                </a:cxn>
              </a:cxnLst>
              <a:rect l="T9" t="T10" r="T11" b="T12"/>
              <a:pathLst>
                <a:path w="112" h="1584">
                  <a:moveTo>
                    <a:pt x="96" y="0"/>
                  </a:moveTo>
                  <a:cubicBezTo>
                    <a:pt x="104" y="300"/>
                    <a:pt x="112" y="600"/>
                    <a:pt x="96" y="864"/>
                  </a:cubicBezTo>
                  <a:cubicBezTo>
                    <a:pt x="80" y="1128"/>
                    <a:pt x="40" y="1356"/>
                    <a:pt x="0" y="1584"/>
                  </a:cubicBezTo>
                </a:path>
              </a:pathLst>
            </a:custGeom>
            <a:noFill/>
            <a:ln w="9525">
              <a:solidFill>
                <a:srgbClr val="0000FF"/>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94" name="Freeform 23"/>
            <p:cNvSpPr>
              <a:spLocks/>
            </p:cNvSpPr>
            <p:nvPr/>
          </p:nvSpPr>
          <p:spPr bwMode="auto">
            <a:xfrm>
              <a:off x="1392" y="1200"/>
              <a:ext cx="1" cy="1584"/>
            </a:xfrm>
            <a:custGeom>
              <a:avLst/>
              <a:gdLst>
                <a:gd name="T0" fmla="*/ 0 w 1"/>
                <a:gd name="T1" fmla="*/ 0 h 1584"/>
                <a:gd name="T2" fmla="*/ 0 w 1"/>
                <a:gd name="T3" fmla="*/ 768 h 1584"/>
                <a:gd name="T4" fmla="*/ 0 w 1"/>
                <a:gd name="T5" fmla="*/ 1584 h 1584"/>
                <a:gd name="T6" fmla="*/ 0 60000 65536"/>
                <a:gd name="T7" fmla="*/ 0 60000 65536"/>
                <a:gd name="T8" fmla="*/ 0 60000 65536"/>
                <a:gd name="T9" fmla="*/ 0 w 1"/>
                <a:gd name="T10" fmla="*/ 0 h 1584"/>
                <a:gd name="T11" fmla="*/ 1 w 1"/>
                <a:gd name="T12" fmla="*/ 1584 h 1584"/>
              </a:gdLst>
              <a:ahLst/>
              <a:cxnLst>
                <a:cxn ang="T6">
                  <a:pos x="T0" y="T1"/>
                </a:cxn>
                <a:cxn ang="T7">
                  <a:pos x="T2" y="T3"/>
                </a:cxn>
                <a:cxn ang="T8">
                  <a:pos x="T4" y="T5"/>
                </a:cxn>
              </a:cxnLst>
              <a:rect l="T9" t="T10" r="T11" b="T12"/>
              <a:pathLst>
                <a:path w="1" h="1584">
                  <a:moveTo>
                    <a:pt x="0" y="0"/>
                  </a:moveTo>
                  <a:cubicBezTo>
                    <a:pt x="0" y="252"/>
                    <a:pt x="0" y="504"/>
                    <a:pt x="0" y="768"/>
                  </a:cubicBezTo>
                  <a:cubicBezTo>
                    <a:pt x="0" y="1032"/>
                    <a:pt x="0" y="1308"/>
                    <a:pt x="0" y="1584"/>
                  </a:cubicBezTo>
                </a:path>
              </a:pathLst>
            </a:custGeom>
            <a:noFill/>
            <a:ln w="9525">
              <a:solidFill>
                <a:srgbClr val="0000FF"/>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95" name="Freeform 24"/>
            <p:cNvSpPr>
              <a:spLocks/>
            </p:cNvSpPr>
            <p:nvPr/>
          </p:nvSpPr>
          <p:spPr bwMode="auto">
            <a:xfrm>
              <a:off x="1344" y="1200"/>
              <a:ext cx="200" cy="1584"/>
            </a:xfrm>
            <a:custGeom>
              <a:avLst/>
              <a:gdLst>
                <a:gd name="T0" fmla="*/ 192 w 200"/>
                <a:gd name="T1" fmla="*/ 0 h 1584"/>
                <a:gd name="T2" fmla="*/ 192 w 200"/>
                <a:gd name="T3" fmla="*/ 624 h 1584"/>
                <a:gd name="T4" fmla="*/ 144 w 200"/>
                <a:gd name="T5" fmla="*/ 864 h 1584"/>
                <a:gd name="T6" fmla="*/ 0 w 200"/>
                <a:gd name="T7" fmla="*/ 1584 h 1584"/>
                <a:gd name="T8" fmla="*/ 0 60000 65536"/>
                <a:gd name="T9" fmla="*/ 0 60000 65536"/>
                <a:gd name="T10" fmla="*/ 0 60000 65536"/>
                <a:gd name="T11" fmla="*/ 0 60000 65536"/>
                <a:gd name="T12" fmla="*/ 0 w 200"/>
                <a:gd name="T13" fmla="*/ 0 h 1584"/>
                <a:gd name="T14" fmla="*/ 200 w 200"/>
                <a:gd name="T15" fmla="*/ 1584 h 1584"/>
              </a:gdLst>
              <a:ahLst/>
              <a:cxnLst>
                <a:cxn ang="T8">
                  <a:pos x="T0" y="T1"/>
                </a:cxn>
                <a:cxn ang="T9">
                  <a:pos x="T2" y="T3"/>
                </a:cxn>
                <a:cxn ang="T10">
                  <a:pos x="T4" y="T5"/>
                </a:cxn>
                <a:cxn ang="T11">
                  <a:pos x="T6" y="T7"/>
                </a:cxn>
              </a:cxnLst>
              <a:rect l="T12" t="T13" r="T14" b="T15"/>
              <a:pathLst>
                <a:path w="200" h="1584">
                  <a:moveTo>
                    <a:pt x="192" y="0"/>
                  </a:moveTo>
                  <a:cubicBezTo>
                    <a:pt x="196" y="240"/>
                    <a:pt x="200" y="480"/>
                    <a:pt x="192" y="624"/>
                  </a:cubicBezTo>
                  <a:cubicBezTo>
                    <a:pt x="184" y="768"/>
                    <a:pt x="176" y="704"/>
                    <a:pt x="144" y="864"/>
                  </a:cubicBezTo>
                  <a:cubicBezTo>
                    <a:pt x="112" y="1024"/>
                    <a:pt x="56" y="1304"/>
                    <a:pt x="0"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96" name="Freeform 25"/>
            <p:cNvSpPr>
              <a:spLocks/>
            </p:cNvSpPr>
            <p:nvPr/>
          </p:nvSpPr>
          <p:spPr bwMode="auto">
            <a:xfrm>
              <a:off x="1488" y="1200"/>
              <a:ext cx="168" cy="1584"/>
            </a:xfrm>
            <a:custGeom>
              <a:avLst/>
              <a:gdLst>
                <a:gd name="T0" fmla="*/ 144 w 168"/>
                <a:gd name="T1" fmla="*/ 0 h 1584"/>
                <a:gd name="T2" fmla="*/ 144 w 168"/>
                <a:gd name="T3" fmla="*/ 768 h 1584"/>
                <a:gd name="T4" fmla="*/ 144 w 168"/>
                <a:gd name="T5" fmla="*/ 816 h 1584"/>
                <a:gd name="T6" fmla="*/ 0 w 168"/>
                <a:gd name="T7" fmla="*/ 1584 h 1584"/>
                <a:gd name="T8" fmla="*/ 0 60000 65536"/>
                <a:gd name="T9" fmla="*/ 0 60000 65536"/>
                <a:gd name="T10" fmla="*/ 0 60000 65536"/>
                <a:gd name="T11" fmla="*/ 0 60000 65536"/>
                <a:gd name="T12" fmla="*/ 0 w 168"/>
                <a:gd name="T13" fmla="*/ 0 h 1584"/>
                <a:gd name="T14" fmla="*/ 168 w 168"/>
                <a:gd name="T15" fmla="*/ 1584 h 1584"/>
              </a:gdLst>
              <a:ahLst/>
              <a:cxnLst>
                <a:cxn ang="T8">
                  <a:pos x="T0" y="T1"/>
                </a:cxn>
                <a:cxn ang="T9">
                  <a:pos x="T2" y="T3"/>
                </a:cxn>
                <a:cxn ang="T10">
                  <a:pos x="T4" y="T5"/>
                </a:cxn>
                <a:cxn ang="T11">
                  <a:pos x="T6" y="T7"/>
                </a:cxn>
              </a:cxnLst>
              <a:rect l="T12" t="T13" r="T14" b="T15"/>
              <a:pathLst>
                <a:path w="168" h="1584">
                  <a:moveTo>
                    <a:pt x="144" y="0"/>
                  </a:moveTo>
                  <a:cubicBezTo>
                    <a:pt x="144" y="316"/>
                    <a:pt x="144" y="632"/>
                    <a:pt x="144" y="768"/>
                  </a:cubicBezTo>
                  <a:cubicBezTo>
                    <a:pt x="144" y="904"/>
                    <a:pt x="168" y="680"/>
                    <a:pt x="144" y="816"/>
                  </a:cubicBezTo>
                  <a:cubicBezTo>
                    <a:pt x="120" y="952"/>
                    <a:pt x="60" y="1268"/>
                    <a:pt x="0"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97" name="Freeform 26"/>
            <p:cNvSpPr>
              <a:spLocks/>
            </p:cNvSpPr>
            <p:nvPr/>
          </p:nvSpPr>
          <p:spPr bwMode="auto">
            <a:xfrm>
              <a:off x="1576" y="1200"/>
              <a:ext cx="56" cy="1584"/>
            </a:xfrm>
            <a:custGeom>
              <a:avLst/>
              <a:gdLst>
                <a:gd name="T0" fmla="*/ 8 w 56"/>
                <a:gd name="T1" fmla="*/ 0 h 1584"/>
                <a:gd name="T2" fmla="*/ 8 w 56"/>
                <a:gd name="T3" fmla="*/ 768 h 1584"/>
                <a:gd name="T4" fmla="*/ 8 w 56"/>
                <a:gd name="T5" fmla="*/ 912 h 1584"/>
                <a:gd name="T6" fmla="*/ 56 w 56"/>
                <a:gd name="T7" fmla="*/ 1584 h 1584"/>
                <a:gd name="T8" fmla="*/ 0 60000 65536"/>
                <a:gd name="T9" fmla="*/ 0 60000 65536"/>
                <a:gd name="T10" fmla="*/ 0 60000 65536"/>
                <a:gd name="T11" fmla="*/ 0 60000 65536"/>
                <a:gd name="T12" fmla="*/ 0 w 56"/>
                <a:gd name="T13" fmla="*/ 0 h 1584"/>
                <a:gd name="T14" fmla="*/ 56 w 56"/>
                <a:gd name="T15" fmla="*/ 1584 h 1584"/>
              </a:gdLst>
              <a:ahLst/>
              <a:cxnLst>
                <a:cxn ang="T8">
                  <a:pos x="T0" y="T1"/>
                </a:cxn>
                <a:cxn ang="T9">
                  <a:pos x="T2" y="T3"/>
                </a:cxn>
                <a:cxn ang="T10">
                  <a:pos x="T4" y="T5"/>
                </a:cxn>
                <a:cxn ang="T11">
                  <a:pos x="T6" y="T7"/>
                </a:cxn>
              </a:cxnLst>
              <a:rect l="T12" t="T13" r="T14" b="T15"/>
              <a:pathLst>
                <a:path w="56" h="1584">
                  <a:moveTo>
                    <a:pt x="8" y="0"/>
                  </a:moveTo>
                  <a:cubicBezTo>
                    <a:pt x="8" y="308"/>
                    <a:pt x="8" y="616"/>
                    <a:pt x="8" y="768"/>
                  </a:cubicBezTo>
                  <a:cubicBezTo>
                    <a:pt x="8" y="920"/>
                    <a:pt x="0" y="776"/>
                    <a:pt x="8" y="912"/>
                  </a:cubicBezTo>
                  <a:cubicBezTo>
                    <a:pt x="16" y="1048"/>
                    <a:pt x="36" y="1316"/>
                    <a:pt x="56"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98" name="Text Box 53"/>
            <p:cNvSpPr txBox="1">
              <a:spLocks noChangeArrowheads="1"/>
            </p:cNvSpPr>
            <p:nvPr/>
          </p:nvSpPr>
          <p:spPr bwMode="auto">
            <a:xfrm>
              <a:off x="336" y="2928"/>
              <a:ext cx="1392"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sz="2400"/>
                <a:t>(c) </a:t>
              </a:r>
              <a:r>
                <a:rPr lang="zh-CN" altLang="en-US" sz="2400"/>
                <a:t>小尺度湍流</a:t>
              </a:r>
            </a:p>
            <a:p>
              <a:pPr algn="just" eaLnBrk="1" hangingPunct="1">
                <a:spcBef>
                  <a:spcPct val="50000"/>
                </a:spcBef>
                <a:buFontTx/>
                <a:buNone/>
              </a:pPr>
              <a:r>
                <a:rPr lang="zh-CN" altLang="en-US" sz="2400">
                  <a:solidFill>
                    <a:srgbClr val="C00000"/>
                  </a:solidFill>
                </a:rPr>
                <a:t>太阳像整体模糊</a:t>
              </a:r>
              <a:r>
                <a:rPr lang="en-US" altLang="zh-CN" sz="2400">
                  <a:solidFill>
                    <a:srgbClr val="C00000"/>
                  </a:solidFill>
                </a:rPr>
                <a:t>.</a:t>
              </a:r>
              <a:endParaRPr lang="zh-CN" altLang="en-US" sz="2400">
                <a:solidFill>
                  <a:srgbClr val="C00000"/>
                </a:solidFill>
              </a:endParaRPr>
            </a:p>
          </p:txBody>
        </p:sp>
      </p:grpSp>
      <p:grpSp>
        <p:nvGrpSpPr>
          <p:cNvPr id="3" name="Group 57"/>
          <p:cNvGrpSpPr>
            <a:grpSpLocks/>
          </p:cNvGrpSpPr>
          <p:nvPr/>
        </p:nvGrpSpPr>
        <p:grpSpPr bwMode="auto">
          <a:xfrm>
            <a:off x="3714750" y="1819275"/>
            <a:ext cx="2362200" cy="4627563"/>
            <a:chOff x="1872" y="1136"/>
            <a:chExt cx="1488" cy="2876"/>
          </a:xfrm>
        </p:grpSpPr>
        <p:sp>
          <p:nvSpPr>
            <p:cNvPr id="6163" name="Rectangle 5"/>
            <p:cNvSpPr>
              <a:spLocks noChangeArrowheads="1"/>
            </p:cNvSpPr>
            <p:nvPr/>
          </p:nvSpPr>
          <p:spPr bwMode="auto">
            <a:xfrm>
              <a:off x="1872" y="1536"/>
              <a:ext cx="1488" cy="86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64" name="Oval 27"/>
            <p:cNvSpPr>
              <a:spLocks noChangeArrowheads="1"/>
            </p:cNvSpPr>
            <p:nvPr/>
          </p:nvSpPr>
          <p:spPr bwMode="auto">
            <a:xfrm>
              <a:off x="1920" y="1824"/>
              <a:ext cx="432" cy="240"/>
            </a:xfrm>
            <a:prstGeom prst="ellipse">
              <a:avLst/>
            </a:prstGeom>
            <a:solidFill>
              <a:schemeClr val="bg2"/>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65" name="Oval 28"/>
            <p:cNvSpPr>
              <a:spLocks noChangeArrowheads="1"/>
            </p:cNvSpPr>
            <p:nvPr/>
          </p:nvSpPr>
          <p:spPr bwMode="auto">
            <a:xfrm>
              <a:off x="2352" y="1728"/>
              <a:ext cx="480" cy="432"/>
            </a:xfrm>
            <a:prstGeom prst="ellipse">
              <a:avLst/>
            </a:prstGeom>
            <a:solidFill>
              <a:schemeClr val="bg2"/>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66" name="Oval 29"/>
            <p:cNvSpPr>
              <a:spLocks noChangeArrowheads="1"/>
            </p:cNvSpPr>
            <p:nvPr/>
          </p:nvSpPr>
          <p:spPr bwMode="auto">
            <a:xfrm>
              <a:off x="2832" y="1824"/>
              <a:ext cx="480" cy="288"/>
            </a:xfrm>
            <a:prstGeom prst="ellipse">
              <a:avLst/>
            </a:prstGeom>
            <a:solidFill>
              <a:schemeClr val="bg2"/>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67" name="Line 30"/>
            <p:cNvSpPr>
              <a:spLocks noChangeShapeType="1"/>
            </p:cNvSpPr>
            <p:nvPr/>
          </p:nvSpPr>
          <p:spPr bwMode="auto">
            <a:xfrm>
              <a:off x="1920" y="2784"/>
              <a:ext cx="144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68" name="Freeform 31"/>
            <p:cNvSpPr>
              <a:spLocks/>
            </p:cNvSpPr>
            <p:nvPr/>
          </p:nvSpPr>
          <p:spPr bwMode="auto">
            <a:xfrm>
              <a:off x="2008" y="1200"/>
              <a:ext cx="56" cy="1584"/>
            </a:xfrm>
            <a:custGeom>
              <a:avLst/>
              <a:gdLst>
                <a:gd name="T0" fmla="*/ 8 w 56"/>
                <a:gd name="T1" fmla="*/ 0 h 1584"/>
                <a:gd name="T2" fmla="*/ 8 w 56"/>
                <a:gd name="T3" fmla="*/ 672 h 1584"/>
                <a:gd name="T4" fmla="*/ 8 w 56"/>
                <a:gd name="T5" fmla="*/ 816 h 1584"/>
                <a:gd name="T6" fmla="*/ 56 w 56"/>
                <a:gd name="T7" fmla="*/ 1584 h 1584"/>
                <a:gd name="T8" fmla="*/ 0 60000 65536"/>
                <a:gd name="T9" fmla="*/ 0 60000 65536"/>
                <a:gd name="T10" fmla="*/ 0 60000 65536"/>
                <a:gd name="T11" fmla="*/ 0 60000 65536"/>
                <a:gd name="T12" fmla="*/ 0 w 56"/>
                <a:gd name="T13" fmla="*/ 0 h 1584"/>
                <a:gd name="T14" fmla="*/ 56 w 56"/>
                <a:gd name="T15" fmla="*/ 1584 h 1584"/>
              </a:gdLst>
              <a:ahLst/>
              <a:cxnLst>
                <a:cxn ang="T8">
                  <a:pos x="T0" y="T1"/>
                </a:cxn>
                <a:cxn ang="T9">
                  <a:pos x="T2" y="T3"/>
                </a:cxn>
                <a:cxn ang="T10">
                  <a:pos x="T4" y="T5"/>
                </a:cxn>
                <a:cxn ang="T11">
                  <a:pos x="T6" y="T7"/>
                </a:cxn>
              </a:cxnLst>
              <a:rect l="T12" t="T13" r="T14" b="T15"/>
              <a:pathLst>
                <a:path w="56" h="1584">
                  <a:moveTo>
                    <a:pt x="8" y="0"/>
                  </a:moveTo>
                  <a:cubicBezTo>
                    <a:pt x="8" y="268"/>
                    <a:pt x="8" y="536"/>
                    <a:pt x="8" y="672"/>
                  </a:cubicBezTo>
                  <a:cubicBezTo>
                    <a:pt x="8" y="808"/>
                    <a:pt x="0" y="664"/>
                    <a:pt x="8" y="816"/>
                  </a:cubicBezTo>
                  <a:cubicBezTo>
                    <a:pt x="16" y="968"/>
                    <a:pt x="36" y="1276"/>
                    <a:pt x="56"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69" name="Freeform 32"/>
            <p:cNvSpPr>
              <a:spLocks/>
            </p:cNvSpPr>
            <p:nvPr/>
          </p:nvSpPr>
          <p:spPr bwMode="auto">
            <a:xfrm>
              <a:off x="2152" y="1200"/>
              <a:ext cx="56" cy="1584"/>
            </a:xfrm>
            <a:custGeom>
              <a:avLst/>
              <a:gdLst>
                <a:gd name="T0" fmla="*/ 8 w 56"/>
                <a:gd name="T1" fmla="*/ 0 h 1584"/>
                <a:gd name="T2" fmla="*/ 8 w 56"/>
                <a:gd name="T3" fmla="*/ 720 h 1584"/>
                <a:gd name="T4" fmla="*/ 8 w 56"/>
                <a:gd name="T5" fmla="*/ 864 h 1584"/>
                <a:gd name="T6" fmla="*/ 56 w 56"/>
                <a:gd name="T7" fmla="*/ 1584 h 1584"/>
                <a:gd name="T8" fmla="*/ 0 60000 65536"/>
                <a:gd name="T9" fmla="*/ 0 60000 65536"/>
                <a:gd name="T10" fmla="*/ 0 60000 65536"/>
                <a:gd name="T11" fmla="*/ 0 60000 65536"/>
                <a:gd name="T12" fmla="*/ 0 w 56"/>
                <a:gd name="T13" fmla="*/ 0 h 1584"/>
                <a:gd name="T14" fmla="*/ 56 w 56"/>
                <a:gd name="T15" fmla="*/ 1584 h 1584"/>
              </a:gdLst>
              <a:ahLst/>
              <a:cxnLst>
                <a:cxn ang="T8">
                  <a:pos x="T0" y="T1"/>
                </a:cxn>
                <a:cxn ang="T9">
                  <a:pos x="T2" y="T3"/>
                </a:cxn>
                <a:cxn ang="T10">
                  <a:pos x="T4" y="T5"/>
                </a:cxn>
                <a:cxn ang="T11">
                  <a:pos x="T6" y="T7"/>
                </a:cxn>
              </a:cxnLst>
              <a:rect l="T12" t="T13" r="T14" b="T15"/>
              <a:pathLst>
                <a:path w="56" h="1584">
                  <a:moveTo>
                    <a:pt x="8" y="0"/>
                  </a:moveTo>
                  <a:cubicBezTo>
                    <a:pt x="8" y="288"/>
                    <a:pt x="8" y="576"/>
                    <a:pt x="8" y="720"/>
                  </a:cubicBezTo>
                  <a:cubicBezTo>
                    <a:pt x="8" y="864"/>
                    <a:pt x="0" y="720"/>
                    <a:pt x="8" y="864"/>
                  </a:cubicBezTo>
                  <a:cubicBezTo>
                    <a:pt x="16" y="1008"/>
                    <a:pt x="36" y="1296"/>
                    <a:pt x="56"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70" name="Freeform 33"/>
            <p:cNvSpPr>
              <a:spLocks/>
            </p:cNvSpPr>
            <p:nvPr/>
          </p:nvSpPr>
          <p:spPr bwMode="auto">
            <a:xfrm>
              <a:off x="2240" y="1200"/>
              <a:ext cx="112" cy="1584"/>
            </a:xfrm>
            <a:custGeom>
              <a:avLst/>
              <a:gdLst>
                <a:gd name="T0" fmla="*/ 16 w 112"/>
                <a:gd name="T1" fmla="*/ 0 h 1584"/>
                <a:gd name="T2" fmla="*/ 16 w 112"/>
                <a:gd name="T3" fmla="*/ 672 h 1584"/>
                <a:gd name="T4" fmla="*/ 16 w 112"/>
                <a:gd name="T5" fmla="*/ 864 h 1584"/>
                <a:gd name="T6" fmla="*/ 112 w 112"/>
                <a:gd name="T7" fmla="*/ 1584 h 1584"/>
                <a:gd name="T8" fmla="*/ 0 60000 65536"/>
                <a:gd name="T9" fmla="*/ 0 60000 65536"/>
                <a:gd name="T10" fmla="*/ 0 60000 65536"/>
                <a:gd name="T11" fmla="*/ 0 60000 65536"/>
                <a:gd name="T12" fmla="*/ 0 w 112"/>
                <a:gd name="T13" fmla="*/ 0 h 1584"/>
                <a:gd name="T14" fmla="*/ 112 w 112"/>
                <a:gd name="T15" fmla="*/ 1584 h 1584"/>
              </a:gdLst>
              <a:ahLst/>
              <a:cxnLst>
                <a:cxn ang="T8">
                  <a:pos x="T0" y="T1"/>
                </a:cxn>
                <a:cxn ang="T9">
                  <a:pos x="T2" y="T3"/>
                </a:cxn>
                <a:cxn ang="T10">
                  <a:pos x="T4" y="T5"/>
                </a:cxn>
                <a:cxn ang="T11">
                  <a:pos x="T6" y="T7"/>
                </a:cxn>
              </a:cxnLst>
              <a:rect l="T12" t="T13" r="T14" b="T15"/>
              <a:pathLst>
                <a:path w="112" h="1584">
                  <a:moveTo>
                    <a:pt x="16" y="0"/>
                  </a:moveTo>
                  <a:cubicBezTo>
                    <a:pt x="16" y="264"/>
                    <a:pt x="16" y="528"/>
                    <a:pt x="16" y="672"/>
                  </a:cubicBezTo>
                  <a:cubicBezTo>
                    <a:pt x="16" y="816"/>
                    <a:pt x="0" y="712"/>
                    <a:pt x="16" y="864"/>
                  </a:cubicBezTo>
                  <a:cubicBezTo>
                    <a:pt x="32" y="1016"/>
                    <a:pt x="72" y="1300"/>
                    <a:pt x="112"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71" name="Freeform 34"/>
            <p:cNvSpPr>
              <a:spLocks/>
            </p:cNvSpPr>
            <p:nvPr/>
          </p:nvSpPr>
          <p:spPr bwMode="auto">
            <a:xfrm>
              <a:off x="2352" y="1200"/>
              <a:ext cx="112" cy="1584"/>
            </a:xfrm>
            <a:custGeom>
              <a:avLst/>
              <a:gdLst>
                <a:gd name="T0" fmla="*/ 96 w 112"/>
                <a:gd name="T1" fmla="*/ 0 h 1584"/>
                <a:gd name="T2" fmla="*/ 96 w 112"/>
                <a:gd name="T3" fmla="*/ 576 h 1584"/>
                <a:gd name="T4" fmla="*/ 96 w 112"/>
                <a:gd name="T5" fmla="*/ 912 h 1584"/>
                <a:gd name="T6" fmla="*/ 0 w 112"/>
                <a:gd name="T7" fmla="*/ 1584 h 1584"/>
                <a:gd name="T8" fmla="*/ 0 60000 65536"/>
                <a:gd name="T9" fmla="*/ 0 60000 65536"/>
                <a:gd name="T10" fmla="*/ 0 60000 65536"/>
                <a:gd name="T11" fmla="*/ 0 60000 65536"/>
                <a:gd name="T12" fmla="*/ 0 w 112"/>
                <a:gd name="T13" fmla="*/ 0 h 1584"/>
                <a:gd name="T14" fmla="*/ 112 w 112"/>
                <a:gd name="T15" fmla="*/ 1584 h 1584"/>
              </a:gdLst>
              <a:ahLst/>
              <a:cxnLst>
                <a:cxn ang="T8">
                  <a:pos x="T0" y="T1"/>
                </a:cxn>
                <a:cxn ang="T9">
                  <a:pos x="T2" y="T3"/>
                </a:cxn>
                <a:cxn ang="T10">
                  <a:pos x="T4" y="T5"/>
                </a:cxn>
                <a:cxn ang="T11">
                  <a:pos x="T6" y="T7"/>
                </a:cxn>
              </a:cxnLst>
              <a:rect l="T12" t="T13" r="T14" b="T15"/>
              <a:pathLst>
                <a:path w="112" h="1584">
                  <a:moveTo>
                    <a:pt x="96" y="0"/>
                  </a:moveTo>
                  <a:cubicBezTo>
                    <a:pt x="96" y="212"/>
                    <a:pt x="96" y="424"/>
                    <a:pt x="96" y="576"/>
                  </a:cubicBezTo>
                  <a:cubicBezTo>
                    <a:pt x="96" y="728"/>
                    <a:pt x="112" y="744"/>
                    <a:pt x="96" y="912"/>
                  </a:cubicBezTo>
                  <a:cubicBezTo>
                    <a:pt x="80" y="1080"/>
                    <a:pt x="40" y="1332"/>
                    <a:pt x="0" y="1584"/>
                  </a:cubicBezTo>
                </a:path>
              </a:pathLst>
            </a:custGeom>
            <a:noFill/>
            <a:ln w="9525">
              <a:solidFill>
                <a:srgbClr val="0000FF"/>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72" name="Freeform 35"/>
            <p:cNvSpPr>
              <a:spLocks/>
            </p:cNvSpPr>
            <p:nvPr/>
          </p:nvSpPr>
          <p:spPr bwMode="auto">
            <a:xfrm>
              <a:off x="2496" y="1200"/>
              <a:ext cx="112" cy="1584"/>
            </a:xfrm>
            <a:custGeom>
              <a:avLst/>
              <a:gdLst>
                <a:gd name="T0" fmla="*/ 96 w 112"/>
                <a:gd name="T1" fmla="*/ 0 h 1584"/>
                <a:gd name="T2" fmla="*/ 96 w 112"/>
                <a:gd name="T3" fmla="*/ 528 h 1584"/>
                <a:gd name="T4" fmla="*/ 96 w 112"/>
                <a:gd name="T5" fmla="*/ 960 h 1584"/>
                <a:gd name="T6" fmla="*/ 0 w 112"/>
                <a:gd name="T7" fmla="*/ 1584 h 1584"/>
                <a:gd name="T8" fmla="*/ 0 60000 65536"/>
                <a:gd name="T9" fmla="*/ 0 60000 65536"/>
                <a:gd name="T10" fmla="*/ 0 60000 65536"/>
                <a:gd name="T11" fmla="*/ 0 60000 65536"/>
                <a:gd name="T12" fmla="*/ 0 w 112"/>
                <a:gd name="T13" fmla="*/ 0 h 1584"/>
                <a:gd name="T14" fmla="*/ 112 w 112"/>
                <a:gd name="T15" fmla="*/ 1584 h 1584"/>
              </a:gdLst>
              <a:ahLst/>
              <a:cxnLst>
                <a:cxn ang="T8">
                  <a:pos x="T0" y="T1"/>
                </a:cxn>
                <a:cxn ang="T9">
                  <a:pos x="T2" y="T3"/>
                </a:cxn>
                <a:cxn ang="T10">
                  <a:pos x="T4" y="T5"/>
                </a:cxn>
                <a:cxn ang="T11">
                  <a:pos x="T6" y="T7"/>
                </a:cxn>
              </a:cxnLst>
              <a:rect l="T12" t="T13" r="T14" b="T15"/>
              <a:pathLst>
                <a:path w="112" h="1584">
                  <a:moveTo>
                    <a:pt x="96" y="0"/>
                  </a:moveTo>
                  <a:cubicBezTo>
                    <a:pt x="96" y="184"/>
                    <a:pt x="96" y="368"/>
                    <a:pt x="96" y="528"/>
                  </a:cubicBezTo>
                  <a:cubicBezTo>
                    <a:pt x="96" y="688"/>
                    <a:pt x="112" y="784"/>
                    <a:pt x="96" y="960"/>
                  </a:cubicBezTo>
                  <a:cubicBezTo>
                    <a:pt x="80" y="1136"/>
                    <a:pt x="40" y="1360"/>
                    <a:pt x="0" y="1584"/>
                  </a:cubicBezTo>
                </a:path>
              </a:pathLst>
            </a:custGeom>
            <a:noFill/>
            <a:ln w="9525">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73" name="Freeform 37"/>
            <p:cNvSpPr>
              <a:spLocks/>
            </p:cNvSpPr>
            <p:nvPr/>
          </p:nvSpPr>
          <p:spPr bwMode="auto">
            <a:xfrm>
              <a:off x="2640" y="1200"/>
              <a:ext cx="152" cy="1584"/>
            </a:xfrm>
            <a:custGeom>
              <a:avLst/>
              <a:gdLst>
                <a:gd name="T0" fmla="*/ 144 w 152"/>
                <a:gd name="T1" fmla="*/ 0 h 1584"/>
                <a:gd name="T2" fmla="*/ 144 w 152"/>
                <a:gd name="T3" fmla="*/ 624 h 1584"/>
                <a:gd name="T4" fmla="*/ 96 w 152"/>
                <a:gd name="T5" fmla="*/ 912 h 1584"/>
                <a:gd name="T6" fmla="*/ 0 w 152"/>
                <a:gd name="T7" fmla="*/ 1584 h 1584"/>
                <a:gd name="T8" fmla="*/ 0 60000 65536"/>
                <a:gd name="T9" fmla="*/ 0 60000 65536"/>
                <a:gd name="T10" fmla="*/ 0 60000 65536"/>
                <a:gd name="T11" fmla="*/ 0 60000 65536"/>
                <a:gd name="T12" fmla="*/ 0 w 152"/>
                <a:gd name="T13" fmla="*/ 0 h 1584"/>
                <a:gd name="T14" fmla="*/ 152 w 152"/>
                <a:gd name="T15" fmla="*/ 1584 h 1584"/>
              </a:gdLst>
              <a:ahLst/>
              <a:cxnLst>
                <a:cxn ang="T8">
                  <a:pos x="T0" y="T1"/>
                </a:cxn>
                <a:cxn ang="T9">
                  <a:pos x="T2" y="T3"/>
                </a:cxn>
                <a:cxn ang="T10">
                  <a:pos x="T4" y="T5"/>
                </a:cxn>
                <a:cxn ang="T11">
                  <a:pos x="T6" y="T7"/>
                </a:cxn>
              </a:cxnLst>
              <a:rect l="T12" t="T13" r="T14" b="T15"/>
              <a:pathLst>
                <a:path w="152" h="1584">
                  <a:moveTo>
                    <a:pt x="144" y="0"/>
                  </a:moveTo>
                  <a:cubicBezTo>
                    <a:pt x="148" y="236"/>
                    <a:pt x="152" y="472"/>
                    <a:pt x="144" y="624"/>
                  </a:cubicBezTo>
                  <a:cubicBezTo>
                    <a:pt x="136" y="776"/>
                    <a:pt x="120" y="752"/>
                    <a:pt x="96" y="912"/>
                  </a:cubicBezTo>
                  <a:cubicBezTo>
                    <a:pt x="72" y="1072"/>
                    <a:pt x="36" y="1328"/>
                    <a:pt x="0" y="1584"/>
                  </a:cubicBezTo>
                </a:path>
              </a:pathLst>
            </a:custGeom>
            <a:noFill/>
            <a:ln w="9525">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74" name="Freeform 38"/>
            <p:cNvSpPr>
              <a:spLocks/>
            </p:cNvSpPr>
            <p:nvPr/>
          </p:nvSpPr>
          <p:spPr bwMode="auto">
            <a:xfrm>
              <a:off x="2920" y="1200"/>
              <a:ext cx="56" cy="1584"/>
            </a:xfrm>
            <a:custGeom>
              <a:avLst/>
              <a:gdLst>
                <a:gd name="T0" fmla="*/ 8 w 56"/>
                <a:gd name="T1" fmla="*/ 0 h 1584"/>
                <a:gd name="T2" fmla="*/ 8 w 56"/>
                <a:gd name="T3" fmla="*/ 672 h 1584"/>
                <a:gd name="T4" fmla="*/ 8 w 56"/>
                <a:gd name="T5" fmla="*/ 912 h 1584"/>
                <a:gd name="T6" fmla="*/ 56 w 56"/>
                <a:gd name="T7" fmla="*/ 1584 h 1584"/>
                <a:gd name="T8" fmla="*/ 0 60000 65536"/>
                <a:gd name="T9" fmla="*/ 0 60000 65536"/>
                <a:gd name="T10" fmla="*/ 0 60000 65536"/>
                <a:gd name="T11" fmla="*/ 0 60000 65536"/>
                <a:gd name="T12" fmla="*/ 0 w 56"/>
                <a:gd name="T13" fmla="*/ 0 h 1584"/>
                <a:gd name="T14" fmla="*/ 56 w 56"/>
                <a:gd name="T15" fmla="*/ 1584 h 1584"/>
              </a:gdLst>
              <a:ahLst/>
              <a:cxnLst>
                <a:cxn ang="T8">
                  <a:pos x="T0" y="T1"/>
                </a:cxn>
                <a:cxn ang="T9">
                  <a:pos x="T2" y="T3"/>
                </a:cxn>
                <a:cxn ang="T10">
                  <a:pos x="T4" y="T5"/>
                </a:cxn>
                <a:cxn ang="T11">
                  <a:pos x="T6" y="T7"/>
                </a:cxn>
              </a:cxnLst>
              <a:rect l="T12" t="T13" r="T14" b="T15"/>
              <a:pathLst>
                <a:path w="56" h="1584">
                  <a:moveTo>
                    <a:pt x="8" y="0"/>
                  </a:moveTo>
                  <a:cubicBezTo>
                    <a:pt x="8" y="260"/>
                    <a:pt x="8" y="520"/>
                    <a:pt x="8" y="672"/>
                  </a:cubicBezTo>
                  <a:cubicBezTo>
                    <a:pt x="8" y="824"/>
                    <a:pt x="0" y="760"/>
                    <a:pt x="8" y="912"/>
                  </a:cubicBezTo>
                  <a:cubicBezTo>
                    <a:pt x="16" y="1064"/>
                    <a:pt x="36" y="1324"/>
                    <a:pt x="56"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75" name="Freeform 39"/>
            <p:cNvSpPr>
              <a:spLocks/>
            </p:cNvSpPr>
            <p:nvPr/>
          </p:nvSpPr>
          <p:spPr bwMode="auto">
            <a:xfrm>
              <a:off x="3064" y="1200"/>
              <a:ext cx="56" cy="1584"/>
            </a:xfrm>
            <a:custGeom>
              <a:avLst/>
              <a:gdLst>
                <a:gd name="T0" fmla="*/ 8 w 56"/>
                <a:gd name="T1" fmla="*/ 0 h 1584"/>
                <a:gd name="T2" fmla="*/ 8 w 56"/>
                <a:gd name="T3" fmla="*/ 624 h 1584"/>
                <a:gd name="T4" fmla="*/ 8 w 56"/>
                <a:gd name="T5" fmla="*/ 912 h 1584"/>
                <a:gd name="T6" fmla="*/ 56 w 56"/>
                <a:gd name="T7" fmla="*/ 1584 h 1584"/>
                <a:gd name="T8" fmla="*/ 0 60000 65536"/>
                <a:gd name="T9" fmla="*/ 0 60000 65536"/>
                <a:gd name="T10" fmla="*/ 0 60000 65536"/>
                <a:gd name="T11" fmla="*/ 0 60000 65536"/>
                <a:gd name="T12" fmla="*/ 0 w 56"/>
                <a:gd name="T13" fmla="*/ 0 h 1584"/>
                <a:gd name="T14" fmla="*/ 56 w 56"/>
                <a:gd name="T15" fmla="*/ 1584 h 1584"/>
              </a:gdLst>
              <a:ahLst/>
              <a:cxnLst>
                <a:cxn ang="T8">
                  <a:pos x="T0" y="T1"/>
                </a:cxn>
                <a:cxn ang="T9">
                  <a:pos x="T2" y="T3"/>
                </a:cxn>
                <a:cxn ang="T10">
                  <a:pos x="T4" y="T5"/>
                </a:cxn>
                <a:cxn ang="T11">
                  <a:pos x="T6" y="T7"/>
                </a:cxn>
              </a:cxnLst>
              <a:rect l="T12" t="T13" r="T14" b="T15"/>
              <a:pathLst>
                <a:path w="56" h="1584">
                  <a:moveTo>
                    <a:pt x="8" y="0"/>
                  </a:moveTo>
                  <a:cubicBezTo>
                    <a:pt x="8" y="236"/>
                    <a:pt x="8" y="472"/>
                    <a:pt x="8" y="624"/>
                  </a:cubicBezTo>
                  <a:cubicBezTo>
                    <a:pt x="8" y="776"/>
                    <a:pt x="0" y="752"/>
                    <a:pt x="8" y="912"/>
                  </a:cubicBezTo>
                  <a:cubicBezTo>
                    <a:pt x="16" y="1072"/>
                    <a:pt x="36" y="1328"/>
                    <a:pt x="56" y="1584"/>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76" name="Freeform 40"/>
            <p:cNvSpPr>
              <a:spLocks/>
            </p:cNvSpPr>
            <p:nvPr/>
          </p:nvSpPr>
          <p:spPr bwMode="auto">
            <a:xfrm>
              <a:off x="3208" y="1136"/>
              <a:ext cx="56" cy="1648"/>
            </a:xfrm>
            <a:custGeom>
              <a:avLst/>
              <a:gdLst>
                <a:gd name="T0" fmla="*/ 8 w 56"/>
                <a:gd name="T1" fmla="*/ 64 h 1648"/>
                <a:gd name="T2" fmla="*/ 8 w 56"/>
                <a:gd name="T3" fmla="*/ 112 h 1648"/>
                <a:gd name="T4" fmla="*/ 8 w 56"/>
                <a:gd name="T5" fmla="*/ 736 h 1648"/>
                <a:gd name="T6" fmla="*/ 8 w 56"/>
                <a:gd name="T7" fmla="*/ 928 h 1648"/>
                <a:gd name="T8" fmla="*/ 56 w 56"/>
                <a:gd name="T9" fmla="*/ 1648 h 1648"/>
                <a:gd name="T10" fmla="*/ 0 60000 65536"/>
                <a:gd name="T11" fmla="*/ 0 60000 65536"/>
                <a:gd name="T12" fmla="*/ 0 60000 65536"/>
                <a:gd name="T13" fmla="*/ 0 60000 65536"/>
                <a:gd name="T14" fmla="*/ 0 60000 65536"/>
                <a:gd name="T15" fmla="*/ 0 w 56"/>
                <a:gd name="T16" fmla="*/ 0 h 1648"/>
                <a:gd name="T17" fmla="*/ 56 w 56"/>
                <a:gd name="T18" fmla="*/ 1648 h 1648"/>
              </a:gdLst>
              <a:ahLst/>
              <a:cxnLst>
                <a:cxn ang="T10">
                  <a:pos x="T0" y="T1"/>
                </a:cxn>
                <a:cxn ang="T11">
                  <a:pos x="T2" y="T3"/>
                </a:cxn>
                <a:cxn ang="T12">
                  <a:pos x="T4" y="T5"/>
                </a:cxn>
                <a:cxn ang="T13">
                  <a:pos x="T6" y="T7"/>
                </a:cxn>
                <a:cxn ang="T14">
                  <a:pos x="T8" y="T9"/>
                </a:cxn>
              </a:cxnLst>
              <a:rect l="T15" t="T16" r="T17" b="T18"/>
              <a:pathLst>
                <a:path w="56" h="1648">
                  <a:moveTo>
                    <a:pt x="8" y="64"/>
                  </a:moveTo>
                  <a:cubicBezTo>
                    <a:pt x="8" y="32"/>
                    <a:pt x="8" y="0"/>
                    <a:pt x="8" y="112"/>
                  </a:cubicBezTo>
                  <a:cubicBezTo>
                    <a:pt x="8" y="224"/>
                    <a:pt x="8" y="600"/>
                    <a:pt x="8" y="736"/>
                  </a:cubicBezTo>
                  <a:cubicBezTo>
                    <a:pt x="8" y="872"/>
                    <a:pt x="0" y="776"/>
                    <a:pt x="8" y="928"/>
                  </a:cubicBezTo>
                  <a:cubicBezTo>
                    <a:pt x="16" y="1080"/>
                    <a:pt x="36" y="1364"/>
                    <a:pt x="56" y="1648"/>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77" name="Text Box 54"/>
            <p:cNvSpPr txBox="1">
              <a:spLocks noChangeArrowheads="1"/>
            </p:cNvSpPr>
            <p:nvPr/>
          </p:nvSpPr>
          <p:spPr bwMode="auto">
            <a:xfrm>
              <a:off x="1920" y="2922"/>
              <a:ext cx="1392" cy="1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sz="2400"/>
                <a:t>(b) </a:t>
              </a:r>
              <a:r>
                <a:rPr lang="zh-CN" altLang="en-US" sz="2400"/>
                <a:t>中尺度湍流</a:t>
              </a:r>
            </a:p>
            <a:p>
              <a:pPr algn="just" eaLnBrk="1" hangingPunct="1">
                <a:spcBef>
                  <a:spcPct val="50000"/>
                </a:spcBef>
                <a:buFontTx/>
                <a:buNone/>
              </a:pPr>
              <a:r>
                <a:rPr lang="zh-CN" altLang="en-US" sz="2400">
                  <a:solidFill>
                    <a:srgbClr val="C00000"/>
                  </a:solidFill>
                </a:rPr>
                <a:t>局部清晰但不同区域相对运动</a:t>
              </a:r>
              <a:r>
                <a:rPr lang="en-US" altLang="zh-CN" sz="2400">
                  <a:solidFill>
                    <a:srgbClr val="C00000"/>
                  </a:solidFill>
                </a:rPr>
                <a:t>.</a:t>
              </a:r>
              <a:endParaRPr lang="zh-CN" altLang="en-US" sz="2400">
                <a:solidFill>
                  <a:srgbClr val="C00000"/>
                </a:solidFill>
              </a:endParaRPr>
            </a:p>
          </p:txBody>
        </p:sp>
      </p:grpSp>
      <p:grpSp>
        <p:nvGrpSpPr>
          <p:cNvPr id="4" name="Group 58"/>
          <p:cNvGrpSpPr>
            <a:grpSpLocks/>
          </p:cNvGrpSpPr>
          <p:nvPr/>
        </p:nvGrpSpPr>
        <p:grpSpPr bwMode="auto">
          <a:xfrm>
            <a:off x="500063" y="1928813"/>
            <a:ext cx="2743200" cy="4079875"/>
            <a:chOff x="3504" y="1200"/>
            <a:chExt cx="1728" cy="2570"/>
          </a:xfrm>
        </p:grpSpPr>
        <p:sp>
          <p:nvSpPr>
            <p:cNvPr id="6150" name="Rectangle 6"/>
            <p:cNvSpPr>
              <a:spLocks noChangeArrowheads="1"/>
            </p:cNvSpPr>
            <p:nvPr/>
          </p:nvSpPr>
          <p:spPr bwMode="auto">
            <a:xfrm>
              <a:off x="3504" y="1536"/>
              <a:ext cx="1728" cy="86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51" name="Oval 41"/>
            <p:cNvSpPr>
              <a:spLocks noChangeArrowheads="1"/>
            </p:cNvSpPr>
            <p:nvPr/>
          </p:nvSpPr>
          <p:spPr bwMode="auto">
            <a:xfrm>
              <a:off x="3648" y="1920"/>
              <a:ext cx="1488" cy="384"/>
            </a:xfrm>
            <a:prstGeom prst="ellipse">
              <a:avLst/>
            </a:prstGeom>
            <a:solidFill>
              <a:schemeClr val="bg2"/>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52" name="Oval 42"/>
            <p:cNvSpPr>
              <a:spLocks noChangeArrowheads="1"/>
            </p:cNvSpPr>
            <p:nvPr/>
          </p:nvSpPr>
          <p:spPr bwMode="auto">
            <a:xfrm>
              <a:off x="3576" y="1728"/>
              <a:ext cx="1632" cy="384"/>
            </a:xfrm>
            <a:prstGeom prst="ellipse">
              <a:avLst/>
            </a:prstGeom>
            <a:solidFill>
              <a:schemeClr val="bg2"/>
            </a:solidFill>
            <a:ln w="9525">
              <a:solidFill>
                <a:srgbClr val="FF0000"/>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6153" name="Line 44"/>
            <p:cNvSpPr>
              <a:spLocks noChangeShapeType="1"/>
            </p:cNvSpPr>
            <p:nvPr/>
          </p:nvSpPr>
          <p:spPr bwMode="auto">
            <a:xfrm>
              <a:off x="3984" y="1200"/>
              <a:ext cx="0" cy="158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54" name="Line 45"/>
            <p:cNvSpPr>
              <a:spLocks noChangeShapeType="1"/>
            </p:cNvSpPr>
            <p:nvPr/>
          </p:nvSpPr>
          <p:spPr bwMode="auto">
            <a:xfrm>
              <a:off x="3552" y="2784"/>
              <a:ext cx="168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55" name="Line 46"/>
            <p:cNvSpPr>
              <a:spLocks noChangeShapeType="1"/>
            </p:cNvSpPr>
            <p:nvPr/>
          </p:nvSpPr>
          <p:spPr bwMode="auto">
            <a:xfrm>
              <a:off x="4272" y="1200"/>
              <a:ext cx="0" cy="158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56" name="Line 47"/>
            <p:cNvSpPr>
              <a:spLocks noChangeShapeType="1"/>
            </p:cNvSpPr>
            <p:nvPr/>
          </p:nvSpPr>
          <p:spPr bwMode="auto">
            <a:xfrm>
              <a:off x="4560" y="1200"/>
              <a:ext cx="0" cy="158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57" name="Line 48"/>
            <p:cNvSpPr>
              <a:spLocks noChangeShapeType="1"/>
            </p:cNvSpPr>
            <p:nvPr/>
          </p:nvSpPr>
          <p:spPr bwMode="auto">
            <a:xfrm>
              <a:off x="4896" y="1200"/>
              <a:ext cx="0" cy="158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58" name="Freeform 49"/>
            <p:cNvSpPr>
              <a:spLocks/>
            </p:cNvSpPr>
            <p:nvPr/>
          </p:nvSpPr>
          <p:spPr bwMode="auto">
            <a:xfrm>
              <a:off x="3888" y="1542"/>
              <a:ext cx="96" cy="1248"/>
            </a:xfrm>
            <a:custGeom>
              <a:avLst/>
              <a:gdLst>
                <a:gd name="T0" fmla="*/ 96 w 96"/>
                <a:gd name="T1" fmla="*/ 0 h 1008"/>
                <a:gd name="T2" fmla="*/ 48 w 96"/>
                <a:gd name="T3" fmla="*/ 92065 h 1008"/>
                <a:gd name="T4" fmla="*/ 0 w 96"/>
                <a:gd name="T5" fmla="*/ 321907 h 1008"/>
                <a:gd name="T6" fmla="*/ 0 60000 65536"/>
                <a:gd name="T7" fmla="*/ 0 60000 65536"/>
                <a:gd name="T8" fmla="*/ 0 60000 65536"/>
                <a:gd name="T9" fmla="*/ 0 w 96"/>
                <a:gd name="T10" fmla="*/ 0 h 1008"/>
                <a:gd name="T11" fmla="*/ 96 w 96"/>
                <a:gd name="T12" fmla="*/ 1008 h 1008"/>
              </a:gdLst>
              <a:ahLst/>
              <a:cxnLst>
                <a:cxn ang="T6">
                  <a:pos x="T0" y="T1"/>
                </a:cxn>
                <a:cxn ang="T7">
                  <a:pos x="T2" y="T3"/>
                </a:cxn>
                <a:cxn ang="T8">
                  <a:pos x="T4" y="T5"/>
                </a:cxn>
              </a:cxnLst>
              <a:rect l="T9" t="T10" r="T11" b="T12"/>
              <a:pathLst>
                <a:path w="96" h="1008">
                  <a:moveTo>
                    <a:pt x="96" y="0"/>
                  </a:moveTo>
                  <a:cubicBezTo>
                    <a:pt x="80" y="60"/>
                    <a:pt x="64" y="120"/>
                    <a:pt x="48" y="288"/>
                  </a:cubicBezTo>
                  <a:cubicBezTo>
                    <a:pt x="32" y="456"/>
                    <a:pt x="16" y="732"/>
                    <a:pt x="0" y="1008"/>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59" name="Freeform 50"/>
            <p:cNvSpPr>
              <a:spLocks/>
            </p:cNvSpPr>
            <p:nvPr/>
          </p:nvSpPr>
          <p:spPr bwMode="auto">
            <a:xfrm>
              <a:off x="4176" y="1584"/>
              <a:ext cx="96" cy="1200"/>
            </a:xfrm>
            <a:custGeom>
              <a:avLst/>
              <a:gdLst>
                <a:gd name="T0" fmla="*/ 96 w 96"/>
                <a:gd name="T1" fmla="*/ 0 h 1200"/>
                <a:gd name="T2" fmla="*/ 48 w 96"/>
                <a:gd name="T3" fmla="*/ 528 h 1200"/>
                <a:gd name="T4" fmla="*/ 0 w 96"/>
                <a:gd name="T5" fmla="*/ 1200 h 1200"/>
                <a:gd name="T6" fmla="*/ 0 60000 65536"/>
                <a:gd name="T7" fmla="*/ 0 60000 65536"/>
                <a:gd name="T8" fmla="*/ 0 60000 65536"/>
                <a:gd name="T9" fmla="*/ 0 w 96"/>
                <a:gd name="T10" fmla="*/ 0 h 1200"/>
                <a:gd name="T11" fmla="*/ 96 w 96"/>
                <a:gd name="T12" fmla="*/ 1200 h 1200"/>
              </a:gdLst>
              <a:ahLst/>
              <a:cxnLst>
                <a:cxn ang="T6">
                  <a:pos x="T0" y="T1"/>
                </a:cxn>
                <a:cxn ang="T7">
                  <a:pos x="T2" y="T3"/>
                </a:cxn>
                <a:cxn ang="T8">
                  <a:pos x="T4" y="T5"/>
                </a:cxn>
              </a:cxnLst>
              <a:rect l="T9" t="T10" r="T11" b="T12"/>
              <a:pathLst>
                <a:path w="96" h="1200">
                  <a:moveTo>
                    <a:pt x="96" y="0"/>
                  </a:moveTo>
                  <a:cubicBezTo>
                    <a:pt x="80" y="164"/>
                    <a:pt x="64" y="328"/>
                    <a:pt x="48" y="528"/>
                  </a:cubicBezTo>
                  <a:cubicBezTo>
                    <a:pt x="32" y="728"/>
                    <a:pt x="16" y="964"/>
                    <a:pt x="0" y="1200"/>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60" name="Freeform 51"/>
            <p:cNvSpPr>
              <a:spLocks/>
            </p:cNvSpPr>
            <p:nvPr/>
          </p:nvSpPr>
          <p:spPr bwMode="auto">
            <a:xfrm>
              <a:off x="4464" y="1584"/>
              <a:ext cx="96" cy="1200"/>
            </a:xfrm>
            <a:custGeom>
              <a:avLst/>
              <a:gdLst>
                <a:gd name="T0" fmla="*/ 96 w 96"/>
                <a:gd name="T1" fmla="*/ 0 h 1200"/>
                <a:gd name="T2" fmla="*/ 48 w 96"/>
                <a:gd name="T3" fmla="*/ 528 h 1200"/>
                <a:gd name="T4" fmla="*/ 0 w 96"/>
                <a:gd name="T5" fmla="*/ 1200 h 1200"/>
                <a:gd name="T6" fmla="*/ 0 60000 65536"/>
                <a:gd name="T7" fmla="*/ 0 60000 65536"/>
                <a:gd name="T8" fmla="*/ 0 60000 65536"/>
                <a:gd name="T9" fmla="*/ 0 w 96"/>
                <a:gd name="T10" fmla="*/ 0 h 1200"/>
                <a:gd name="T11" fmla="*/ 96 w 96"/>
                <a:gd name="T12" fmla="*/ 1200 h 1200"/>
              </a:gdLst>
              <a:ahLst/>
              <a:cxnLst>
                <a:cxn ang="T6">
                  <a:pos x="T0" y="T1"/>
                </a:cxn>
                <a:cxn ang="T7">
                  <a:pos x="T2" y="T3"/>
                </a:cxn>
                <a:cxn ang="T8">
                  <a:pos x="T4" y="T5"/>
                </a:cxn>
              </a:cxnLst>
              <a:rect l="T9" t="T10" r="T11" b="T12"/>
              <a:pathLst>
                <a:path w="96" h="1200">
                  <a:moveTo>
                    <a:pt x="96" y="0"/>
                  </a:moveTo>
                  <a:cubicBezTo>
                    <a:pt x="80" y="164"/>
                    <a:pt x="64" y="328"/>
                    <a:pt x="48" y="528"/>
                  </a:cubicBezTo>
                  <a:cubicBezTo>
                    <a:pt x="32" y="728"/>
                    <a:pt x="16" y="964"/>
                    <a:pt x="0" y="1200"/>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61" name="Freeform 52"/>
            <p:cNvSpPr>
              <a:spLocks/>
            </p:cNvSpPr>
            <p:nvPr/>
          </p:nvSpPr>
          <p:spPr bwMode="auto">
            <a:xfrm>
              <a:off x="4800" y="1584"/>
              <a:ext cx="96" cy="1200"/>
            </a:xfrm>
            <a:custGeom>
              <a:avLst/>
              <a:gdLst>
                <a:gd name="T0" fmla="*/ 96 w 96"/>
                <a:gd name="T1" fmla="*/ 0 h 1200"/>
                <a:gd name="T2" fmla="*/ 48 w 96"/>
                <a:gd name="T3" fmla="*/ 528 h 1200"/>
                <a:gd name="T4" fmla="*/ 0 w 96"/>
                <a:gd name="T5" fmla="*/ 1200 h 1200"/>
                <a:gd name="T6" fmla="*/ 0 60000 65536"/>
                <a:gd name="T7" fmla="*/ 0 60000 65536"/>
                <a:gd name="T8" fmla="*/ 0 60000 65536"/>
                <a:gd name="T9" fmla="*/ 0 w 96"/>
                <a:gd name="T10" fmla="*/ 0 h 1200"/>
                <a:gd name="T11" fmla="*/ 96 w 96"/>
                <a:gd name="T12" fmla="*/ 1200 h 1200"/>
              </a:gdLst>
              <a:ahLst/>
              <a:cxnLst>
                <a:cxn ang="T6">
                  <a:pos x="T0" y="T1"/>
                </a:cxn>
                <a:cxn ang="T7">
                  <a:pos x="T2" y="T3"/>
                </a:cxn>
                <a:cxn ang="T8">
                  <a:pos x="T4" y="T5"/>
                </a:cxn>
              </a:cxnLst>
              <a:rect l="T9" t="T10" r="T11" b="T12"/>
              <a:pathLst>
                <a:path w="96" h="1200">
                  <a:moveTo>
                    <a:pt x="96" y="0"/>
                  </a:moveTo>
                  <a:cubicBezTo>
                    <a:pt x="80" y="164"/>
                    <a:pt x="64" y="328"/>
                    <a:pt x="48" y="528"/>
                  </a:cubicBezTo>
                  <a:cubicBezTo>
                    <a:pt x="32" y="728"/>
                    <a:pt x="16" y="964"/>
                    <a:pt x="0" y="1200"/>
                  </a:cubicBezTo>
                </a:path>
              </a:pathLst>
            </a:custGeom>
            <a:noFill/>
            <a:ln w="9525">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62" name="Text Box 55"/>
            <p:cNvSpPr txBox="1">
              <a:spLocks noChangeArrowheads="1"/>
            </p:cNvSpPr>
            <p:nvPr/>
          </p:nvSpPr>
          <p:spPr bwMode="auto">
            <a:xfrm>
              <a:off x="3648" y="2898"/>
              <a:ext cx="1392"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sz="2400"/>
                <a:t>(a) </a:t>
              </a:r>
              <a:r>
                <a:rPr lang="zh-CN" altLang="en-US" sz="2400"/>
                <a:t>大尺度湍流</a:t>
              </a:r>
            </a:p>
            <a:p>
              <a:pPr algn="just" eaLnBrk="1" hangingPunct="1">
                <a:spcBef>
                  <a:spcPct val="50000"/>
                </a:spcBef>
                <a:buFontTx/>
                <a:buNone/>
              </a:pPr>
              <a:r>
                <a:rPr lang="zh-CN" altLang="en-US" sz="2400">
                  <a:solidFill>
                    <a:srgbClr val="C00000"/>
                  </a:solidFill>
                </a:rPr>
                <a:t>整体清晰锐利但不停抖动</a:t>
              </a:r>
              <a:r>
                <a:rPr lang="en-US" altLang="zh-CN" sz="2400">
                  <a:solidFill>
                    <a:srgbClr val="C00000"/>
                  </a:solidFill>
                </a:rPr>
                <a:t>.</a:t>
              </a:r>
              <a:endParaRPr lang="zh-CN" altLang="en-US" sz="2400">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eaLnBrk="1" hangingPunct="1"/>
            <a:r>
              <a:rPr lang="zh-CN" altLang="en-US" smtClean="0">
                <a:solidFill>
                  <a:schemeClr val="accent2"/>
                </a:solidFill>
              </a:rPr>
              <a:t>湍流影响的消除方法</a:t>
            </a:r>
          </a:p>
        </p:txBody>
      </p:sp>
      <p:sp>
        <p:nvSpPr>
          <p:cNvPr id="7171" name="Rectangle 3"/>
          <p:cNvSpPr>
            <a:spLocks noGrp="1" noChangeArrowheads="1"/>
          </p:cNvSpPr>
          <p:nvPr>
            <p:ph type="body" idx="1"/>
          </p:nvPr>
        </p:nvSpPr>
        <p:spPr>
          <a:xfrm>
            <a:off x="762000" y="1981200"/>
            <a:ext cx="7772400" cy="914400"/>
          </a:xfrm>
        </p:spPr>
        <p:txBody>
          <a:bodyPr/>
          <a:lstStyle/>
          <a:p>
            <a:pPr eaLnBrk="1" hangingPunct="1">
              <a:lnSpc>
                <a:spcPct val="125000"/>
              </a:lnSpc>
            </a:pPr>
            <a:r>
              <a:rPr lang="zh-CN" altLang="en-US" smtClean="0"/>
              <a:t>选址在高山或湖面上</a:t>
            </a:r>
          </a:p>
        </p:txBody>
      </p:sp>
      <p:sp>
        <p:nvSpPr>
          <p:cNvPr id="7172" name="Text Box 6"/>
          <p:cNvSpPr txBox="1">
            <a:spLocks noChangeArrowheads="1"/>
          </p:cNvSpPr>
          <p:nvPr/>
        </p:nvSpPr>
        <p:spPr bwMode="auto">
          <a:xfrm>
            <a:off x="762000" y="2876550"/>
            <a:ext cx="7543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pPr>
            <a:r>
              <a:rPr lang="en-US" altLang="zh-CN" b="0"/>
              <a:t>  </a:t>
            </a:r>
            <a:r>
              <a:rPr lang="zh-CN" altLang="en-US"/>
              <a:t>望远镜建在塔中</a:t>
            </a:r>
            <a:endParaRPr lang="zh-CN" altLang="en-US" sz="2400"/>
          </a:p>
        </p:txBody>
      </p:sp>
      <p:sp>
        <p:nvSpPr>
          <p:cNvPr id="7173" name="Text Box 7"/>
          <p:cNvSpPr txBox="1">
            <a:spLocks noChangeArrowheads="1"/>
          </p:cNvSpPr>
          <p:nvPr/>
        </p:nvSpPr>
        <p:spPr bwMode="auto">
          <a:xfrm>
            <a:off x="762000" y="3581400"/>
            <a:ext cx="6781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pPr>
            <a:r>
              <a:rPr lang="en-US" altLang="zh-CN" b="0"/>
              <a:t>  </a:t>
            </a:r>
            <a:r>
              <a:rPr lang="zh-CN" altLang="en-US"/>
              <a:t>望远镜光路抽真空或充氮</a:t>
            </a:r>
          </a:p>
        </p:txBody>
      </p:sp>
      <p:sp>
        <p:nvSpPr>
          <p:cNvPr id="7174" name="Text Box 8"/>
          <p:cNvSpPr txBox="1">
            <a:spLocks noChangeArrowheads="1"/>
          </p:cNvSpPr>
          <p:nvPr/>
        </p:nvSpPr>
        <p:spPr bwMode="auto">
          <a:xfrm>
            <a:off x="762000" y="4343400"/>
            <a:ext cx="6477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pPr>
            <a:r>
              <a:rPr lang="en-US" altLang="zh-CN" b="0"/>
              <a:t>  </a:t>
            </a:r>
            <a:r>
              <a:rPr lang="zh-CN" altLang="en-US"/>
              <a:t>采用自适应补偿校正技术</a:t>
            </a:r>
            <a:endParaRPr lang="zh-CN" altLang="en-US" sz="2400"/>
          </a:p>
        </p:txBody>
      </p:sp>
      <p:sp>
        <p:nvSpPr>
          <p:cNvPr id="7175" name="Text Box 9"/>
          <p:cNvSpPr txBox="1">
            <a:spLocks noChangeArrowheads="1"/>
          </p:cNvSpPr>
          <p:nvPr/>
        </p:nvSpPr>
        <p:spPr bwMode="auto">
          <a:xfrm>
            <a:off x="762000" y="4972050"/>
            <a:ext cx="4724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pPr>
            <a:r>
              <a:rPr lang="en-US" altLang="zh-CN" b="0"/>
              <a:t>  </a:t>
            </a:r>
            <a:r>
              <a:rPr lang="zh-CN" altLang="en-US"/>
              <a:t>图像还原技术</a:t>
            </a:r>
            <a:endParaRPr lang="zh-CN" altLang="en-US" sz="2400"/>
          </a:p>
        </p:txBody>
      </p:sp>
      <p:pic>
        <p:nvPicPr>
          <p:cNvPr id="7176" name="Picture 11" descr="Wilson 150 foot tow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2938" y="1557338"/>
            <a:ext cx="3332162" cy="454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685800" y="1828800"/>
            <a:ext cx="7772400" cy="1600200"/>
          </a:xfrm>
        </p:spPr>
        <p:txBody>
          <a:bodyPr/>
          <a:lstStyle/>
          <a:p>
            <a:pPr eaLnBrk="1" hangingPunct="1"/>
            <a:r>
              <a:rPr lang="en-US" altLang="zh-CN" dirty="0" smtClean="0">
                <a:solidFill>
                  <a:schemeClr val="tx1"/>
                </a:solidFill>
              </a:rPr>
              <a:t>2-2 </a:t>
            </a:r>
            <a:r>
              <a:rPr lang="zh-CN" altLang="en-US" dirty="0" smtClean="0">
                <a:solidFill>
                  <a:schemeClr val="tx1"/>
                </a:solidFill>
              </a:rPr>
              <a:t>太阳照像仪和白光</a:t>
            </a:r>
            <a:br>
              <a:rPr lang="zh-CN" altLang="en-US" dirty="0" smtClean="0">
                <a:solidFill>
                  <a:schemeClr val="tx1"/>
                </a:solidFill>
              </a:rPr>
            </a:br>
            <a:r>
              <a:rPr lang="zh-CN" altLang="en-US" dirty="0" smtClean="0">
                <a:solidFill>
                  <a:schemeClr val="tx1"/>
                </a:solidFill>
              </a:rPr>
              <a:t>      高分辨率观测</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a:xfrm>
            <a:off x="457200" y="990600"/>
            <a:ext cx="7772400" cy="1371600"/>
          </a:xfrm>
        </p:spPr>
        <p:txBody>
          <a:bodyPr/>
          <a:lstStyle/>
          <a:p>
            <a:pPr eaLnBrk="1" hangingPunct="1"/>
            <a:r>
              <a:rPr lang="zh-CN" altLang="en-US" smtClean="0"/>
              <a:t>太阳照像仪</a:t>
            </a:r>
            <a:r>
              <a:rPr lang="en-US" altLang="zh-CN" smtClean="0"/>
              <a:t>(heliograph)</a:t>
            </a:r>
          </a:p>
          <a:p>
            <a:pPr eaLnBrk="1" hangingPunct="1"/>
            <a:r>
              <a:rPr lang="zh-CN" altLang="en-US" smtClean="0"/>
              <a:t>太阳的跟踪</a:t>
            </a:r>
          </a:p>
        </p:txBody>
      </p:sp>
      <p:sp>
        <p:nvSpPr>
          <p:cNvPr id="7185" name="Rectangle 17"/>
          <p:cNvSpPr>
            <a:spLocks noChangeArrowheads="1"/>
          </p:cNvSpPr>
          <p:nvPr/>
        </p:nvSpPr>
        <p:spPr bwMode="auto">
          <a:xfrm>
            <a:off x="457200" y="54864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r>
              <a:rPr lang="zh-CN" altLang="en-US"/>
              <a:t>观测光谱：白光</a:t>
            </a:r>
          </a:p>
        </p:txBody>
      </p:sp>
      <p:grpSp>
        <p:nvGrpSpPr>
          <p:cNvPr id="2" name="Group 20"/>
          <p:cNvGrpSpPr>
            <a:grpSpLocks/>
          </p:cNvGrpSpPr>
          <p:nvPr/>
        </p:nvGrpSpPr>
        <p:grpSpPr bwMode="auto">
          <a:xfrm>
            <a:off x="1547813" y="2133600"/>
            <a:ext cx="5153025" cy="3200400"/>
            <a:chOff x="612" y="1434"/>
            <a:chExt cx="3246" cy="2016"/>
          </a:xfrm>
        </p:grpSpPr>
        <p:grpSp>
          <p:nvGrpSpPr>
            <p:cNvPr id="9221" name="Group 16"/>
            <p:cNvGrpSpPr>
              <a:grpSpLocks/>
            </p:cNvGrpSpPr>
            <p:nvPr/>
          </p:nvGrpSpPr>
          <p:grpSpPr bwMode="auto">
            <a:xfrm>
              <a:off x="930" y="1434"/>
              <a:ext cx="2928" cy="2016"/>
              <a:chOff x="1008" y="1536"/>
              <a:chExt cx="2928" cy="2016"/>
            </a:xfrm>
          </p:grpSpPr>
          <p:sp>
            <p:nvSpPr>
              <p:cNvPr id="9224" name="Oval 4"/>
              <p:cNvSpPr>
                <a:spLocks noChangeArrowheads="1"/>
              </p:cNvSpPr>
              <p:nvPr/>
            </p:nvSpPr>
            <p:spPr bwMode="auto">
              <a:xfrm>
                <a:off x="2400" y="1824"/>
                <a:ext cx="1536" cy="1536"/>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9225" name="Line 5"/>
              <p:cNvSpPr>
                <a:spLocks noChangeShapeType="1"/>
              </p:cNvSpPr>
              <p:nvPr/>
            </p:nvSpPr>
            <p:spPr bwMode="auto">
              <a:xfrm flipH="1">
                <a:off x="2832" y="1536"/>
                <a:ext cx="768" cy="2016"/>
              </a:xfrm>
              <a:prstGeom prst="line">
                <a:avLst/>
              </a:prstGeom>
              <a:noFill/>
              <a:ln w="19050">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26" name="Line 6"/>
              <p:cNvSpPr>
                <a:spLocks noChangeShapeType="1"/>
              </p:cNvSpPr>
              <p:nvPr/>
            </p:nvSpPr>
            <p:spPr bwMode="auto">
              <a:xfrm>
                <a:off x="1056" y="2016"/>
                <a:ext cx="624"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27" name="Line 7"/>
              <p:cNvSpPr>
                <a:spLocks noChangeShapeType="1"/>
              </p:cNvSpPr>
              <p:nvPr/>
            </p:nvSpPr>
            <p:spPr bwMode="auto">
              <a:xfrm>
                <a:off x="1056" y="2304"/>
                <a:ext cx="624"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28" name="Line 8"/>
              <p:cNvSpPr>
                <a:spLocks noChangeShapeType="1"/>
              </p:cNvSpPr>
              <p:nvPr/>
            </p:nvSpPr>
            <p:spPr bwMode="auto">
              <a:xfrm>
                <a:off x="1008" y="2640"/>
                <a:ext cx="624"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29" name="Line 9"/>
              <p:cNvSpPr>
                <a:spLocks noChangeShapeType="1"/>
              </p:cNvSpPr>
              <p:nvPr/>
            </p:nvSpPr>
            <p:spPr bwMode="auto">
              <a:xfrm>
                <a:off x="1008" y="2976"/>
                <a:ext cx="624"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30" name="Line 11"/>
              <p:cNvSpPr>
                <a:spLocks noChangeShapeType="1"/>
              </p:cNvSpPr>
              <p:nvPr/>
            </p:nvSpPr>
            <p:spPr bwMode="auto">
              <a:xfrm flipH="1">
                <a:off x="2502" y="1572"/>
                <a:ext cx="288" cy="624"/>
              </a:xfrm>
              <a:prstGeom prst="line">
                <a:avLst/>
              </a:prstGeom>
              <a:noFill/>
              <a:ln w="19050">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31" name="Freeform 12"/>
              <p:cNvSpPr>
                <a:spLocks/>
              </p:cNvSpPr>
              <p:nvPr/>
            </p:nvSpPr>
            <p:spPr bwMode="auto">
              <a:xfrm rot="-540000">
                <a:off x="3456" y="1632"/>
                <a:ext cx="160" cy="160"/>
              </a:xfrm>
              <a:custGeom>
                <a:avLst/>
                <a:gdLst>
                  <a:gd name="T0" fmla="*/ 48 w 160"/>
                  <a:gd name="T1" fmla="*/ 16 h 160"/>
                  <a:gd name="T2" fmla="*/ 0 w 160"/>
                  <a:gd name="T3" fmla="*/ 16 h 160"/>
                  <a:gd name="T4" fmla="*/ 48 w 160"/>
                  <a:gd name="T5" fmla="*/ 112 h 160"/>
                  <a:gd name="T6" fmla="*/ 144 w 160"/>
                  <a:gd name="T7" fmla="*/ 160 h 160"/>
                  <a:gd name="T8" fmla="*/ 144 w 160"/>
                  <a:gd name="T9" fmla="*/ 112 h 160"/>
                  <a:gd name="T10" fmla="*/ 144 w 160"/>
                  <a:gd name="T11" fmla="*/ 64 h 160"/>
                  <a:gd name="T12" fmla="*/ 0 60000 65536"/>
                  <a:gd name="T13" fmla="*/ 0 60000 65536"/>
                  <a:gd name="T14" fmla="*/ 0 60000 65536"/>
                  <a:gd name="T15" fmla="*/ 0 60000 65536"/>
                  <a:gd name="T16" fmla="*/ 0 60000 65536"/>
                  <a:gd name="T17" fmla="*/ 0 60000 65536"/>
                  <a:gd name="T18" fmla="*/ 0 w 160"/>
                  <a:gd name="T19" fmla="*/ 0 h 160"/>
                  <a:gd name="T20" fmla="*/ 160 w 160"/>
                  <a:gd name="T21" fmla="*/ 160 h 160"/>
                </a:gdLst>
                <a:ahLst/>
                <a:cxnLst>
                  <a:cxn ang="T12">
                    <a:pos x="T0" y="T1"/>
                  </a:cxn>
                  <a:cxn ang="T13">
                    <a:pos x="T2" y="T3"/>
                  </a:cxn>
                  <a:cxn ang="T14">
                    <a:pos x="T4" y="T5"/>
                  </a:cxn>
                  <a:cxn ang="T15">
                    <a:pos x="T6" y="T7"/>
                  </a:cxn>
                  <a:cxn ang="T16">
                    <a:pos x="T8" y="T9"/>
                  </a:cxn>
                  <a:cxn ang="T17">
                    <a:pos x="T10" y="T11"/>
                  </a:cxn>
                </a:cxnLst>
                <a:rect l="T18" t="T19" r="T20" b="T21"/>
                <a:pathLst>
                  <a:path w="160" h="160">
                    <a:moveTo>
                      <a:pt x="48" y="16"/>
                    </a:moveTo>
                    <a:cubicBezTo>
                      <a:pt x="24" y="8"/>
                      <a:pt x="0" y="0"/>
                      <a:pt x="0" y="16"/>
                    </a:cubicBezTo>
                    <a:cubicBezTo>
                      <a:pt x="0" y="32"/>
                      <a:pt x="24" y="88"/>
                      <a:pt x="48" y="112"/>
                    </a:cubicBezTo>
                    <a:cubicBezTo>
                      <a:pt x="72" y="136"/>
                      <a:pt x="128" y="160"/>
                      <a:pt x="144" y="160"/>
                    </a:cubicBezTo>
                    <a:cubicBezTo>
                      <a:pt x="160" y="160"/>
                      <a:pt x="144" y="128"/>
                      <a:pt x="144" y="112"/>
                    </a:cubicBezTo>
                    <a:cubicBezTo>
                      <a:pt x="144" y="96"/>
                      <a:pt x="144" y="80"/>
                      <a:pt x="144" y="64"/>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32" name="Freeform 13"/>
              <p:cNvSpPr>
                <a:spLocks/>
              </p:cNvSpPr>
              <p:nvPr/>
            </p:nvSpPr>
            <p:spPr bwMode="auto">
              <a:xfrm>
                <a:off x="2632" y="1632"/>
                <a:ext cx="208" cy="104"/>
              </a:xfrm>
              <a:custGeom>
                <a:avLst/>
                <a:gdLst>
                  <a:gd name="T0" fmla="*/ 152 w 208"/>
                  <a:gd name="T1" fmla="*/ 48 h 104"/>
                  <a:gd name="T2" fmla="*/ 200 w 208"/>
                  <a:gd name="T3" fmla="*/ 96 h 104"/>
                  <a:gd name="T4" fmla="*/ 104 w 208"/>
                  <a:gd name="T5" fmla="*/ 96 h 104"/>
                  <a:gd name="T6" fmla="*/ 8 w 208"/>
                  <a:gd name="T7" fmla="*/ 48 h 104"/>
                  <a:gd name="T8" fmla="*/ 56 w 208"/>
                  <a:gd name="T9" fmla="*/ 0 h 104"/>
                  <a:gd name="T10" fmla="*/ 0 60000 65536"/>
                  <a:gd name="T11" fmla="*/ 0 60000 65536"/>
                  <a:gd name="T12" fmla="*/ 0 60000 65536"/>
                  <a:gd name="T13" fmla="*/ 0 60000 65536"/>
                  <a:gd name="T14" fmla="*/ 0 60000 65536"/>
                  <a:gd name="T15" fmla="*/ 0 w 208"/>
                  <a:gd name="T16" fmla="*/ 0 h 104"/>
                  <a:gd name="T17" fmla="*/ 208 w 208"/>
                  <a:gd name="T18" fmla="*/ 104 h 104"/>
                </a:gdLst>
                <a:ahLst/>
                <a:cxnLst>
                  <a:cxn ang="T10">
                    <a:pos x="T0" y="T1"/>
                  </a:cxn>
                  <a:cxn ang="T11">
                    <a:pos x="T2" y="T3"/>
                  </a:cxn>
                  <a:cxn ang="T12">
                    <a:pos x="T4" y="T5"/>
                  </a:cxn>
                  <a:cxn ang="T13">
                    <a:pos x="T6" y="T7"/>
                  </a:cxn>
                  <a:cxn ang="T14">
                    <a:pos x="T8" y="T9"/>
                  </a:cxn>
                </a:cxnLst>
                <a:rect l="T15" t="T16" r="T17" b="T18"/>
                <a:pathLst>
                  <a:path w="208" h="104">
                    <a:moveTo>
                      <a:pt x="152" y="48"/>
                    </a:moveTo>
                    <a:cubicBezTo>
                      <a:pt x="180" y="68"/>
                      <a:pt x="208" y="88"/>
                      <a:pt x="200" y="96"/>
                    </a:cubicBezTo>
                    <a:cubicBezTo>
                      <a:pt x="192" y="104"/>
                      <a:pt x="136" y="104"/>
                      <a:pt x="104" y="96"/>
                    </a:cubicBezTo>
                    <a:cubicBezTo>
                      <a:pt x="72" y="88"/>
                      <a:pt x="16" y="64"/>
                      <a:pt x="8" y="48"/>
                    </a:cubicBezTo>
                    <a:cubicBezTo>
                      <a:pt x="0" y="32"/>
                      <a:pt x="48" y="8"/>
                      <a:pt x="56" y="0"/>
                    </a:cubicBezTo>
                  </a:path>
                </a:pathLst>
              </a:custGeom>
              <a:noFill/>
              <a:ln w="9525">
                <a:solidFill>
                  <a:schemeClr val="tx1"/>
                </a:solidFill>
                <a:round/>
                <a:headEnd type="none" w="sm" len="sm"/>
                <a:tailEnd type="triangle"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233" name="Line 14"/>
              <p:cNvSpPr>
                <a:spLocks noChangeShapeType="1"/>
              </p:cNvSpPr>
              <p:nvPr/>
            </p:nvSpPr>
            <p:spPr bwMode="auto">
              <a:xfrm>
                <a:off x="1008" y="3312"/>
                <a:ext cx="624"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234" name="Line 15"/>
              <p:cNvSpPr>
                <a:spLocks noChangeShapeType="1"/>
              </p:cNvSpPr>
              <p:nvPr/>
            </p:nvSpPr>
            <p:spPr bwMode="auto">
              <a:xfrm>
                <a:off x="1056" y="1728"/>
                <a:ext cx="624"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9222" name="Text Box 18"/>
            <p:cNvSpPr txBox="1">
              <a:spLocks noChangeArrowheads="1"/>
            </p:cNvSpPr>
            <p:nvPr/>
          </p:nvSpPr>
          <p:spPr bwMode="auto">
            <a:xfrm>
              <a:off x="612" y="2024"/>
              <a:ext cx="363"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0"/>
                <a:t>太阳光</a:t>
              </a:r>
            </a:p>
          </p:txBody>
        </p:sp>
        <p:sp>
          <p:nvSpPr>
            <p:cNvPr id="9223" name="Text Box 19"/>
            <p:cNvSpPr txBox="1">
              <a:spLocks noChangeArrowheads="1"/>
            </p:cNvSpPr>
            <p:nvPr/>
          </p:nvSpPr>
          <p:spPr bwMode="auto">
            <a:xfrm>
              <a:off x="2790" y="2387"/>
              <a:ext cx="6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0"/>
                <a:t>地  球</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85"/>
                                        </p:tgtEl>
                                        <p:attrNameLst>
                                          <p:attrName>style.visibility</p:attrName>
                                        </p:attrNameLst>
                                      </p:cBhvr>
                                      <p:to>
                                        <p:strVal val="visible"/>
                                      </p:to>
                                    </p:set>
                                    <p:anim calcmode="lin" valueType="num">
                                      <p:cBhvr additive="base">
                                        <p:cTn id="13" dur="500" fill="hold"/>
                                        <p:tgtEl>
                                          <p:spTgt spid="7185"/>
                                        </p:tgtEl>
                                        <p:attrNameLst>
                                          <p:attrName>ppt_x</p:attrName>
                                        </p:attrNameLst>
                                      </p:cBhvr>
                                      <p:tavLst>
                                        <p:tav tm="0">
                                          <p:val>
                                            <p:strVal val="0-#ppt_w/2"/>
                                          </p:val>
                                        </p:tav>
                                        <p:tav tm="100000">
                                          <p:val>
                                            <p:strVal val="#ppt_x"/>
                                          </p:val>
                                        </p:tav>
                                      </p:tavLst>
                                    </p:anim>
                                    <p:anim calcmode="lin" valueType="num">
                                      <p:cBhvr additive="base">
                                        <p:cTn id="14" dur="500" fill="hold"/>
                                        <p:tgtEl>
                                          <p:spTgt spid="71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5"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34925"/>
            <a:ext cx="5715000" cy="678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188" y="38100"/>
            <a:ext cx="6072187" cy="670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381000"/>
            <a:ext cx="5943600" cy="609600"/>
          </a:xfrm>
        </p:spPr>
        <p:txBody>
          <a:bodyPr/>
          <a:lstStyle/>
          <a:p>
            <a:pPr algn="l" eaLnBrk="1" hangingPunct="1"/>
            <a:r>
              <a:rPr lang="zh-CN" altLang="en-US" sz="4000" smtClean="0"/>
              <a:t>可观测到的现象</a:t>
            </a:r>
          </a:p>
        </p:txBody>
      </p:sp>
      <p:pic>
        <p:nvPicPr>
          <p:cNvPr id="12291"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1143000"/>
            <a:ext cx="3733800" cy="261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292" name="Object 23"/>
          <p:cNvGraphicFramePr>
            <a:graphicFrameLocks noChangeAspect="1"/>
          </p:cNvGraphicFramePr>
          <p:nvPr/>
        </p:nvGraphicFramePr>
        <p:xfrm>
          <a:off x="152400" y="1143000"/>
          <a:ext cx="5257800" cy="5257800"/>
        </p:xfrm>
        <a:graphic>
          <a:graphicData uri="http://schemas.openxmlformats.org/presentationml/2006/ole">
            <mc:AlternateContent xmlns:mc="http://schemas.openxmlformats.org/markup-compatibility/2006">
              <mc:Choice xmlns:v="urn:schemas-microsoft-com:vml" Requires="v">
                <p:oleObj spid="_x0000_s12307" name="Photo Editor 照片" r:id="rId6" imgW="7935433" imgH="7935433" progId="">
                  <p:embed/>
                </p:oleObj>
              </mc:Choice>
              <mc:Fallback>
                <p:oleObj name="Photo Editor 照片" r:id="rId6" imgW="7935433" imgH="7935433" progId="">
                  <p:embed/>
                  <p:pic>
                    <p:nvPicPr>
                      <p:cNvPr id="0" name="Object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1143000"/>
                        <a:ext cx="52578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3" name="AutoShape 9"/>
          <p:cNvSpPr>
            <a:spLocks/>
          </p:cNvSpPr>
          <p:nvPr/>
        </p:nvSpPr>
        <p:spPr bwMode="auto">
          <a:xfrm>
            <a:off x="4267200" y="5867400"/>
            <a:ext cx="609600" cy="333375"/>
          </a:xfrm>
          <a:prstGeom prst="borderCallout1">
            <a:avLst>
              <a:gd name="adj1" fmla="val 34287"/>
              <a:gd name="adj2" fmla="val 112500"/>
              <a:gd name="adj3" fmla="val -376190"/>
              <a:gd name="adj4" fmla="val 113801"/>
            </a:avLst>
          </a:prstGeom>
          <a:solidFill>
            <a:schemeClr val="accent1"/>
          </a:solidFill>
          <a:ln w="9525">
            <a:solidFill>
              <a:schemeClr val="accent1"/>
            </a:solidFill>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1600" b="0"/>
              <a:t>光斑</a:t>
            </a:r>
          </a:p>
        </p:txBody>
      </p:sp>
      <p:pic>
        <p:nvPicPr>
          <p:cNvPr id="8202" name="gran_mov27M_99_crea.mpa">
            <a:hlinkClick r:id="" action="ppaction://media"/>
          </p:cNvPr>
          <p:cNvPicPr>
            <a:picLocks noChangeAspect="1" noChangeArrowheads="1"/>
          </p:cNvPicPr>
          <p:nvPr>
            <a:audioFile r:link="rId3"/>
            <p:extLst>
              <p:ext uri="{DAA4B4D4-6D71-4841-9C94-3DE7FCFB9230}">
                <p14:media xmlns:p14="http://schemas.microsoft.com/office/powerpoint/2010/main" r:link="rId2"/>
              </p:ext>
            </p:extLst>
          </p:nvPr>
        </p:nvPicPr>
        <p:blipFill>
          <a:blip r:embed="rId8">
            <a:extLst>
              <a:ext uri="{28A0092B-C50C-407E-A947-70E740481C1C}">
                <a14:useLocalDpi xmlns:a14="http://schemas.microsoft.com/office/drawing/2010/main" val="0"/>
              </a:ext>
            </a:extLst>
          </a:blip>
          <a:srcRect/>
          <a:stretch>
            <a:fillRect/>
          </a:stretch>
        </p:blipFill>
        <p:spPr bwMode="auto">
          <a:xfrm>
            <a:off x="5791200" y="3810000"/>
            <a:ext cx="28956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1" descr="http://www.bcsatellite.net/bao/NOAA10969.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8625" y="1143000"/>
            <a:ext cx="2357438"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Text Box 11"/>
          <p:cNvSpPr txBox="1">
            <a:spLocks noChangeArrowheads="1"/>
          </p:cNvSpPr>
          <p:nvPr/>
        </p:nvSpPr>
        <p:spPr bwMode="auto">
          <a:xfrm>
            <a:off x="6553200" y="1219200"/>
            <a:ext cx="18288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0"/>
              <a:t>黑子和米粒</a:t>
            </a:r>
          </a:p>
        </p:txBody>
      </p:sp>
      <p:sp>
        <p:nvSpPr>
          <p:cNvPr id="12297" name="Text Box 11"/>
          <p:cNvSpPr txBox="1">
            <a:spLocks noChangeArrowheads="1"/>
          </p:cNvSpPr>
          <p:nvPr/>
        </p:nvSpPr>
        <p:spPr bwMode="auto">
          <a:xfrm>
            <a:off x="3214688" y="3429000"/>
            <a:ext cx="8572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0"/>
              <a:t>黑子</a:t>
            </a:r>
          </a:p>
        </p:txBody>
      </p:sp>
      <p:sp>
        <p:nvSpPr>
          <p:cNvPr id="12298" name="AutoShape 8"/>
          <p:cNvSpPr>
            <a:spLocks/>
          </p:cNvSpPr>
          <p:nvPr/>
        </p:nvSpPr>
        <p:spPr bwMode="auto">
          <a:xfrm>
            <a:off x="1071563" y="2428875"/>
            <a:ext cx="714375" cy="357188"/>
          </a:xfrm>
          <a:prstGeom prst="borderCallout1">
            <a:avLst>
              <a:gd name="adj1" fmla="val 34287"/>
              <a:gd name="adj2" fmla="val -12500"/>
              <a:gd name="adj3" fmla="val -51708"/>
              <a:gd name="adj4" fmla="val -40806"/>
            </a:avLst>
          </a:prstGeom>
          <a:solidFill>
            <a:schemeClr val="accent1"/>
          </a:solidFill>
          <a:ln w="9525">
            <a:solidFill>
              <a:schemeClr val="accent1"/>
            </a:solidFill>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1600" b="0"/>
              <a:t>光斑</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20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8202"/>
                                        </p:tgtEl>
                                      </p:cBhvr>
                                    </p:cmd>
                                  </p:childTnLst>
                                </p:cTn>
                              </p:par>
                            </p:childTnLst>
                          </p:cTn>
                        </p:par>
                      </p:childTnLst>
                    </p:cTn>
                  </p:par>
                </p:childTnLst>
              </p:cTn>
              <p:nextCondLst>
                <p:cond evt="onClick" delay="0">
                  <p:tgtEl>
                    <p:spTgt spid="8202"/>
                  </p:tgtEl>
                </p:cond>
              </p:nextCondLst>
            </p:seq>
            <p:audio>
              <p:cMediaNode>
                <p:cTn id="7" repeatCount="indefinite" fill="remove" display="0">
                  <p:stCondLst>
                    <p:cond delay="indefinite"/>
                  </p:stCondLst>
                </p:cTn>
                <p:tgtEl>
                  <p:spTgt spid="820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609600"/>
            <a:ext cx="2286000" cy="838200"/>
          </a:xfrm>
        </p:spPr>
        <p:txBody>
          <a:bodyPr/>
          <a:lstStyle/>
          <a:p>
            <a:pPr algn="l" eaLnBrk="1" hangingPunct="1"/>
            <a:r>
              <a:rPr lang="zh-CN" altLang="en-US" sz="4000" smtClean="0"/>
              <a:t>仪器参数</a:t>
            </a:r>
          </a:p>
        </p:txBody>
      </p:sp>
      <p:sp>
        <p:nvSpPr>
          <p:cNvPr id="13315" name="Rectangle 3"/>
          <p:cNvSpPr>
            <a:spLocks noGrp="1" noChangeArrowheads="1"/>
          </p:cNvSpPr>
          <p:nvPr>
            <p:ph type="body" idx="1"/>
          </p:nvPr>
        </p:nvSpPr>
        <p:spPr>
          <a:xfrm>
            <a:off x="684213" y="1700213"/>
            <a:ext cx="7772400" cy="4114800"/>
          </a:xfrm>
        </p:spPr>
        <p:txBody>
          <a:bodyPr/>
          <a:lstStyle/>
          <a:p>
            <a:pPr eaLnBrk="1" hangingPunct="1"/>
            <a:r>
              <a:rPr lang="zh-CN" altLang="en-US" smtClean="0"/>
              <a:t>物镜口径</a:t>
            </a:r>
            <a:r>
              <a:rPr lang="en-US" altLang="zh-CN" smtClean="0"/>
              <a:t>:  D=10~30 cm</a:t>
            </a:r>
          </a:p>
          <a:p>
            <a:pPr eaLnBrk="1" hangingPunct="1">
              <a:spcBef>
                <a:spcPct val="50000"/>
              </a:spcBef>
              <a:spcAft>
                <a:spcPct val="50000"/>
              </a:spcAft>
              <a:buFontTx/>
              <a:buNone/>
            </a:pPr>
            <a:r>
              <a:rPr lang="en-US" altLang="zh-CN" smtClean="0"/>
              <a:t>    </a:t>
            </a:r>
            <a:r>
              <a:rPr lang="zh-CN" altLang="en-US" sz="2400" smtClean="0"/>
              <a:t>空间分辨率</a:t>
            </a:r>
            <a:r>
              <a:rPr lang="zh-CN" altLang="en-US" smtClean="0"/>
              <a:t>  </a:t>
            </a:r>
          </a:p>
          <a:p>
            <a:pPr eaLnBrk="1" hangingPunct="1"/>
            <a:r>
              <a:rPr lang="zh-CN" altLang="en-US" smtClean="0"/>
              <a:t>焦距 </a:t>
            </a:r>
            <a:r>
              <a:rPr lang="en-US" altLang="zh-CN" smtClean="0"/>
              <a:t>f : </a:t>
            </a:r>
            <a:r>
              <a:rPr lang="zh-CN" altLang="en-US" smtClean="0"/>
              <a:t>确定太阳像大小</a:t>
            </a:r>
          </a:p>
          <a:p>
            <a:pPr eaLnBrk="1" hangingPunct="1">
              <a:buFontTx/>
              <a:buNone/>
            </a:pPr>
            <a:endParaRPr lang="zh-CN" altLang="en-US" smtClean="0"/>
          </a:p>
          <a:p>
            <a:pPr eaLnBrk="1" hangingPunct="1"/>
            <a:r>
              <a:rPr lang="zh-CN" altLang="en-US" smtClean="0"/>
              <a:t>图像接受</a:t>
            </a:r>
            <a:r>
              <a:rPr lang="en-US" altLang="zh-CN" smtClean="0"/>
              <a:t>:</a:t>
            </a:r>
          </a:p>
          <a:p>
            <a:pPr eaLnBrk="1" hangingPunct="1">
              <a:buFontTx/>
              <a:buNone/>
            </a:pPr>
            <a:r>
              <a:rPr lang="en-US" altLang="zh-CN" smtClean="0"/>
              <a:t>    </a:t>
            </a:r>
            <a:r>
              <a:rPr lang="en-US" altLang="zh-CN" sz="2400" smtClean="0"/>
              <a:t>a</a:t>
            </a:r>
            <a:r>
              <a:rPr lang="zh-CN" altLang="en-US" sz="2400" smtClean="0"/>
              <a:t>、照相机；</a:t>
            </a:r>
            <a:r>
              <a:rPr lang="en-US" altLang="zh-CN" sz="2400" smtClean="0"/>
              <a:t>b</a:t>
            </a:r>
            <a:r>
              <a:rPr lang="zh-CN" altLang="en-US" sz="2400" smtClean="0"/>
              <a:t>、</a:t>
            </a:r>
            <a:r>
              <a:rPr lang="en-US" altLang="zh-CN" sz="2400" smtClean="0"/>
              <a:t>CCD</a:t>
            </a:r>
            <a:r>
              <a:rPr lang="zh-CN" altLang="en-US" sz="2400" smtClean="0"/>
              <a:t>；</a:t>
            </a:r>
            <a:r>
              <a:rPr lang="en-US" altLang="zh-CN" sz="2400" smtClean="0"/>
              <a:t>c</a:t>
            </a:r>
            <a:r>
              <a:rPr lang="zh-CN" altLang="en-US" sz="2400" smtClean="0"/>
              <a:t>、投影屏</a:t>
            </a:r>
          </a:p>
        </p:txBody>
      </p:sp>
      <p:graphicFrame>
        <p:nvGraphicFramePr>
          <p:cNvPr id="13316" name="Object 77"/>
          <p:cNvGraphicFramePr>
            <a:graphicFrameLocks noChangeAspect="1"/>
          </p:cNvGraphicFramePr>
          <p:nvPr/>
        </p:nvGraphicFramePr>
        <p:xfrm>
          <a:off x="3132138" y="2420938"/>
          <a:ext cx="1371600" cy="758825"/>
        </p:xfrm>
        <a:graphic>
          <a:graphicData uri="http://schemas.openxmlformats.org/presentationml/2006/ole">
            <mc:AlternateContent xmlns:mc="http://schemas.openxmlformats.org/markup-compatibility/2006">
              <mc:Choice xmlns:v="urn:schemas-microsoft-com:vml" Requires="v">
                <p:oleObj spid="_x0000_s13369" name="Equation" r:id="rId3" imgW="710891" imgH="393529" progId="Equation.DSMT4">
                  <p:embed/>
                </p:oleObj>
              </mc:Choice>
              <mc:Fallback>
                <p:oleObj name="Equation" r:id="rId3" imgW="710891" imgH="393529" progId="Equation.DSMT4">
                  <p:embed/>
                  <p:pic>
                    <p:nvPicPr>
                      <p:cNvPr id="0" name="Object 7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8" y="2420938"/>
                        <a:ext cx="1371600"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7" name="Object 78"/>
          <p:cNvGraphicFramePr>
            <a:graphicFrameLocks noChangeAspect="1"/>
          </p:cNvGraphicFramePr>
          <p:nvPr/>
        </p:nvGraphicFramePr>
        <p:xfrm>
          <a:off x="2000250" y="3929063"/>
          <a:ext cx="4432300" cy="498475"/>
        </p:xfrm>
        <a:graphic>
          <a:graphicData uri="http://schemas.openxmlformats.org/presentationml/2006/ole">
            <mc:AlternateContent xmlns:mc="http://schemas.openxmlformats.org/markup-compatibility/2006">
              <mc:Choice xmlns:v="urn:schemas-microsoft-com:vml" Requires="v">
                <p:oleObj spid="_x0000_s13370" name="Equation" r:id="rId5" imgW="2032000" imgH="228600" progId="Equation.DSMT4">
                  <p:embed/>
                </p:oleObj>
              </mc:Choice>
              <mc:Fallback>
                <p:oleObj name="Equation" r:id="rId5" imgW="2032000" imgH="228600" progId="Equation.DSMT4">
                  <p:embed/>
                  <p:pic>
                    <p:nvPicPr>
                      <p:cNvPr id="0" name="Object 7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0250" y="3929063"/>
                        <a:ext cx="4432300" cy="498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318" name="Group 17"/>
          <p:cNvGrpSpPr>
            <a:grpSpLocks/>
          </p:cNvGrpSpPr>
          <p:nvPr/>
        </p:nvGrpSpPr>
        <p:grpSpPr bwMode="auto">
          <a:xfrm>
            <a:off x="5724525" y="1989138"/>
            <a:ext cx="3124200" cy="1287462"/>
            <a:chOff x="3606" y="1253"/>
            <a:chExt cx="1968" cy="811"/>
          </a:xfrm>
        </p:grpSpPr>
        <p:grpSp>
          <p:nvGrpSpPr>
            <p:cNvPr id="13320" name="Group 12"/>
            <p:cNvGrpSpPr>
              <a:grpSpLocks/>
            </p:cNvGrpSpPr>
            <p:nvPr/>
          </p:nvGrpSpPr>
          <p:grpSpPr bwMode="auto">
            <a:xfrm>
              <a:off x="3606" y="1253"/>
              <a:ext cx="1968" cy="741"/>
              <a:chOff x="3545" y="1680"/>
              <a:chExt cx="1968" cy="741"/>
            </a:xfrm>
          </p:grpSpPr>
          <p:sp>
            <p:nvSpPr>
              <p:cNvPr id="13324" name="Oval 6"/>
              <p:cNvSpPr>
                <a:spLocks noChangeArrowheads="1"/>
              </p:cNvSpPr>
              <p:nvPr/>
            </p:nvSpPr>
            <p:spPr bwMode="auto">
              <a:xfrm>
                <a:off x="4196" y="1749"/>
                <a:ext cx="96" cy="672"/>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3325" name="Line 7"/>
              <p:cNvSpPr>
                <a:spLocks noChangeShapeType="1"/>
              </p:cNvSpPr>
              <p:nvPr/>
            </p:nvSpPr>
            <p:spPr bwMode="auto">
              <a:xfrm>
                <a:off x="3545" y="2085"/>
                <a:ext cx="196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26" name="Line 9"/>
              <p:cNvSpPr>
                <a:spLocks noChangeShapeType="1"/>
              </p:cNvSpPr>
              <p:nvPr/>
            </p:nvSpPr>
            <p:spPr bwMode="auto">
              <a:xfrm flipV="1">
                <a:off x="3600" y="1680"/>
                <a:ext cx="1872"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27" name="Line 10"/>
              <p:cNvSpPr>
                <a:spLocks noChangeShapeType="1"/>
              </p:cNvSpPr>
              <p:nvPr/>
            </p:nvSpPr>
            <p:spPr bwMode="auto">
              <a:xfrm>
                <a:off x="5472" y="1680"/>
                <a:ext cx="0" cy="40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13328" name="Object 79"/>
              <p:cNvGraphicFramePr>
                <a:graphicFrameLocks noChangeAspect="1"/>
              </p:cNvGraphicFramePr>
              <p:nvPr/>
            </p:nvGraphicFramePr>
            <p:xfrm>
              <a:off x="5328" y="1824"/>
              <a:ext cx="130" cy="144"/>
            </p:xfrm>
            <a:graphic>
              <a:graphicData uri="http://schemas.openxmlformats.org/presentationml/2006/ole">
                <mc:AlternateContent xmlns:mc="http://schemas.openxmlformats.org/markup-compatibility/2006">
                  <mc:Choice xmlns:v="urn:schemas-microsoft-com:vml" Requires="v">
                    <p:oleObj spid="_x0000_s13371" name="Equation" r:id="rId7" imgW="114102" imgH="126780" progId="Equation.DSMT4">
                      <p:embed/>
                    </p:oleObj>
                  </mc:Choice>
                  <mc:Fallback>
                    <p:oleObj name="Equation" r:id="rId7" imgW="114102" imgH="126780" progId="Equation.DSMT4">
                      <p:embed/>
                      <p:pic>
                        <p:nvPicPr>
                          <p:cNvPr id="0" name="Object 7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28" y="1824"/>
                            <a:ext cx="130" cy="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3321" name="Freeform 14"/>
            <p:cNvSpPr>
              <a:spLocks/>
            </p:cNvSpPr>
            <p:nvPr/>
          </p:nvSpPr>
          <p:spPr bwMode="auto">
            <a:xfrm>
              <a:off x="4649" y="1552"/>
              <a:ext cx="104" cy="96"/>
            </a:xfrm>
            <a:custGeom>
              <a:avLst/>
              <a:gdLst>
                <a:gd name="T0" fmla="*/ 0 w 104"/>
                <a:gd name="T1" fmla="*/ 0 h 96"/>
                <a:gd name="T2" fmla="*/ 96 w 104"/>
                <a:gd name="T3" fmla="*/ 48 h 96"/>
                <a:gd name="T4" fmla="*/ 48 w 104"/>
                <a:gd name="T5" fmla="*/ 96 h 96"/>
                <a:gd name="T6" fmla="*/ 0 60000 65536"/>
                <a:gd name="T7" fmla="*/ 0 60000 65536"/>
                <a:gd name="T8" fmla="*/ 0 60000 65536"/>
                <a:gd name="T9" fmla="*/ 0 w 104"/>
                <a:gd name="T10" fmla="*/ 0 h 96"/>
                <a:gd name="T11" fmla="*/ 104 w 104"/>
                <a:gd name="T12" fmla="*/ 96 h 96"/>
              </a:gdLst>
              <a:ahLst/>
              <a:cxnLst>
                <a:cxn ang="T6">
                  <a:pos x="T0" y="T1"/>
                </a:cxn>
                <a:cxn ang="T7">
                  <a:pos x="T2" y="T3"/>
                </a:cxn>
                <a:cxn ang="T8">
                  <a:pos x="T4" y="T5"/>
                </a:cxn>
              </a:cxnLst>
              <a:rect l="T9" t="T10" r="T11" b="T12"/>
              <a:pathLst>
                <a:path w="104" h="96">
                  <a:moveTo>
                    <a:pt x="0" y="0"/>
                  </a:moveTo>
                  <a:cubicBezTo>
                    <a:pt x="44" y="16"/>
                    <a:pt x="88" y="32"/>
                    <a:pt x="96" y="48"/>
                  </a:cubicBezTo>
                  <a:cubicBezTo>
                    <a:pt x="104" y="64"/>
                    <a:pt x="76" y="80"/>
                    <a:pt x="48"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aphicFrame>
          <p:nvGraphicFramePr>
            <p:cNvPr id="13322" name="Object 80"/>
            <p:cNvGraphicFramePr>
              <a:graphicFrameLocks noChangeAspect="1"/>
            </p:cNvGraphicFramePr>
            <p:nvPr/>
          </p:nvGraphicFramePr>
          <p:xfrm>
            <a:off x="4740" y="1480"/>
            <a:ext cx="137" cy="192"/>
          </p:xfrm>
          <a:graphic>
            <a:graphicData uri="http://schemas.openxmlformats.org/presentationml/2006/ole">
              <mc:AlternateContent xmlns:mc="http://schemas.openxmlformats.org/markup-compatibility/2006">
                <mc:Choice xmlns:v="urn:schemas-microsoft-com:vml" Requires="v">
                  <p:oleObj spid="_x0000_s13372" name="Equation" r:id="rId9" imgW="126725" imgH="177415" progId="Equation.DSMT4">
                    <p:embed/>
                  </p:oleObj>
                </mc:Choice>
                <mc:Fallback>
                  <p:oleObj name="Equation" r:id="rId9" imgW="126725" imgH="177415" progId="Equation.DSMT4">
                    <p:embed/>
                    <p:pic>
                      <p:nvPicPr>
                        <p:cNvPr id="0" name="Object 8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40" y="1480"/>
                          <a:ext cx="137"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23" name="Object 81"/>
            <p:cNvGraphicFramePr>
              <a:graphicFrameLocks noChangeAspect="1"/>
            </p:cNvGraphicFramePr>
            <p:nvPr/>
          </p:nvGraphicFramePr>
          <p:xfrm>
            <a:off x="4944" y="1824"/>
            <a:ext cx="180" cy="240"/>
          </p:xfrm>
          <a:graphic>
            <a:graphicData uri="http://schemas.openxmlformats.org/presentationml/2006/ole">
              <mc:AlternateContent xmlns:mc="http://schemas.openxmlformats.org/markup-compatibility/2006">
                <mc:Choice xmlns:v="urn:schemas-microsoft-com:vml" Requires="v">
                  <p:oleObj spid="_x0000_s13373" name="Equation" r:id="rId11" imgW="152268" imgH="203024" progId="Equation.DSMT4">
                    <p:embed/>
                  </p:oleObj>
                </mc:Choice>
                <mc:Fallback>
                  <p:oleObj name="Equation" r:id="rId11" imgW="152268" imgH="203024" progId="Equation.DSMT4">
                    <p:embed/>
                    <p:pic>
                      <p:nvPicPr>
                        <p:cNvPr id="0" name="Object 8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44" y="1824"/>
                          <a:ext cx="180"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064" name="Rectangle 16"/>
          <p:cNvSpPr>
            <a:spLocks noChangeArrowheads="1"/>
          </p:cNvSpPr>
          <p:nvPr/>
        </p:nvSpPr>
        <p:spPr bwMode="auto">
          <a:xfrm>
            <a:off x="323850" y="5876925"/>
            <a:ext cx="8675688" cy="70167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000">
                <a:solidFill>
                  <a:srgbClr val="CC0000"/>
                </a:solidFill>
              </a:rPr>
              <a:t>思考题：</a:t>
            </a:r>
            <a:r>
              <a:rPr lang="zh-CN" altLang="en-US" sz="2000"/>
              <a:t>如果用一像素为</a:t>
            </a:r>
            <a:r>
              <a:rPr lang="en-US" altLang="zh-CN" sz="2000"/>
              <a:t>1024</a:t>
            </a:r>
            <a:r>
              <a:rPr lang="en-US" altLang="zh-CN" sz="2000">
                <a:sym typeface="Symbol" panose="05050102010706020507" pitchFamily="18" charset="2"/>
              </a:rPr>
              <a:t>1024</a:t>
            </a:r>
            <a:r>
              <a:rPr lang="zh-CN" altLang="en-US" sz="2000">
                <a:sym typeface="Symbol" panose="05050102010706020507" pitchFamily="18" charset="2"/>
              </a:rPr>
              <a:t>的</a:t>
            </a:r>
            <a:r>
              <a:rPr lang="en-US" altLang="zh-CN" sz="2000">
                <a:sym typeface="Symbol" panose="05050102010706020507" pitchFamily="18" charset="2"/>
              </a:rPr>
              <a:t>CCD</a:t>
            </a:r>
            <a:r>
              <a:rPr lang="zh-CN" altLang="en-US" sz="2000">
                <a:sym typeface="Symbol" panose="05050102010706020507" pitchFamily="18" charset="2"/>
              </a:rPr>
              <a:t>拍摄太阳的全日面像，取观测波长为</a:t>
            </a:r>
            <a:r>
              <a:rPr lang="en-US" altLang="zh-CN" sz="2000">
                <a:sym typeface="Symbol" panose="05050102010706020507" pitchFamily="18" charset="2"/>
              </a:rPr>
              <a:t>5000</a:t>
            </a:r>
            <a:r>
              <a:rPr lang="en-US" altLang="zh-CN" sz="2000">
                <a:cs typeface="Times New Roman" panose="02020603050405020304" pitchFamily="18" charset="0"/>
                <a:sym typeface="Symbol" panose="05050102010706020507" pitchFamily="18" charset="2"/>
              </a:rPr>
              <a:t>Å</a:t>
            </a:r>
            <a:r>
              <a:rPr lang="zh-CN" altLang="en-US" sz="2000">
                <a:cs typeface="Times New Roman" panose="02020603050405020304" pitchFamily="18" charset="0"/>
                <a:sym typeface="Symbol" panose="05050102010706020507" pitchFamily="18" charset="2"/>
              </a:rPr>
              <a:t>，</a:t>
            </a:r>
            <a:r>
              <a:rPr lang="zh-CN" altLang="en-US" sz="2000">
                <a:sym typeface="Symbol" panose="05050102010706020507" pitchFamily="18" charset="2"/>
              </a:rPr>
              <a:t>请问最小要用多大口径的望远镜才能获得最佳的空间分辨率？</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125" y="260350"/>
            <a:ext cx="8712200" cy="499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文本框 4"/>
          <p:cNvSpPr txBox="1">
            <a:spLocks noChangeArrowheads="1"/>
          </p:cNvSpPr>
          <p:nvPr/>
        </p:nvSpPr>
        <p:spPr bwMode="auto">
          <a:xfrm>
            <a:off x="107950" y="5445125"/>
            <a:ext cx="89281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a:solidFill>
                  <a:schemeClr val="accent2"/>
                </a:solidFill>
              </a:rPr>
              <a:t>光谱成像观测原理</a:t>
            </a:r>
            <a:r>
              <a:rPr lang="zh-CN" altLang="en-US" sz="2400"/>
              <a:t>：出射狭缝对准光栅的某一条谱线，将入射狭缝在太阳表面移动扫描，同时保持照相板的同步移动。</a:t>
            </a:r>
            <a:endParaRPr lang="en-US" altLang="zh-CN" sz="2400"/>
          </a:p>
          <a:p>
            <a:pPr algn="r">
              <a:spcBef>
                <a:spcPct val="0"/>
              </a:spcBef>
              <a:buFontTx/>
              <a:buNone/>
            </a:pPr>
            <a:r>
              <a:rPr lang="en-US" altLang="zh-CN" sz="1600"/>
              <a:t>(George Ellery Hale; Henri-Alexandre Deslandres</a:t>
            </a:r>
            <a:r>
              <a:rPr lang="zh-CN" altLang="en-US" sz="1600"/>
              <a:t>最先采用这种技术对太阳大气进行光谱成像观测</a:t>
            </a:r>
            <a:r>
              <a:rPr lang="en-US" altLang="zh-CN" sz="1600"/>
              <a:t>)</a:t>
            </a:r>
            <a:endParaRPr lang="zh-CN" altLang="en-US" sz="16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381000" y="2286000"/>
            <a:ext cx="8458200" cy="1143000"/>
          </a:xfrm>
        </p:spPr>
        <p:txBody>
          <a:bodyPr/>
          <a:lstStyle/>
          <a:p>
            <a:pPr eaLnBrk="1" hangingPunct="1"/>
            <a:r>
              <a:rPr lang="en-US" altLang="zh-CN" dirty="0" smtClean="0">
                <a:solidFill>
                  <a:schemeClr val="tx1"/>
                </a:solidFill>
              </a:rPr>
              <a:t>2-3 </a:t>
            </a:r>
            <a:r>
              <a:rPr lang="zh-CN" altLang="en-US" dirty="0" smtClean="0">
                <a:solidFill>
                  <a:schemeClr val="tx1"/>
                </a:solidFill>
              </a:rPr>
              <a:t>色球望远镜和双折射滤光器</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300038"/>
            <a:ext cx="7772400" cy="1143000"/>
          </a:xfrm>
        </p:spPr>
        <p:txBody>
          <a:bodyPr/>
          <a:lstStyle/>
          <a:p>
            <a:pPr algn="l" eaLnBrk="1" hangingPunct="1"/>
            <a:r>
              <a:rPr lang="en-US" altLang="zh-CN" smtClean="0">
                <a:solidFill>
                  <a:schemeClr val="accent2"/>
                </a:solidFill>
              </a:rPr>
              <a:t>1</a:t>
            </a:r>
            <a:r>
              <a:rPr lang="zh-CN" altLang="en-US" smtClean="0">
                <a:solidFill>
                  <a:schemeClr val="accent2"/>
                </a:solidFill>
              </a:rPr>
              <a:t>、概况</a:t>
            </a:r>
          </a:p>
        </p:txBody>
      </p:sp>
      <p:sp>
        <p:nvSpPr>
          <p:cNvPr id="13315" name="Rectangle 3"/>
          <p:cNvSpPr>
            <a:spLocks noGrp="1" noChangeArrowheads="1"/>
          </p:cNvSpPr>
          <p:nvPr>
            <p:ph type="body" idx="1"/>
          </p:nvPr>
        </p:nvSpPr>
        <p:spPr>
          <a:xfrm>
            <a:off x="639763" y="1214438"/>
            <a:ext cx="7924800" cy="2822575"/>
          </a:xfrm>
        </p:spPr>
        <p:txBody>
          <a:bodyPr/>
          <a:lstStyle/>
          <a:p>
            <a:pPr algn="just" eaLnBrk="1" hangingPunct="1"/>
            <a:r>
              <a:rPr lang="zh-CN" altLang="en-US" sz="2400" smtClean="0"/>
              <a:t>色球望远镜（</a:t>
            </a:r>
            <a:r>
              <a:rPr lang="en-US" altLang="zh-CN" sz="2400" smtClean="0"/>
              <a:t>Chromospheric Telescope)—</a:t>
            </a:r>
            <a:r>
              <a:rPr lang="zh-CN" altLang="en-US" sz="2400" smtClean="0"/>
              <a:t>在光路中附加有透过波长在色球发射谱线处，透过波宽非常窄的滤光器的望远镜。</a:t>
            </a:r>
            <a:endParaRPr lang="en-US" altLang="zh-CN" sz="2400" smtClean="0"/>
          </a:p>
          <a:p>
            <a:pPr algn="just" eaLnBrk="1" hangingPunct="1"/>
            <a:r>
              <a:rPr lang="zh-CN" altLang="en-US" sz="2400" smtClean="0"/>
              <a:t>可以在某一谱线处对太阳一定区域，进行同时成像观测，不需要利用狭缝进行扫描成像。</a:t>
            </a:r>
          </a:p>
          <a:p>
            <a:pPr algn="just" eaLnBrk="1" hangingPunct="1"/>
            <a:r>
              <a:rPr lang="zh-CN" altLang="en-US" sz="2400" smtClean="0"/>
              <a:t>常用谱线</a:t>
            </a:r>
            <a:r>
              <a:rPr lang="zh-CN" altLang="en-US" sz="2400" b="0" smtClean="0"/>
              <a:t>：</a:t>
            </a:r>
            <a:r>
              <a:rPr lang="en-US" altLang="zh-CN" sz="2400" smtClean="0"/>
              <a:t>H</a:t>
            </a:r>
            <a:r>
              <a:rPr lang="en-US" altLang="zh-CN" sz="2400" baseline="-25000" smtClean="0">
                <a:sym typeface="Symbol" panose="05050102010706020507" pitchFamily="18" charset="2"/>
              </a:rPr>
              <a:t></a:t>
            </a:r>
            <a:r>
              <a:rPr lang="en-US" altLang="zh-CN" sz="2400" smtClean="0">
                <a:sym typeface="Symbol" panose="05050102010706020507" pitchFamily="18" charset="2"/>
              </a:rPr>
              <a:t>(6562.8</a:t>
            </a:r>
            <a:r>
              <a:rPr lang="en-US" altLang="zh-CN" sz="2400" smtClean="0">
                <a:cs typeface="Times New Roman" panose="02020603050405020304" pitchFamily="18" charset="0"/>
                <a:sym typeface="Symbol" panose="05050102010706020507" pitchFamily="18" charset="2"/>
              </a:rPr>
              <a:t>Å</a:t>
            </a:r>
            <a:r>
              <a:rPr lang="en-US" altLang="zh-CN" sz="2400" smtClean="0">
                <a:sym typeface="Symbol" panose="05050102010706020507" pitchFamily="18" charset="2"/>
              </a:rPr>
              <a:t>), H</a:t>
            </a:r>
            <a:r>
              <a:rPr lang="en-US" altLang="zh-CN" sz="2400" baseline="-25000" smtClean="0">
                <a:sym typeface="Symbol" panose="05050102010706020507" pitchFamily="18" charset="2"/>
              </a:rPr>
              <a:t></a:t>
            </a:r>
            <a:r>
              <a:rPr lang="en-US" altLang="zh-CN" sz="2400" smtClean="0">
                <a:sym typeface="Symbol" panose="05050102010706020507" pitchFamily="18" charset="2"/>
              </a:rPr>
              <a:t>(4861.3</a:t>
            </a:r>
            <a:r>
              <a:rPr lang="en-US" altLang="zh-CN" sz="2400" smtClean="0">
                <a:cs typeface="Times New Roman" panose="02020603050405020304" pitchFamily="18" charset="0"/>
                <a:sym typeface="Symbol" panose="05050102010706020507" pitchFamily="18" charset="2"/>
              </a:rPr>
              <a:t>Å</a:t>
            </a:r>
            <a:r>
              <a:rPr lang="en-US" altLang="zh-CN" sz="2400" smtClean="0">
                <a:sym typeface="Symbol" panose="05050102010706020507" pitchFamily="18" charset="2"/>
              </a:rPr>
              <a:t>), Ca II K(3933.7</a:t>
            </a:r>
            <a:r>
              <a:rPr lang="en-US" altLang="zh-CN" sz="2400" smtClean="0">
                <a:cs typeface="Times New Roman" panose="02020603050405020304" pitchFamily="18" charset="0"/>
                <a:sym typeface="Symbol" panose="05050102010706020507" pitchFamily="18" charset="2"/>
              </a:rPr>
              <a:t>Å</a:t>
            </a:r>
            <a:r>
              <a:rPr lang="en-US" altLang="zh-CN" sz="2400" smtClean="0">
                <a:sym typeface="Symbol" panose="05050102010706020507" pitchFamily="18" charset="2"/>
              </a:rPr>
              <a:t>)</a:t>
            </a:r>
          </a:p>
          <a:p>
            <a:pPr algn="just" eaLnBrk="1" hangingPunct="1">
              <a:spcBef>
                <a:spcPct val="25000"/>
              </a:spcBef>
              <a:spcAft>
                <a:spcPct val="10000"/>
              </a:spcAft>
            </a:pPr>
            <a:r>
              <a:rPr lang="zh-CN" altLang="en-US" sz="2400" smtClean="0">
                <a:sym typeface="Symbol" panose="05050102010706020507" pitchFamily="18" charset="2"/>
              </a:rPr>
              <a:t>光学系统</a:t>
            </a:r>
            <a:r>
              <a:rPr lang="zh-CN" altLang="en-US" sz="2400" b="0" smtClean="0">
                <a:sym typeface="Symbol" panose="05050102010706020507" pitchFamily="18" charset="2"/>
              </a:rPr>
              <a:t>：</a:t>
            </a:r>
          </a:p>
        </p:txBody>
      </p:sp>
      <p:grpSp>
        <p:nvGrpSpPr>
          <p:cNvPr id="2" name="Group 26"/>
          <p:cNvGrpSpPr>
            <a:grpSpLocks/>
          </p:cNvGrpSpPr>
          <p:nvPr/>
        </p:nvGrpSpPr>
        <p:grpSpPr bwMode="auto">
          <a:xfrm>
            <a:off x="838200" y="4267200"/>
            <a:ext cx="7766050" cy="2384425"/>
            <a:chOff x="528" y="2688"/>
            <a:chExt cx="4892" cy="1502"/>
          </a:xfrm>
        </p:grpSpPr>
        <p:grpSp>
          <p:nvGrpSpPr>
            <p:cNvPr id="16389" name="Group 4"/>
            <p:cNvGrpSpPr>
              <a:grpSpLocks/>
            </p:cNvGrpSpPr>
            <p:nvPr/>
          </p:nvGrpSpPr>
          <p:grpSpPr bwMode="auto">
            <a:xfrm>
              <a:off x="528" y="2688"/>
              <a:ext cx="4752" cy="1018"/>
              <a:chOff x="528" y="2688"/>
              <a:chExt cx="4752" cy="1018"/>
            </a:xfrm>
          </p:grpSpPr>
          <p:grpSp>
            <p:nvGrpSpPr>
              <p:cNvPr id="16391" name="Group 5"/>
              <p:cNvGrpSpPr>
                <a:grpSpLocks/>
              </p:cNvGrpSpPr>
              <p:nvPr/>
            </p:nvGrpSpPr>
            <p:grpSpPr bwMode="auto">
              <a:xfrm>
                <a:off x="528" y="2688"/>
                <a:ext cx="4592" cy="816"/>
                <a:chOff x="400" y="2688"/>
                <a:chExt cx="4592" cy="816"/>
              </a:xfrm>
            </p:grpSpPr>
            <p:sp>
              <p:nvSpPr>
                <p:cNvPr id="16393" name="Oval 6"/>
                <p:cNvSpPr>
                  <a:spLocks noChangeArrowheads="1"/>
                </p:cNvSpPr>
                <p:nvPr/>
              </p:nvSpPr>
              <p:spPr bwMode="auto">
                <a:xfrm>
                  <a:off x="768" y="2688"/>
                  <a:ext cx="96" cy="816"/>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6394" name="Oval 7"/>
                <p:cNvSpPr>
                  <a:spLocks noChangeArrowheads="1"/>
                </p:cNvSpPr>
                <p:nvPr/>
              </p:nvSpPr>
              <p:spPr bwMode="auto">
                <a:xfrm>
                  <a:off x="2064" y="2784"/>
                  <a:ext cx="48" cy="672"/>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6395" name="Rectangle 8"/>
                <p:cNvSpPr>
                  <a:spLocks noChangeArrowheads="1"/>
                </p:cNvSpPr>
                <p:nvPr/>
              </p:nvSpPr>
              <p:spPr bwMode="auto">
                <a:xfrm>
                  <a:off x="2592" y="2848"/>
                  <a:ext cx="1296" cy="528"/>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6396" name="Oval 9"/>
                <p:cNvSpPr>
                  <a:spLocks noChangeArrowheads="1"/>
                </p:cNvSpPr>
                <p:nvPr/>
              </p:nvSpPr>
              <p:spPr bwMode="auto">
                <a:xfrm>
                  <a:off x="4416" y="2784"/>
                  <a:ext cx="48" cy="624"/>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6397" name="Line 10"/>
                <p:cNvSpPr>
                  <a:spLocks noChangeShapeType="1"/>
                </p:cNvSpPr>
                <p:nvPr/>
              </p:nvSpPr>
              <p:spPr bwMode="auto">
                <a:xfrm>
                  <a:off x="4992" y="2832"/>
                  <a:ext cx="0" cy="57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8" name="Line 11"/>
                <p:cNvSpPr>
                  <a:spLocks noChangeShapeType="1"/>
                </p:cNvSpPr>
                <p:nvPr/>
              </p:nvSpPr>
              <p:spPr bwMode="auto">
                <a:xfrm>
                  <a:off x="400" y="2784"/>
                  <a:ext cx="384" cy="0"/>
                </a:xfrm>
                <a:prstGeom prst="line">
                  <a:avLst/>
                </a:prstGeom>
                <a:noFill/>
                <a:ln w="19050">
                  <a:solidFill>
                    <a:srgbClr val="0000FF"/>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6399" name="Line 12"/>
                <p:cNvSpPr>
                  <a:spLocks noChangeShapeType="1"/>
                </p:cNvSpPr>
                <p:nvPr/>
              </p:nvSpPr>
              <p:spPr bwMode="auto">
                <a:xfrm>
                  <a:off x="408" y="3408"/>
                  <a:ext cx="384" cy="0"/>
                </a:xfrm>
                <a:prstGeom prst="line">
                  <a:avLst/>
                </a:prstGeom>
                <a:noFill/>
                <a:ln w="19050">
                  <a:solidFill>
                    <a:srgbClr val="0000FF"/>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6400" name="Line 13"/>
                <p:cNvSpPr>
                  <a:spLocks noChangeShapeType="1"/>
                </p:cNvSpPr>
                <p:nvPr/>
              </p:nvSpPr>
              <p:spPr bwMode="auto">
                <a:xfrm>
                  <a:off x="864" y="2784"/>
                  <a:ext cx="1200" cy="528"/>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1" name="Line 14"/>
                <p:cNvSpPr>
                  <a:spLocks noChangeShapeType="1"/>
                </p:cNvSpPr>
                <p:nvPr/>
              </p:nvSpPr>
              <p:spPr bwMode="auto">
                <a:xfrm flipV="1">
                  <a:off x="864" y="2928"/>
                  <a:ext cx="1200" cy="48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2" name="Line 15"/>
                <p:cNvSpPr>
                  <a:spLocks noChangeShapeType="1"/>
                </p:cNvSpPr>
                <p:nvPr/>
              </p:nvSpPr>
              <p:spPr bwMode="auto">
                <a:xfrm>
                  <a:off x="432" y="3104"/>
                  <a:ext cx="4560" cy="0"/>
                </a:xfrm>
                <a:prstGeom prst="line">
                  <a:avLst/>
                </a:prstGeom>
                <a:noFill/>
                <a:ln w="9525">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3" name="Rectangle 16"/>
                <p:cNvSpPr>
                  <a:spLocks noChangeArrowheads="1"/>
                </p:cNvSpPr>
                <p:nvPr/>
              </p:nvSpPr>
              <p:spPr bwMode="auto">
                <a:xfrm>
                  <a:off x="1248" y="2784"/>
                  <a:ext cx="96" cy="62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6404" name="Line 17"/>
                <p:cNvSpPr>
                  <a:spLocks noChangeShapeType="1"/>
                </p:cNvSpPr>
                <p:nvPr/>
              </p:nvSpPr>
              <p:spPr bwMode="auto">
                <a:xfrm>
                  <a:off x="2112" y="2928"/>
                  <a:ext cx="48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5" name="Line 18"/>
                <p:cNvSpPr>
                  <a:spLocks noChangeShapeType="1"/>
                </p:cNvSpPr>
                <p:nvPr/>
              </p:nvSpPr>
              <p:spPr bwMode="auto">
                <a:xfrm>
                  <a:off x="2112" y="3312"/>
                  <a:ext cx="48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6" name="Line 19"/>
                <p:cNvSpPr>
                  <a:spLocks noChangeShapeType="1"/>
                </p:cNvSpPr>
                <p:nvPr/>
              </p:nvSpPr>
              <p:spPr bwMode="auto">
                <a:xfrm>
                  <a:off x="3888" y="2928"/>
                  <a:ext cx="528"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7" name="Line 20"/>
                <p:cNvSpPr>
                  <a:spLocks noChangeShapeType="1"/>
                </p:cNvSpPr>
                <p:nvPr/>
              </p:nvSpPr>
              <p:spPr bwMode="auto">
                <a:xfrm>
                  <a:off x="3888" y="3312"/>
                  <a:ext cx="528"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8" name="Line 21"/>
                <p:cNvSpPr>
                  <a:spLocks noChangeShapeType="1"/>
                </p:cNvSpPr>
                <p:nvPr/>
              </p:nvSpPr>
              <p:spPr bwMode="auto">
                <a:xfrm>
                  <a:off x="4464" y="2928"/>
                  <a:ext cx="528" cy="192"/>
                </a:xfrm>
                <a:prstGeom prst="line">
                  <a:avLst/>
                </a:prstGeom>
                <a:noFill/>
                <a:ln w="19050">
                  <a:solidFill>
                    <a:srgbClr val="0000FF"/>
                  </a:solidFill>
                  <a:round/>
                  <a:headEnd/>
                  <a:tailEnd type="triangle" w="sm" len="lg"/>
                </a:ln>
                <a:extLst>
                  <a:ext uri="{909E8E84-426E-40DD-AFC4-6F175D3DCCD1}">
                    <a14:hiddenFill xmlns:a14="http://schemas.microsoft.com/office/drawing/2010/main">
                      <a:noFill/>
                    </a14:hiddenFill>
                  </a:ext>
                </a:extLst>
              </p:spPr>
              <p:txBody>
                <a:bodyPr/>
                <a:lstStyle/>
                <a:p>
                  <a:endParaRPr lang="zh-CN" altLang="en-US"/>
                </a:p>
              </p:txBody>
            </p:sp>
            <p:sp>
              <p:nvSpPr>
                <p:cNvPr id="16409" name="Line 22"/>
                <p:cNvSpPr>
                  <a:spLocks noChangeShapeType="1"/>
                </p:cNvSpPr>
                <p:nvPr/>
              </p:nvSpPr>
              <p:spPr bwMode="auto">
                <a:xfrm flipV="1">
                  <a:off x="4464" y="3104"/>
                  <a:ext cx="528" cy="192"/>
                </a:xfrm>
                <a:prstGeom prst="line">
                  <a:avLst/>
                </a:prstGeom>
                <a:noFill/>
                <a:ln w="19050">
                  <a:solidFill>
                    <a:srgbClr val="0000FF"/>
                  </a:solidFill>
                  <a:round/>
                  <a:headEnd/>
                  <a:tailEnd type="triangle" w="sm" len="lg"/>
                </a:ln>
                <a:extLst>
                  <a:ext uri="{909E8E84-426E-40DD-AFC4-6F175D3DCCD1}">
                    <a14:hiddenFill xmlns:a14="http://schemas.microsoft.com/office/drawing/2010/main">
                      <a:noFill/>
                    </a14:hiddenFill>
                  </a:ext>
                </a:extLst>
              </p:spPr>
              <p:txBody>
                <a:bodyPr/>
                <a:lstStyle/>
                <a:p>
                  <a:endParaRPr lang="zh-CN" altLang="en-US"/>
                </a:p>
              </p:txBody>
            </p:sp>
            <p:sp>
              <p:nvSpPr>
                <p:cNvPr id="16410" name="Line 23"/>
                <p:cNvSpPr>
                  <a:spLocks noChangeShapeType="1"/>
                </p:cNvSpPr>
                <p:nvPr/>
              </p:nvSpPr>
              <p:spPr bwMode="auto">
                <a:xfrm>
                  <a:off x="1608" y="3024"/>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6392" name="Text Box 24"/>
              <p:cNvSpPr txBox="1">
                <a:spLocks noChangeArrowheads="1"/>
              </p:cNvSpPr>
              <p:nvPr/>
            </p:nvSpPr>
            <p:spPr bwMode="auto">
              <a:xfrm>
                <a:off x="864" y="3456"/>
                <a:ext cx="44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000" b="0"/>
                  <a:t>a          b      c          d                           e                            f             g</a:t>
                </a:r>
              </a:p>
            </p:txBody>
          </p:sp>
        </p:grpSp>
        <p:sp>
          <p:nvSpPr>
            <p:cNvPr id="16390" name="Text Box 25"/>
            <p:cNvSpPr txBox="1">
              <a:spLocks noChangeArrowheads="1"/>
            </p:cNvSpPr>
            <p:nvPr/>
          </p:nvSpPr>
          <p:spPr bwMode="auto">
            <a:xfrm>
              <a:off x="567" y="3748"/>
              <a:ext cx="485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000"/>
                <a:t>a </a:t>
              </a:r>
              <a:r>
                <a:rPr lang="zh-CN" altLang="en-US" sz="2000"/>
                <a:t>物镜</a:t>
              </a:r>
              <a:r>
                <a:rPr lang="en-US" altLang="zh-CN" sz="2000"/>
                <a:t>; b </a:t>
              </a:r>
              <a:r>
                <a:rPr lang="zh-CN" altLang="en-US" sz="2000"/>
                <a:t>宽波段滤光片</a:t>
              </a:r>
              <a:r>
                <a:rPr lang="en-US" altLang="zh-CN" sz="2000"/>
                <a:t>; c </a:t>
              </a:r>
              <a:r>
                <a:rPr lang="zh-CN" altLang="en-US" sz="2000"/>
                <a:t>第一焦平面</a:t>
              </a:r>
              <a:r>
                <a:rPr lang="en-US" altLang="zh-CN" sz="2000"/>
                <a:t>; d </a:t>
              </a:r>
              <a:r>
                <a:rPr lang="zh-CN" altLang="en-US" sz="2000"/>
                <a:t>准直镜</a:t>
              </a:r>
              <a:r>
                <a:rPr lang="en-US" altLang="zh-CN" sz="2000"/>
                <a:t>; e </a:t>
              </a:r>
              <a:r>
                <a:rPr lang="zh-CN" altLang="en-US" sz="2000"/>
                <a:t>双折射滤光器</a:t>
              </a:r>
              <a:r>
                <a:rPr lang="en-US" altLang="zh-CN" sz="2000"/>
                <a:t>; f </a:t>
              </a:r>
              <a:r>
                <a:rPr lang="zh-CN" altLang="en-US" sz="2000"/>
                <a:t>成像镜</a:t>
              </a:r>
              <a:r>
                <a:rPr lang="en-US" altLang="zh-CN" sz="2000"/>
                <a:t>; g </a:t>
              </a:r>
              <a:r>
                <a:rPr lang="zh-CN" altLang="en-US" sz="2000"/>
                <a:t>第二焦平面</a:t>
              </a:r>
              <a:r>
                <a:rPr lang="en-US" altLang="zh-CN" sz="2000"/>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315">
                                            <p:txEl>
                                              <p:pRg st="1" end="1"/>
                                            </p:txEl>
                                          </p:spTgt>
                                        </p:tgtEl>
                                        <p:attrNameLst>
                                          <p:attrName>style.visibility</p:attrName>
                                        </p:attrNameLst>
                                      </p:cBhvr>
                                      <p:to>
                                        <p:strVal val="visible"/>
                                      </p:to>
                                    </p:set>
                                    <p:anim calcmode="lin" valueType="num">
                                      <p:cBhvr additive="base">
                                        <p:cTn id="13" dur="500" fill="hold"/>
                                        <p:tgtEl>
                                          <p:spTgt spid="133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3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315">
                                            <p:txEl>
                                              <p:pRg st="2" end="2"/>
                                            </p:txEl>
                                          </p:spTgt>
                                        </p:tgtEl>
                                        <p:attrNameLst>
                                          <p:attrName>style.visibility</p:attrName>
                                        </p:attrNameLst>
                                      </p:cBhvr>
                                      <p:to>
                                        <p:strVal val="visible"/>
                                      </p:to>
                                    </p:set>
                                    <p:anim calcmode="lin" valueType="num">
                                      <p:cBhvr additive="base">
                                        <p:cTn id="19" dur="500" fill="hold"/>
                                        <p:tgtEl>
                                          <p:spTgt spid="133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33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315">
                                            <p:txEl>
                                              <p:pRg st="3" end="3"/>
                                            </p:txEl>
                                          </p:spTgt>
                                        </p:tgtEl>
                                        <p:attrNameLst>
                                          <p:attrName>style.visibility</p:attrName>
                                        </p:attrNameLst>
                                      </p:cBhvr>
                                      <p:to>
                                        <p:strVal val="visible"/>
                                      </p:to>
                                    </p:set>
                                    <p:anim calcmode="lin" valueType="num">
                                      <p:cBhvr additive="base">
                                        <p:cTn id="25" dur="500" fill="hold"/>
                                        <p:tgtEl>
                                          <p:spTgt spid="133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33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609600" y="609600"/>
            <a:ext cx="7772400" cy="685800"/>
          </a:xfrm>
        </p:spPr>
        <p:txBody>
          <a:bodyPr/>
          <a:lstStyle/>
          <a:p>
            <a:pPr eaLnBrk="1" hangingPunct="1"/>
            <a:r>
              <a:rPr lang="zh-CN" altLang="en-US" sz="2400" smtClean="0"/>
              <a:t>观测的现象</a:t>
            </a:r>
          </a:p>
        </p:txBody>
      </p:sp>
      <p:pic>
        <p:nvPicPr>
          <p:cNvPr id="14342" name="000714.mpe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4786313" y="2928938"/>
            <a:ext cx="4114800"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2"/>
          <p:cNvGrpSpPr>
            <a:grpSpLocks/>
          </p:cNvGrpSpPr>
          <p:nvPr/>
        </p:nvGrpSpPr>
        <p:grpSpPr bwMode="auto">
          <a:xfrm>
            <a:off x="304800" y="1447800"/>
            <a:ext cx="4435475" cy="4495800"/>
            <a:chOff x="304800" y="1447800"/>
            <a:chExt cx="4435475" cy="4495800"/>
          </a:xfrm>
        </p:grpSpPr>
        <p:pic>
          <p:nvPicPr>
            <p:cNvPr id="1741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447800"/>
              <a:ext cx="44354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9" name="线形标注 1 6"/>
            <p:cNvSpPr>
              <a:spLocks/>
            </p:cNvSpPr>
            <p:nvPr/>
          </p:nvSpPr>
          <p:spPr bwMode="auto">
            <a:xfrm flipH="1">
              <a:off x="1928794" y="2500306"/>
              <a:ext cx="714380" cy="357190"/>
            </a:xfrm>
            <a:prstGeom prst="borderCallout1">
              <a:avLst>
                <a:gd name="adj1" fmla="val 18750"/>
                <a:gd name="adj2" fmla="val -8333"/>
                <a:gd name="adj3" fmla="val 150898"/>
                <a:gd name="adj4" fmla="val -31935"/>
              </a:avLst>
            </a:prstGeom>
            <a:solidFill>
              <a:schemeClr val="accent1"/>
            </a:solidFill>
            <a:ln w="9525" algn="ctr">
              <a:solidFill>
                <a:schemeClr val="tx1"/>
              </a:solidFill>
              <a:round/>
              <a:headEnd/>
              <a:tailEnd/>
            </a:ln>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000"/>
                <a:t>谱斑</a:t>
              </a:r>
            </a:p>
          </p:txBody>
        </p:sp>
        <p:sp>
          <p:nvSpPr>
            <p:cNvPr id="17420" name="线形标注 1 7"/>
            <p:cNvSpPr>
              <a:spLocks/>
            </p:cNvSpPr>
            <p:nvPr/>
          </p:nvSpPr>
          <p:spPr bwMode="auto">
            <a:xfrm flipH="1">
              <a:off x="2857488" y="4929198"/>
              <a:ext cx="714380" cy="357190"/>
            </a:xfrm>
            <a:prstGeom prst="borderCallout1">
              <a:avLst>
                <a:gd name="adj1" fmla="val 18750"/>
                <a:gd name="adj2" fmla="val -8333"/>
                <a:gd name="adj3" fmla="val -88032"/>
                <a:gd name="adj4" fmla="val 32065"/>
              </a:avLst>
            </a:prstGeom>
            <a:solidFill>
              <a:schemeClr val="accent1"/>
            </a:solidFill>
            <a:ln w="9525" algn="ctr">
              <a:solidFill>
                <a:schemeClr val="tx1"/>
              </a:solidFill>
              <a:round/>
              <a:headEnd/>
              <a:tailEnd/>
            </a:ln>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000"/>
                <a:t>暗条</a:t>
              </a:r>
            </a:p>
          </p:txBody>
        </p:sp>
        <p:cxnSp>
          <p:nvCxnSpPr>
            <p:cNvPr id="17421" name="直接连接符 9"/>
            <p:cNvCxnSpPr>
              <a:cxnSpLocks noChangeShapeType="1"/>
              <a:endCxn id="17420" idx="0"/>
            </p:cNvCxnSpPr>
            <p:nvPr/>
          </p:nvCxnSpPr>
          <p:spPr bwMode="auto">
            <a:xfrm>
              <a:off x="2571736" y="5000636"/>
              <a:ext cx="285752" cy="10715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7422" name="直接连接符 11"/>
            <p:cNvCxnSpPr>
              <a:cxnSpLocks noChangeShapeType="1"/>
              <a:stCxn id="17420" idx="2"/>
            </p:cNvCxnSpPr>
            <p:nvPr/>
          </p:nvCxnSpPr>
          <p:spPr bwMode="auto">
            <a:xfrm flipV="1">
              <a:off x="3571868" y="4429132"/>
              <a:ext cx="714380" cy="67866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nvGrpSpPr>
          <p:cNvPr id="3" name="组合 16"/>
          <p:cNvGrpSpPr>
            <a:grpSpLocks/>
          </p:cNvGrpSpPr>
          <p:nvPr/>
        </p:nvGrpSpPr>
        <p:grpSpPr bwMode="auto">
          <a:xfrm>
            <a:off x="4800600" y="381000"/>
            <a:ext cx="4038600" cy="2386013"/>
            <a:chOff x="4800600" y="381000"/>
            <a:chExt cx="4038600" cy="2386013"/>
          </a:xfrm>
        </p:grpSpPr>
        <p:pic>
          <p:nvPicPr>
            <p:cNvPr id="1741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381000"/>
              <a:ext cx="40386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线形标注 1 13"/>
            <p:cNvSpPr>
              <a:spLocks/>
            </p:cNvSpPr>
            <p:nvPr/>
          </p:nvSpPr>
          <p:spPr bwMode="auto">
            <a:xfrm flipH="1">
              <a:off x="6143636" y="2143116"/>
              <a:ext cx="1571636" cy="428628"/>
            </a:xfrm>
            <a:prstGeom prst="borderCallout1">
              <a:avLst>
                <a:gd name="adj1" fmla="val 18750"/>
                <a:gd name="adj2" fmla="val -8333"/>
                <a:gd name="adj3" fmla="val -156296"/>
                <a:gd name="adj4" fmla="val 21204"/>
              </a:avLst>
            </a:prstGeom>
            <a:solidFill>
              <a:schemeClr val="accent1"/>
            </a:solidFill>
            <a:ln w="9525" algn="ctr">
              <a:solidFill>
                <a:schemeClr val="tx1"/>
              </a:solidFill>
              <a:round/>
              <a:headEnd/>
              <a:tailEnd/>
            </a:ln>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000"/>
                <a:t>日珥或暗条</a:t>
              </a:r>
            </a:p>
          </p:txBody>
        </p:sp>
        <p:cxnSp>
          <p:nvCxnSpPr>
            <p:cNvPr id="17417" name="直接连接符 15"/>
            <p:cNvCxnSpPr>
              <a:cxnSpLocks noChangeShapeType="1"/>
              <a:stCxn id="17416" idx="0"/>
            </p:cNvCxnSpPr>
            <p:nvPr/>
          </p:nvCxnSpPr>
          <p:spPr bwMode="auto">
            <a:xfrm rot="10800000">
              <a:off x="5929322" y="2214554"/>
              <a:ext cx="214314" cy="14287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14" name="TextBox 13"/>
          <p:cNvSpPr txBox="1">
            <a:spLocks noChangeArrowheads="1"/>
          </p:cNvSpPr>
          <p:nvPr/>
        </p:nvSpPr>
        <p:spPr bwMode="auto">
          <a:xfrm>
            <a:off x="6643688" y="6215063"/>
            <a:ext cx="714375" cy="400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000"/>
              <a:t>耀斑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par>
                          <p:cTn id="15" fill="hold" nodeType="afterGroup">
                            <p:stCondLst>
                              <p:cond delay="0"/>
                            </p:stCondLst>
                            <p:childTnLst>
                              <p:par>
                                <p:cTn id="16" presetID="1" presetClass="mediacall" presetSubtype="0" fill="hold" nodeType="afterEffect">
                                  <p:stCondLst>
                                    <p:cond delay="0"/>
                                  </p:stCondLst>
                                  <p:childTnLst>
                                    <p:cmd type="call" cmd="playFrom(0.0)">
                                      <p:cBhvr>
                                        <p:cTn id="17" dur="7966" fill="hold"/>
                                        <p:tgtEl>
                                          <p:spTgt spid="1434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8" repeatCount="indefinite" fill="hold" display="0">
                  <p:stCondLst>
                    <p:cond delay="indefinite"/>
                  </p:stCondLst>
                </p:cTn>
                <p:tgtEl>
                  <p:spTgt spid="14342"/>
                </p:tgtEl>
              </p:cMediaNode>
            </p:video>
            <p:seq concurrent="1" nextAc="seek">
              <p:cTn id="19" restart="whenNotActive" fill="hold" evtFilter="cancelBubble" nodeType="interactiveSeq">
                <p:stCondLst>
                  <p:cond evt="onClick" delay="0">
                    <p:tgtEl>
                      <p:spTgt spid="14342"/>
                    </p:tgtEl>
                  </p:cond>
                </p:stCondLst>
                <p:endSync evt="end" delay="0">
                  <p:rtn val="all"/>
                </p:endSync>
                <p:childTnLst>
                  <p:par>
                    <p:cTn id="20" fill="hold" nodeType="clickPar">
                      <p:stCondLst>
                        <p:cond delay="0"/>
                      </p:stCondLst>
                      <p:childTnLst>
                        <p:par>
                          <p:cTn id="21" fill="hold" nodeType="withGroup">
                            <p:stCondLst>
                              <p:cond delay="0"/>
                            </p:stCondLst>
                            <p:childTnLst>
                              <p:par>
                                <p:cTn id="22" presetID="2" presetClass="mediacall" presetSubtype="0" fill="hold" nodeType="clickEffect">
                                  <p:stCondLst>
                                    <p:cond delay="0"/>
                                  </p:stCondLst>
                                  <p:childTnLst>
                                    <p:cmd type="call" cmd="togglePause">
                                      <p:cBhvr>
                                        <p:cTn id="23" dur="1" fill="hold"/>
                                        <p:tgtEl>
                                          <p:spTgt spid="14342"/>
                                        </p:tgtEl>
                                      </p:cBhvr>
                                    </p:cmd>
                                  </p:childTnLst>
                                </p:cTn>
                              </p:par>
                            </p:childTnLst>
                          </p:cTn>
                        </p:par>
                      </p:childTnLst>
                    </p:cTn>
                  </p:par>
                </p:childTnLst>
              </p:cTn>
              <p:nextCondLst>
                <p:cond evt="onClick" delay="0">
                  <p:tgtEl>
                    <p:spTgt spid="14342"/>
                  </p:tgtEl>
                </p:cond>
              </p:nextCondLst>
            </p:seq>
          </p:childTnLst>
        </p:cTn>
      </p:par>
    </p:tnLst>
    <p:bldLst>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l" eaLnBrk="1" hangingPunct="1"/>
            <a:r>
              <a:rPr lang="en-US" altLang="zh-CN" smtClean="0">
                <a:solidFill>
                  <a:schemeClr val="accent2"/>
                </a:solidFill>
              </a:rPr>
              <a:t>2</a:t>
            </a:r>
            <a:r>
              <a:rPr lang="zh-CN" altLang="en-US" smtClean="0">
                <a:solidFill>
                  <a:schemeClr val="accent2"/>
                </a:solidFill>
              </a:rPr>
              <a:t>、双折射滤光器的原理</a:t>
            </a:r>
          </a:p>
        </p:txBody>
      </p:sp>
      <p:sp>
        <p:nvSpPr>
          <p:cNvPr id="18435" name="Rectangle 3"/>
          <p:cNvSpPr>
            <a:spLocks noGrp="1" noChangeArrowheads="1"/>
          </p:cNvSpPr>
          <p:nvPr>
            <p:ph type="body" idx="1"/>
          </p:nvPr>
        </p:nvSpPr>
        <p:spPr>
          <a:xfrm>
            <a:off x="685800" y="1752600"/>
            <a:ext cx="7772400" cy="685800"/>
          </a:xfrm>
        </p:spPr>
        <p:txBody>
          <a:bodyPr/>
          <a:lstStyle/>
          <a:p>
            <a:pPr marL="482600" indent="-482600" eaLnBrk="1" hangingPunct="1">
              <a:buFontTx/>
              <a:buAutoNum type="romanUcPeriod"/>
            </a:pPr>
            <a:r>
              <a:rPr lang="zh-CN" altLang="en-US" sz="2400" smtClean="0">
                <a:solidFill>
                  <a:srgbClr val="CC0000"/>
                </a:solidFill>
              </a:rPr>
              <a:t>构造</a:t>
            </a:r>
          </a:p>
        </p:txBody>
      </p:sp>
      <p:grpSp>
        <p:nvGrpSpPr>
          <p:cNvPr id="18436" name="Group 4"/>
          <p:cNvGrpSpPr>
            <a:grpSpLocks/>
          </p:cNvGrpSpPr>
          <p:nvPr/>
        </p:nvGrpSpPr>
        <p:grpSpPr bwMode="auto">
          <a:xfrm>
            <a:off x="609600" y="2590800"/>
            <a:ext cx="4419600" cy="3225800"/>
            <a:chOff x="240" y="1424"/>
            <a:chExt cx="2784" cy="2032"/>
          </a:xfrm>
        </p:grpSpPr>
        <p:sp>
          <p:nvSpPr>
            <p:cNvPr id="18439" name="Rectangle 5"/>
            <p:cNvSpPr>
              <a:spLocks noChangeArrowheads="1"/>
            </p:cNvSpPr>
            <p:nvPr/>
          </p:nvSpPr>
          <p:spPr bwMode="auto">
            <a:xfrm>
              <a:off x="432" y="1632"/>
              <a:ext cx="2448" cy="1584"/>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8440" name="Rectangle 6"/>
            <p:cNvSpPr>
              <a:spLocks noChangeArrowheads="1"/>
            </p:cNvSpPr>
            <p:nvPr/>
          </p:nvSpPr>
          <p:spPr bwMode="auto">
            <a:xfrm>
              <a:off x="432" y="1632"/>
              <a:ext cx="144" cy="158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8441" name="Rectangle 7"/>
            <p:cNvSpPr>
              <a:spLocks noChangeArrowheads="1"/>
            </p:cNvSpPr>
            <p:nvPr/>
          </p:nvSpPr>
          <p:spPr bwMode="auto">
            <a:xfrm>
              <a:off x="864" y="1632"/>
              <a:ext cx="144" cy="158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8442" name="Rectangle 8"/>
            <p:cNvSpPr>
              <a:spLocks noChangeArrowheads="1"/>
            </p:cNvSpPr>
            <p:nvPr/>
          </p:nvSpPr>
          <p:spPr bwMode="auto">
            <a:xfrm>
              <a:off x="1584" y="1632"/>
              <a:ext cx="144" cy="158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8443" name="Rectangle 9"/>
            <p:cNvSpPr>
              <a:spLocks noChangeArrowheads="1"/>
            </p:cNvSpPr>
            <p:nvPr/>
          </p:nvSpPr>
          <p:spPr bwMode="auto">
            <a:xfrm>
              <a:off x="2736" y="1632"/>
              <a:ext cx="144" cy="158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18444" name="Line 10"/>
            <p:cNvSpPr>
              <a:spLocks noChangeShapeType="1"/>
            </p:cNvSpPr>
            <p:nvPr/>
          </p:nvSpPr>
          <p:spPr bwMode="auto">
            <a:xfrm>
              <a:off x="240" y="2400"/>
              <a:ext cx="192" cy="0"/>
            </a:xfrm>
            <a:prstGeom prst="line">
              <a:avLst/>
            </a:prstGeom>
            <a:noFill/>
            <a:ln w="19050">
              <a:solidFill>
                <a:srgbClr val="0000FF"/>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8445" name="Line 11"/>
            <p:cNvSpPr>
              <a:spLocks noChangeShapeType="1"/>
            </p:cNvSpPr>
            <p:nvPr/>
          </p:nvSpPr>
          <p:spPr bwMode="auto">
            <a:xfrm>
              <a:off x="2880" y="2400"/>
              <a:ext cx="144" cy="0"/>
            </a:xfrm>
            <a:prstGeom prst="line">
              <a:avLst/>
            </a:prstGeom>
            <a:noFill/>
            <a:ln w="19050">
              <a:solidFill>
                <a:srgbClr val="0000FF"/>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8446" name="Text Box 12"/>
            <p:cNvSpPr txBox="1">
              <a:spLocks noChangeArrowheads="1"/>
            </p:cNvSpPr>
            <p:nvPr/>
          </p:nvSpPr>
          <p:spPr bwMode="auto">
            <a:xfrm>
              <a:off x="432" y="1424"/>
              <a:ext cx="24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1400" b="0"/>
                <a:t>      </a:t>
              </a:r>
              <a:r>
                <a:rPr lang="en-US" altLang="zh-CN" sz="1400"/>
                <a:t>b</a:t>
              </a:r>
              <a:r>
                <a:rPr lang="en-US" altLang="zh-CN" sz="1400" baseline="-25000"/>
                <a:t>1</a:t>
              </a:r>
              <a:r>
                <a:rPr lang="en-US" altLang="zh-CN" sz="1400"/>
                <a:t>                  b</a:t>
              </a:r>
              <a:r>
                <a:rPr lang="en-US" altLang="zh-CN" sz="1400" baseline="-25000"/>
                <a:t>2</a:t>
              </a:r>
              <a:r>
                <a:rPr lang="en-US" altLang="zh-CN" sz="1400"/>
                <a:t>                              b</a:t>
              </a:r>
              <a:r>
                <a:rPr lang="en-US" altLang="zh-CN" sz="1400" baseline="-25000"/>
                <a:t>3</a:t>
              </a:r>
              <a:endParaRPr lang="en-US" altLang="zh-CN" sz="1400"/>
            </a:p>
          </p:txBody>
        </p:sp>
        <p:sp>
          <p:nvSpPr>
            <p:cNvPr id="18447" name="Text Box 13"/>
            <p:cNvSpPr txBox="1">
              <a:spLocks noChangeArrowheads="1"/>
            </p:cNvSpPr>
            <p:nvPr/>
          </p:nvSpPr>
          <p:spPr bwMode="auto">
            <a:xfrm>
              <a:off x="288" y="3264"/>
              <a:ext cx="268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1400" b="0"/>
                <a:t>   </a:t>
              </a:r>
              <a:r>
                <a:rPr lang="en-US" altLang="zh-CN" sz="1400"/>
                <a:t>P</a:t>
              </a:r>
              <a:r>
                <a:rPr lang="en-US" altLang="zh-CN" sz="1400" baseline="-25000"/>
                <a:t>1                    </a:t>
              </a:r>
              <a:r>
                <a:rPr lang="en-US" altLang="zh-CN" sz="1400"/>
                <a:t>P</a:t>
              </a:r>
              <a:r>
                <a:rPr lang="en-US" altLang="zh-CN" sz="1400" baseline="-25000"/>
                <a:t>2</a:t>
              </a:r>
              <a:r>
                <a:rPr lang="en-US" altLang="zh-CN" sz="1400"/>
                <a:t>                      P</a:t>
              </a:r>
              <a:r>
                <a:rPr lang="en-US" altLang="zh-CN" sz="1400" baseline="-25000"/>
                <a:t>3</a:t>
              </a:r>
              <a:r>
                <a:rPr lang="en-US" altLang="zh-CN" sz="1400"/>
                <a:t>                                      P</a:t>
              </a:r>
              <a:r>
                <a:rPr lang="en-US" altLang="zh-CN" sz="1400" baseline="-25000"/>
                <a:t>4</a:t>
              </a:r>
              <a:endParaRPr lang="en-US" altLang="zh-CN" sz="1400"/>
            </a:p>
          </p:txBody>
        </p:sp>
      </p:grpSp>
      <p:sp>
        <p:nvSpPr>
          <p:cNvPr id="18437" name="Text Box 14"/>
          <p:cNvSpPr txBox="1">
            <a:spLocks noChangeArrowheads="1"/>
          </p:cNvSpPr>
          <p:nvPr/>
        </p:nvSpPr>
        <p:spPr bwMode="auto">
          <a:xfrm>
            <a:off x="5076825" y="3371850"/>
            <a:ext cx="4114800"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a:t>P: </a:t>
            </a:r>
            <a:r>
              <a:rPr lang="zh-CN" altLang="en-US" sz="2400"/>
              <a:t>偏振轴相互平行的偏振片</a:t>
            </a:r>
          </a:p>
          <a:p>
            <a:pPr eaLnBrk="1" hangingPunct="1">
              <a:spcBef>
                <a:spcPct val="50000"/>
              </a:spcBef>
              <a:buFontTx/>
              <a:buNone/>
            </a:pPr>
            <a:r>
              <a:rPr lang="en-US" altLang="zh-CN" sz="2400"/>
              <a:t>b: </a:t>
            </a:r>
            <a:r>
              <a:rPr lang="zh-CN" altLang="en-US" sz="2400"/>
              <a:t>双折射晶体，光轴一致且平行于晶体表面，同时与偏振片成</a:t>
            </a:r>
            <a:r>
              <a:rPr lang="en-US" altLang="zh-CN" sz="2400"/>
              <a:t>45</a:t>
            </a:r>
            <a:r>
              <a:rPr lang="zh-CN" altLang="en-US" sz="2400"/>
              <a:t>度夹角。每级厚度是前一级的两倍。</a:t>
            </a:r>
          </a:p>
        </p:txBody>
      </p:sp>
      <p:sp>
        <p:nvSpPr>
          <p:cNvPr id="18438" name="文本框 1"/>
          <p:cNvSpPr txBox="1">
            <a:spLocks noChangeArrowheads="1"/>
          </p:cNvSpPr>
          <p:nvPr/>
        </p:nvSpPr>
        <p:spPr bwMode="auto">
          <a:xfrm>
            <a:off x="515938" y="5897563"/>
            <a:ext cx="8377237" cy="70802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000"/>
              <a:t>又称为</a:t>
            </a:r>
            <a:r>
              <a:rPr lang="en-US" altLang="zh-CN" sz="2000"/>
              <a:t>Lyot </a:t>
            </a:r>
            <a:r>
              <a:rPr lang="zh-CN" altLang="en-US" sz="2000"/>
              <a:t>（利奥）滤光器，由法国科学家</a:t>
            </a:r>
            <a:r>
              <a:rPr lang="en-US" altLang="zh-CN" sz="2000"/>
              <a:t>Bernard Lyot</a:t>
            </a:r>
            <a:r>
              <a:rPr lang="zh-CN" altLang="en-US" sz="2000"/>
              <a:t>于</a:t>
            </a:r>
            <a:r>
              <a:rPr lang="en-US" altLang="zh-CN" sz="2000"/>
              <a:t>1933</a:t>
            </a:r>
            <a:r>
              <a:rPr lang="zh-CN" altLang="en-US" sz="2000"/>
              <a:t>年发明。</a:t>
            </a:r>
            <a:r>
              <a:rPr lang="en-US" altLang="zh-CN" sz="2000"/>
              <a:t>Lyot</a:t>
            </a:r>
            <a:r>
              <a:rPr lang="zh-CN" altLang="en-US" sz="2000"/>
              <a:t>还于</a:t>
            </a:r>
            <a:r>
              <a:rPr lang="en-US" altLang="zh-CN" sz="2000"/>
              <a:t>1930</a:t>
            </a:r>
            <a:r>
              <a:rPr lang="zh-CN" altLang="en-US" sz="2000"/>
              <a:t>年设计、建造了第一台能工作的日冕仪。</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xfrm>
            <a:off x="609600" y="762000"/>
            <a:ext cx="7772400" cy="1219200"/>
          </a:xfrm>
        </p:spPr>
        <p:txBody>
          <a:bodyPr/>
          <a:lstStyle/>
          <a:p>
            <a:pPr marL="482600" indent="-482600" eaLnBrk="1" hangingPunct="1">
              <a:buFontTx/>
              <a:buAutoNum type="romanUcPeriod" startAt="2"/>
            </a:pPr>
            <a:r>
              <a:rPr lang="zh-CN" altLang="en-US" sz="2400" smtClean="0">
                <a:solidFill>
                  <a:srgbClr val="CC0000"/>
                </a:solidFill>
              </a:rPr>
              <a:t>干涉光强</a:t>
            </a:r>
          </a:p>
          <a:p>
            <a:pPr marL="482600" indent="-482600" eaLnBrk="1" hangingPunct="1">
              <a:spcBef>
                <a:spcPct val="100000"/>
              </a:spcBef>
            </a:pPr>
            <a:r>
              <a:rPr lang="zh-CN" altLang="en-US" sz="2400" smtClean="0"/>
              <a:t>第一干涉级</a:t>
            </a:r>
            <a:r>
              <a:rPr lang="en-US" altLang="zh-CN" sz="2400" smtClean="0"/>
              <a:t>(P</a:t>
            </a:r>
            <a:r>
              <a:rPr lang="en-US" altLang="zh-CN" sz="2400" baseline="-25000" smtClean="0"/>
              <a:t>1</a:t>
            </a:r>
            <a:r>
              <a:rPr lang="en-US" altLang="zh-CN" sz="2400" smtClean="0"/>
              <a:t>b</a:t>
            </a:r>
            <a:r>
              <a:rPr lang="en-US" altLang="zh-CN" sz="2400" baseline="-25000" smtClean="0"/>
              <a:t>1</a:t>
            </a:r>
            <a:r>
              <a:rPr lang="en-US" altLang="zh-CN" sz="2400" smtClean="0"/>
              <a:t>P</a:t>
            </a:r>
            <a:r>
              <a:rPr lang="en-US" altLang="zh-CN" sz="2400" baseline="-25000" smtClean="0"/>
              <a:t>2</a:t>
            </a:r>
            <a:r>
              <a:rPr lang="en-US" altLang="zh-CN" sz="2400" smtClean="0"/>
              <a:t>)</a:t>
            </a:r>
            <a:r>
              <a:rPr lang="zh-CN" altLang="en-US" sz="2400" smtClean="0"/>
              <a:t>之后</a:t>
            </a:r>
          </a:p>
        </p:txBody>
      </p:sp>
      <p:grpSp>
        <p:nvGrpSpPr>
          <p:cNvPr id="2" name="Group 3"/>
          <p:cNvGrpSpPr>
            <a:grpSpLocks/>
          </p:cNvGrpSpPr>
          <p:nvPr/>
        </p:nvGrpSpPr>
        <p:grpSpPr bwMode="auto">
          <a:xfrm>
            <a:off x="1905000" y="2362200"/>
            <a:ext cx="609600" cy="533400"/>
            <a:chOff x="1200" y="1296"/>
            <a:chExt cx="384" cy="336"/>
          </a:xfrm>
        </p:grpSpPr>
        <p:sp>
          <p:nvSpPr>
            <p:cNvPr id="19490" name="Line 4"/>
            <p:cNvSpPr>
              <a:spLocks noChangeShapeType="1"/>
            </p:cNvSpPr>
            <p:nvPr/>
          </p:nvSpPr>
          <p:spPr bwMode="auto">
            <a:xfrm>
              <a:off x="1200" y="1632"/>
              <a:ext cx="384" cy="0"/>
            </a:xfrm>
            <a:prstGeom prst="line">
              <a:avLst/>
            </a:prstGeom>
            <a:noFill/>
            <a:ln w="76200">
              <a:solidFill>
                <a:srgbClr val="0000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9491" name="Text Box 5"/>
            <p:cNvSpPr txBox="1">
              <a:spLocks noChangeArrowheads="1"/>
            </p:cNvSpPr>
            <p:nvPr/>
          </p:nvSpPr>
          <p:spPr bwMode="auto">
            <a:xfrm>
              <a:off x="1248" y="1296"/>
              <a:ext cx="2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1800" b="0"/>
                <a:t>P</a:t>
              </a:r>
              <a:r>
                <a:rPr lang="en-US" altLang="zh-CN" sz="1800" b="0" baseline="-25000"/>
                <a:t>1</a:t>
              </a:r>
              <a:endParaRPr lang="en-US" altLang="zh-CN" sz="1800" b="0"/>
            </a:p>
          </p:txBody>
        </p:sp>
      </p:grpSp>
      <p:grpSp>
        <p:nvGrpSpPr>
          <p:cNvPr id="3" name="Group 6"/>
          <p:cNvGrpSpPr>
            <a:grpSpLocks/>
          </p:cNvGrpSpPr>
          <p:nvPr/>
        </p:nvGrpSpPr>
        <p:grpSpPr bwMode="auto">
          <a:xfrm>
            <a:off x="3505200" y="2362200"/>
            <a:ext cx="609600" cy="533400"/>
            <a:chOff x="2208" y="1296"/>
            <a:chExt cx="384" cy="336"/>
          </a:xfrm>
        </p:grpSpPr>
        <p:sp>
          <p:nvSpPr>
            <p:cNvPr id="19488" name="Line 7"/>
            <p:cNvSpPr>
              <a:spLocks noChangeShapeType="1"/>
            </p:cNvSpPr>
            <p:nvPr/>
          </p:nvSpPr>
          <p:spPr bwMode="auto">
            <a:xfrm>
              <a:off x="2208" y="1632"/>
              <a:ext cx="384" cy="0"/>
            </a:xfrm>
            <a:prstGeom prst="line">
              <a:avLst/>
            </a:prstGeom>
            <a:noFill/>
            <a:ln w="76200">
              <a:solidFill>
                <a:srgbClr val="0000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9489" name="Rectangle 8"/>
            <p:cNvSpPr>
              <a:spLocks noChangeArrowheads="1"/>
            </p:cNvSpPr>
            <p:nvPr/>
          </p:nvSpPr>
          <p:spPr bwMode="auto">
            <a:xfrm>
              <a:off x="2256" y="1296"/>
              <a:ext cx="2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1800" b="0"/>
                <a:t>b</a:t>
              </a:r>
              <a:r>
                <a:rPr lang="en-US" altLang="zh-CN" sz="1800" b="0" baseline="-25000"/>
                <a:t>1</a:t>
              </a:r>
            </a:p>
          </p:txBody>
        </p:sp>
      </p:grpSp>
      <p:grpSp>
        <p:nvGrpSpPr>
          <p:cNvPr id="4" name="Group 9"/>
          <p:cNvGrpSpPr>
            <a:grpSpLocks/>
          </p:cNvGrpSpPr>
          <p:nvPr/>
        </p:nvGrpSpPr>
        <p:grpSpPr bwMode="auto">
          <a:xfrm>
            <a:off x="5943600" y="2362200"/>
            <a:ext cx="609600" cy="533400"/>
            <a:chOff x="3744" y="1296"/>
            <a:chExt cx="384" cy="336"/>
          </a:xfrm>
        </p:grpSpPr>
        <p:sp>
          <p:nvSpPr>
            <p:cNvPr id="19486" name="Line 10"/>
            <p:cNvSpPr>
              <a:spLocks noChangeShapeType="1"/>
            </p:cNvSpPr>
            <p:nvPr/>
          </p:nvSpPr>
          <p:spPr bwMode="auto">
            <a:xfrm>
              <a:off x="3744" y="1632"/>
              <a:ext cx="384" cy="0"/>
            </a:xfrm>
            <a:prstGeom prst="line">
              <a:avLst/>
            </a:prstGeom>
            <a:noFill/>
            <a:ln w="76200">
              <a:solidFill>
                <a:srgbClr val="0000FF"/>
              </a:solidFill>
              <a:round/>
              <a:headEnd/>
              <a:tailEnd type="triangle" w="sm" len="sm"/>
            </a:ln>
            <a:extLst>
              <a:ext uri="{909E8E84-426E-40DD-AFC4-6F175D3DCCD1}">
                <a14:hiddenFill xmlns:a14="http://schemas.microsoft.com/office/drawing/2010/main">
                  <a:noFill/>
                </a14:hiddenFill>
              </a:ext>
            </a:extLst>
          </p:spPr>
          <p:txBody>
            <a:bodyPr/>
            <a:lstStyle/>
            <a:p>
              <a:endParaRPr lang="zh-CN" altLang="en-US"/>
            </a:p>
          </p:txBody>
        </p:sp>
        <p:sp>
          <p:nvSpPr>
            <p:cNvPr id="19487" name="Rectangle 11"/>
            <p:cNvSpPr>
              <a:spLocks noChangeArrowheads="1"/>
            </p:cNvSpPr>
            <p:nvPr/>
          </p:nvSpPr>
          <p:spPr bwMode="auto">
            <a:xfrm>
              <a:off x="3792" y="1296"/>
              <a:ext cx="2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1800" b="0"/>
                <a:t>P</a:t>
              </a:r>
              <a:r>
                <a:rPr lang="en-US" altLang="zh-CN" sz="1800" b="0" baseline="-25000"/>
                <a:t>2</a:t>
              </a:r>
            </a:p>
          </p:txBody>
        </p:sp>
      </p:grpSp>
      <p:grpSp>
        <p:nvGrpSpPr>
          <p:cNvPr id="5" name="Group 12"/>
          <p:cNvGrpSpPr>
            <a:grpSpLocks/>
          </p:cNvGrpSpPr>
          <p:nvPr/>
        </p:nvGrpSpPr>
        <p:grpSpPr bwMode="auto">
          <a:xfrm>
            <a:off x="762000" y="2476500"/>
            <a:ext cx="1066800" cy="1425575"/>
            <a:chOff x="480" y="1368"/>
            <a:chExt cx="672" cy="898"/>
          </a:xfrm>
        </p:grpSpPr>
        <p:sp>
          <p:nvSpPr>
            <p:cNvPr id="19481" name="Line 13"/>
            <p:cNvSpPr>
              <a:spLocks noChangeShapeType="1"/>
            </p:cNvSpPr>
            <p:nvPr/>
          </p:nvSpPr>
          <p:spPr bwMode="auto">
            <a:xfrm>
              <a:off x="528" y="1632"/>
              <a:ext cx="480" cy="0"/>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9482" name="Line 14"/>
            <p:cNvSpPr>
              <a:spLocks noChangeShapeType="1"/>
            </p:cNvSpPr>
            <p:nvPr/>
          </p:nvSpPr>
          <p:spPr bwMode="auto">
            <a:xfrm rot="5400000">
              <a:off x="536" y="1608"/>
              <a:ext cx="480" cy="0"/>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9483" name="Line 15"/>
            <p:cNvSpPr>
              <a:spLocks noChangeShapeType="1"/>
            </p:cNvSpPr>
            <p:nvPr/>
          </p:nvSpPr>
          <p:spPr bwMode="auto">
            <a:xfrm rot="2700000">
              <a:off x="528" y="1632"/>
              <a:ext cx="480" cy="0"/>
            </a:xfrm>
            <a:prstGeom prst="line">
              <a:avLst/>
            </a:prstGeom>
            <a:noFill/>
            <a:ln w="12700">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9484" name="Line 16"/>
            <p:cNvSpPr>
              <a:spLocks noChangeShapeType="1"/>
            </p:cNvSpPr>
            <p:nvPr/>
          </p:nvSpPr>
          <p:spPr bwMode="auto">
            <a:xfrm rot="-2700000">
              <a:off x="528" y="1632"/>
              <a:ext cx="480" cy="0"/>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9485" name="Text Box 17"/>
            <p:cNvSpPr txBox="1">
              <a:spLocks noChangeArrowheads="1"/>
            </p:cNvSpPr>
            <p:nvPr/>
          </p:nvSpPr>
          <p:spPr bwMode="auto">
            <a:xfrm>
              <a:off x="480" y="2016"/>
              <a:ext cx="67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000" b="0"/>
                <a:t>自然光</a:t>
              </a:r>
            </a:p>
          </p:txBody>
        </p:sp>
      </p:grpSp>
      <p:grpSp>
        <p:nvGrpSpPr>
          <p:cNvPr id="6" name="Group 18"/>
          <p:cNvGrpSpPr>
            <a:grpSpLocks/>
          </p:cNvGrpSpPr>
          <p:nvPr/>
        </p:nvGrpSpPr>
        <p:grpSpPr bwMode="auto">
          <a:xfrm>
            <a:off x="2362200" y="2895600"/>
            <a:ext cx="1066800" cy="1006475"/>
            <a:chOff x="1488" y="1632"/>
            <a:chExt cx="672" cy="634"/>
          </a:xfrm>
        </p:grpSpPr>
        <p:sp>
          <p:nvSpPr>
            <p:cNvPr id="19479" name="Line 19"/>
            <p:cNvSpPr>
              <a:spLocks noChangeShapeType="1"/>
            </p:cNvSpPr>
            <p:nvPr/>
          </p:nvSpPr>
          <p:spPr bwMode="auto">
            <a:xfrm rot="-2700000">
              <a:off x="1680" y="1632"/>
              <a:ext cx="480" cy="0"/>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9480" name="Text Box 20"/>
            <p:cNvSpPr txBox="1">
              <a:spLocks noChangeArrowheads="1"/>
            </p:cNvSpPr>
            <p:nvPr/>
          </p:nvSpPr>
          <p:spPr bwMode="auto">
            <a:xfrm>
              <a:off x="1488" y="2016"/>
              <a:ext cx="67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000" b="0"/>
                <a:t>偏振光</a:t>
              </a:r>
            </a:p>
          </p:txBody>
        </p:sp>
      </p:grpSp>
      <p:grpSp>
        <p:nvGrpSpPr>
          <p:cNvPr id="7" name="Group 21"/>
          <p:cNvGrpSpPr>
            <a:grpSpLocks/>
          </p:cNvGrpSpPr>
          <p:nvPr/>
        </p:nvGrpSpPr>
        <p:grpSpPr bwMode="auto">
          <a:xfrm>
            <a:off x="4038600" y="2514600"/>
            <a:ext cx="1752600" cy="1387475"/>
            <a:chOff x="2544" y="1392"/>
            <a:chExt cx="1104" cy="874"/>
          </a:xfrm>
        </p:grpSpPr>
        <p:sp>
          <p:nvSpPr>
            <p:cNvPr id="19473" name="Line 22"/>
            <p:cNvSpPr>
              <a:spLocks noChangeShapeType="1"/>
            </p:cNvSpPr>
            <p:nvPr/>
          </p:nvSpPr>
          <p:spPr bwMode="auto">
            <a:xfrm>
              <a:off x="3024" y="1632"/>
              <a:ext cx="480" cy="0"/>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9474" name="Line 23"/>
            <p:cNvSpPr>
              <a:spLocks noChangeShapeType="1"/>
            </p:cNvSpPr>
            <p:nvPr/>
          </p:nvSpPr>
          <p:spPr bwMode="auto">
            <a:xfrm rot="5400000">
              <a:off x="2496" y="1632"/>
              <a:ext cx="480" cy="0"/>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9475" name="Line 24"/>
            <p:cNvSpPr>
              <a:spLocks noChangeShapeType="1"/>
            </p:cNvSpPr>
            <p:nvPr/>
          </p:nvSpPr>
          <p:spPr bwMode="auto">
            <a:xfrm>
              <a:off x="2832" y="1632"/>
              <a:ext cx="96"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476" name="Line 25"/>
            <p:cNvSpPr>
              <a:spLocks noChangeShapeType="1"/>
            </p:cNvSpPr>
            <p:nvPr/>
          </p:nvSpPr>
          <p:spPr bwMode="auto">
            <a:xfrm>
              <a:off x="2880" y="1584"/>
              <a:ext cx="0" cy="96"/>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477" name="Text Box 26"/>
            <p:cNvSpPr txBox="1">
              <a:spLocks noChangeArrowheads="1"/>
            </p:cNvSpPr>
            <p:nvPr/>
          </p:nvSpPr>
          <p:spPr bwMode="auto">
            <a:xfrm>
              <a:off x="2544" y="2016"/>
              <a:ext cx="43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000" b="0"/>
                <a:t>o </a:t>
              </a:r>
              <a:r>
                <a:rPr lang="zh-CN" altLang="en-US" sz="2000" b="0"/>
                <a:t>光</a:t>
              </a:r>
            </a:p>
          </p:txBody>
        </p:sp>
        <p:sp>
          <p:nvSpPr>
            <p:cNvPr id="19478" name="Text Box 27"/>
            <p:cNvSpPr txBox="1">
              <a:spLocks noChangeArrowheads="1"/>
            </p:cNvSpPr>
            <p:nvPr/>
          </p:nvSpPr>
          <p:spPr bwMode="auto">
            <a:xfrm>
              <a:off x="3168" y="2016"/>
              <a:ext cx="48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000" b="0"/>
                <a:t>e </a:t>
              </a:r>
              <a:r>
                <a:rPr lang="zh-CN" altLang="en-US" sz="2000" b="0"/>
                <a:t>光</a:t>
              </a:r>
            </a:p>
          </p:txBody>
        </p:sp>
      </p:grpSp>
      <p:grpSp>
        <p:nvGrpSpPr>
          <p:cNvPr id="8" name="Group 28"/>
          <p:cNvGrpSpPr>
            <a:grpSpLocks/>
          </p:cNvGrpSpPr>
          <p:nvPr/>
        </p:nvGrpSpPr>
        <p:grpSpPr bwMode="auto">
          <a:xfrm>
            <a:off x="6553200" y="2895600"/>
            <a:ext cx="1524000" cy="1006475"/>
            <a:chOff x="4128" y="1632"/>
            <a:chExt cx="960" cy="634"/>
          </a:xfrm>
        </p:grpSpPr>
        <p:sp>
          <p:nvSpPr>
            <p:cNvPr id="19471" name="Line 29"/>
            <p:cNvSpPr>
              <a:spLocks noChangeShapeType="1"/>
            </p:cNvSpPr>
            <p:nvPr/>
          </p:nvSpPr>
          <p:spPr bwMode="auto">
            <a:xfrm rot="-2700000">
              <a:off x="4224" y="1632"/>
              <a:ext cx="480" cy="0"/>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19472" name="Text Box 30"/>
            <p:cNvSpPr txBox="1">
              <a:spLocks noChangeArrowheads="1"/>
            </p:cNvSpPr>
            <p:nvPr/>
          </p:nvSpPr>
          <p:spPr bwMode="auto">
            <a:xfrm>
              <a:off x="4128" y="2016"/>
              <a:ext cx="96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000" b="0"/>
                <a:t>干涉偏振光</a:t>
              </a:r>
            </a:p>
          </p:txBody>
        </p:sp>
      </p:grpSp>
      <p:grpSp>
        <p:nvGrpSpPr>
          <p:cNvPr id="9" name="Group 31"/>
          <p:cNvGrpSpPr>
            <a:grpSpLocks/>
          </p:cNvGrpSpPr>
          <p:nvPr/>
        </p:nvGrpSpPr>
        <p:grpSpPr bwMode="auto">
          <a:xfrm>
            <a:off x="914400" y="4114800"/>
            <a:ext cx="6997700" cy="738188"/>
            <a:chOff x="576" y="2400"/>
            <a:chExt cx="4408" cy="465"/>
          </a:xfrm>
        </p:grpSpPr>
        <p:graphicFrame>
          <p:nvGraphicFramePr>
            <p:cNvPr id="19467" name="Object 84"/>
            <p:cNvGraphicFramePr>
              <a:graphicFrameLocks noChangeAspect="1"/>
            </p:cNvGraphicFramePr>
            <p:nvPr/>
          </p:nvGraphicFramePr>
          <p:xfrm>
            <a:off x="576" y="2496"/>
            <a:ext cx="384" cy="307"/>
          </p:xfrm>
          <a:graphic>
            <a:graphicData uri="http://schemas.openxmlformats.org/presentationml/2006/ole">
              <mc:AlternateContent xmlns:mc="http://schemas.openxmlformats.org/markup-compatibility/2006">
                <mc:Choice xmlns:v="urn:schemas-microsoft-com:vml" Requires="v">
                  <p:oleObj spid="_x0000_s19524" name="Equation" r:id="rId3" imgW="253780" imgH="203024" progId="Equation.DSMT4">
                    <p:embed/>
                  </p:oleObj>
                </mc:Choice>
                <mc:Fallback>
                  <p:oleObj name="Equation" r:id="rId3" imgW="253780" imgH="203024" progId="Equation.DSMT4">
                    <p:embed/>
                    <p:pic>
                      <p:nvPicPr>
                        <p:cNvPr id="0" name="Object 8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 y="2496"/>
                          <a:ext cx="384" cy="3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8" name="Object 85"/>
            <p:cNvGraphicFramePr>
              <a:graphicFrameLocks noChangeAspect="1"/>
            </p:cNvGraphicFramePr>
            <p:nvPr/>
          </p:nvGraphicFramePr>
          <p:xfrm>
            <a:off x="1632" y="2496"/>
            <a:ext cx="252" cy="288"/>
          </p:xfrm>
          <a:graphic>
            <a:graphicData uri="http://schemas.openxmlformats.org/presentationml/2006/ole">
              <mc:AlternateContent xmlns:mc="http://schemas.openxmlformats.org/markup-compatibility/2006">
                <mc:Choice xmlns:v="urn:schemas-microsoft-com:vml" Requires="v">
                  <p:oleObj spid="_x0000_s19525" name="Equation" r:id="rId5" imgW="177569" imgH="202936" progId="Equation.DSMT4">
                    <p:embed/>
                  </p:oleObj>
                </mc:Choice>
                <mc:Fallback>
                  <p:oleObj name="Equation" r:id="rId5" imgW="177569" imgH="202936" progId="Equation.DSMT4">
                    <p:embed/>
                    <p:pic>
                      <p:nvPicPr>
                        <p:cNvPr id="0" name="Object 8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2" y="2496"/>
                          <a:ext cx="252"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9" name="Object 86"/>
            <p:cNvGraphicFramePr>
              <a:graphicFrameLocks noChangeAspect="1"/>
            </p:cNvGraphicFramePr>
            <p:nvPr/>
          </p:nvGraphicFramePr>
          <p:xfrm>
            <a:off x="2688" y="2496"/>
            <a:ext cx="864" cy="256"/>
          </p:xfrm>
          <a:graphic>
            <a:graphicData uri="http://schemas.openxmlformats.org/presentationml/2006/ole">
              <mc:AlternateContent xmlns:mc="http://schemas.openxmlformats.org/markup-compatibility/2006">
                <mc:Choice xmlns:v="urn:schemas-microsoft-com:vml" Requires="v">
                  <p:oleObj spid="_x0000_s19526" name="Equation" r:id="rId7" imgW="685800" imgH="203200" progId="Equation.DSMT4">
                    <p:embed/>
                  </p:oleObj>
                </mc:Choice>
                <mc:Fallback>
                  <p:oleObj name="Equation" r:id="rId7" imgW="685800" imgH="203200" progId="Equation.DSMT4">
                    <p:embed/>
                    <p:pic>
                      <p:nvPicPr>
                        <p:cNvPr id="0" name="Object 8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88" y="2496"/>
                          <a:ext cx="864"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70" name="Object 87"/>
            <p:cNvGraphicFramePr>
              <a:graphicFrameLocks noChangeAspect="1"/>
            </p:cNvGraphicFramePr>
            <p:nvPr/>
          </p:nvGraphicFramePr>
          <p:xfrm>
            <a:off x="4264" y="2400"/>
            <a:ext cx="720" cy="465"/>
          </p:xfrm>
          <a:graphic>
            <a:graphicData uri="http://schemas.openxmlformats.org/presentationml/2006/ole">
              <mc:AlternateContent xmlns:mc="http://schemas.openxmlformats.org/markup-compatibility/2006">
                <mc:Choice xmlns:v="urn:schemas-microsoft-com:vml" Requires="v">
                  <p:oleObj spid="_x0000_s19527" name="Equation" r:id="rId9" imgW="609336" imgH="393529" progId="Equation.DSMT4">
                    <p:embed/>
                  </p:oleObj>
                </mc:Choice>
                <mc:Fallback>
                  <p:oleObj name="Equation" r:id="rId9" imgW="609336" imgH="393529" progId="Equation.DSMT4">
                    <p:embed/>
                    <p:pic>
                      <p:nvPicPr>
                        <p:cNvPr id="0" name="Object 8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4" y="2400"/>
                          <a:ext cx="720" cy="4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0-#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110"/>
          <p:cNvGraphicFramePr>
            <a:graphicFrameLocks noChangeAspect="1"/>
          </p:cNvGraphicFramePr>
          <p:nvPr/>
        </p:nvGraphicFramePr>
        <p:xfrm>
          <a:off x="2667000" y="1219200"/>
          <a:ext cx="3348038" cy="715963"/>
        </p:xfrm>
        <a:graphic>
          <a:graphicData uri="http://schemas.openxmlformats.org/presentationml/2006/ole">
            <mc:AlternateContent xmlns:mc="http://schemas.openxmlformats.org/markup-compatibility/2006">
              <mc:Choice xmlns:v="urn:schemas-microsoft-com:vml" Requires="v">
                <p:oleObj spid="_x0000_s20558" name="Equation" r:id="rId3" imgW="1841500" imgH="393700" progId="Equation.DSMT4">
                  <p:embed/>
                </p:oleObj>
              </mc:Choice>
              <mc:Fallback>
                <p:oleObj name="Equation" r:id="rId3" imgW="1841500" imgH="393700" progId="Equation.DSMT4">
                  <p:embed/>
                  <p:pic>
                    <p:nvPicPr>
                      <p:cNvPr id="0" name="Object 1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219200"/>
                        <a:ext cx="3348038" cy="71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83" name="Object 111"/>
          <p:cNvGraphicFramePr>
            <a:graphicFrameLocks noChangeAspect="1"/>
          </p:cNvGraphicFramePr>
          <p:nvPr/>
        </p:nvGraphicFramePr>
        <p:xfrm>
          <a:off x="2667000" y="1981200"/>
          <a:ext cx="5180013" cy="722313"/>
        </p:xfrm>
        <a:graphic>
          <a:graphicData uri="http://schemas.openxmlformats.org/presentationml/2006/ole">
            <mc:AlternateContent xmlns:mc="http://schemas.openxmlformats.org/markup-compatibility/2006">
              <mc:Choice xmlns:v="urn:schemas-microsoft-com:vml" Requires="v">
                <p:oleObj spid="_x0000_s20559" name="Equation" r:id="rId5" imgW="3098800" imgH="431800" progId="Equation.DSMT4">
                  <p:embed/>
                </p:oleObj>
              </mc:Choice>
              <mc:Fallback>
                <p:oleObj name="Equation" r:id="rId5" imgW="3098800" imgH="431800" progId="Equation.DSMT4">
                  <p:embed/>
                  <p:pic>
                    <p:nvPicPr>
                      <p:cNvPr id="0" name="Object 1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1981200"/>
                        <a:ext cx="5180013" cy="722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4" name="Text Box 4"/>
          <p:cNvSpPr txBox="1">
            <a:spLocks noChangeArrowheads="1"/>
          </p:cNvSpPr>
          <p:nvPr/>
        </p:nvSpPr>
        <p:spPr bwMode="auto">
          <a:xfrm>
            <a:off x="838200" y="1143000"/>
            <a:ext cx="1862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a:solidFill>
                  <a:srgbClr val="FF3300"/>
                </a:solidFill>
              </a:rPr>
              <a:t>干涉光强：</a:t>
            </a:r>
          </a:p>
        </p:txBody>
      </p:sp>
      <p:sp>
        <p:nvSpPr>
          <p:cNvPr id="20485" name="Rectangle 5"/>
          <p:cNvSpPr>
            <a:spLocks noChangeArrowheads="1"/>
          </p:cNvSpPr>
          <p:nvPr/>
        </p:nvSpPr>
        <p:spPr bwMode="auto">
          <a:xfrm>
            <a:off x="2590800" y="1143000"/>
            <a:ext cx="5486400" cy="16764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0486" name="Text Box 6"/>
          <p:cNvSpPr txBox="1">
            <a:spLocks noChangeArrowheads="1"/>
          </p:cNvSpPr>
          <p:nvPr/>
        </p:nvSpPr>
        <p:spPr bwMode="auto">
          <a:xfrm>
            <a:off x="914400" y="3124200"/>
            <a:ext cx="662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a:t>极大强度：              ，光程差                       即</a:t>
            </a:r>
          </a:p>
        </p:txBody>
      </p:sp>
      <p:sp>
        <p:nvSpPr>
          <p:cNvPr id="20487" name="Text Box 7"/>
          <p:cNvSpPr txBox="1">
            <a:spLocks noChangeArrowheads="1"/>
          </p:cNvSpPr>
          <p:nvPr/>
        </p:nvSpPr>
        <p:spPr bwMode="auto">
          <a:xfrm>
            <a:off x="914400" y="4495800"/>
            <a:ext cx="746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a:t>极小强度：                   ，光程差                                  即</a:t>
            </a:r>
          </a:p>
        </p:txBody>
      </p:sp>
      <p:graphicFrame>
        <p:nvGraphicFramePr>
          <p:cNvPr id="20488" name="Object 112"/>
          <p:cNvGraphicFramePr>
            <a:graphicFrameLocks noChangeAspect="1"/>
          </p:cNvGraphicFramePr>
          <p:nvPr/>
        </p:nvGraphicFramePr>
        <p:xfrm>
          <a:off x="2514600" y="3200400"/>
          <a:ext cx="1066800" cy="331788"/>
        </p:xfrm>
        <a:graphic>
          <a:graphicData uri="http://schemas.openxmlformats.org/presentationml/2006/ole">
            <mc:AlternateContent xmlns:mc="http://schemas.openxmlformats.org/markup-compatibility/2006">
              <mc:Choice xmlns:v="urn:schemas-microsoft-com:vml" Requires="v">
                <p:oleObj spid="_x0000_s20560" name="Equation" r:id="rId7" imgW="571004" imgH="177646" progId="Equation.DSMT4">
                  <p:embed/>
                </p:oleObj>
              </mc:Choice>
              <mc:Fallback>
                <p:oleObj name="Equation" r:id="rId7" imgW="571004" imgH="177646" progId="Equation.DSMT4">
                  <p:embed/>
                  <p:pic>
                    <p:nvPicPr>
                      <p:cNvPr id="0" name="Object 1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3200400"/>
                        <a:ext cx="1066800" cy="331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89" name="Object 113"/>
          <p:cNvGraphicFramePr>
            <a:graphicFrameLocks noChangeAspect="1"/>
          </p:cNvGraphicFramePr>
          <p:nvPr/>
        </p:nvGraphicFramePr>
        <p:xfrm>
          <a:off x="2362200" y="4572000"/>
          <a:ext cx="1612900" cy="379413"/>
        </p:xfrm>
        <a:graphic>
          <a:graphicData uri="http://schemas.openxmlformats.org/presentationml/2006/ole">
            <mc:AlternateContent xmlns:mc="http://schemas.openxmlformats.org/markup-compatibility/2006">
              <mc:Choice xmlns:v="urn:schemas-microsoft-com:vml" Requires="v">
                <p:oleObj spid="_x0000_s20561" name="Equation" r:id="rId9" imgW="863225" imgH="203112" progId="Equation.DSMT4">
                  <p:embed/>
                </p:oleObj>
              </mc:Choice>
              <mc:Fallback>
                <p:oleObj name="Equation" r:id="rId9" imgW="863225" imgH="203112" progId="Equation.DSMT4">
                  <p:embed/>
                  <p:pic>
                    <p:nvPicPr>
                      <p:cNvPr id="0" name="Object 1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62200" y="4572000"/>
                        <a:ext cx="1612900" cy="379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0" name="Object 114"/>
          <p:cNvGraphicFramePr>
            <a:graphicFrameLocks noChangeAspect="1"/>
          </p:cNvGraphicFramePr>
          <p:nvPr/>
        </p:nvGraphicFramePr>
        <p:xfrm>
          <a:off x="4876800" y="3200400"/>
          <a:ext cx="1589088" cy="379413"/>
        </p:xfrm>
        <a:graphic>
          <a:graphicData uri="http://schemas.openxmlformats.org/presentationml/2006/ole">
            <mc:AlternateContent xmlns:mc="http://schemas.openxmlformats.org/markup-compatibility/2006">
              <mc:Choice xmlns:v="urn:schemas-microsoft-com:vml" Requires="v">
                <p:oleObj spid="_x0000_s20562" name="Equation" r:id="rId11" imgW="850531" imgH="203112" progId="Equation.DSMT4">
                  <p:embed/>
                </p:oleObj>
              </mc:Choice>
              <mc:Fallback>
                <p:oleObj name="Equation" r:id="rId11" imgW="850531" imgH="203112" progId="Equation.DSMT4">
                  <p:embed/>
                  <p:pic>
                    <p:nvPicPr>
                      <p:cNvPr id="0" name="Object 1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76800" y="3200400"/>
                        <a:ext cx="1589088" cy="379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1" name="Object 115"/>
          <p:cNvGraphicFramePr>
            <a:graphicFrameLocks noChangeAspect="1"/>
          </p:cNvGraphicFramePr>
          <p:nvPr/>
        </p:nvGraphicFramePr>
        <p:xfrm>
          <a:off x="5257800" y="4572000"/>
          <a:ext cx="2371725" cy="379413"/>
        </p:xfrm>
        <a:graphic>
          <a:graphicData uri="http://schemas.openxmlformats.org/presentationml/2006/ole">
            <mc:AlternateContent xmlns:mc="http://schemas.openxmlformats.org/markup-compatibility/2006">
              <mc:Choice xmlns:v="urn:schemas-microsoft-com:vml" Requires="v">
                <p:oleObj spid="_x0000_s20563" name="Equation" r:id="rId13" imgW="1269449" imgH="203112" progId="Equation.DSMT4">
                  <p:embed/>
                </p:oleObj>
              </mc:Choice>
              <mc:Fallback>
                <p:oleObj name="Equation" r:id="rId13" imgW="1269449" imgH="203112" progId="Equation.DSMT4">
                  <p:embed/>
                  <p:pic>
                    <p:nvPicPr>
                      <p:cNvPr id="0" name="Object 1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57800" y="4572000"/>
                        <a:ext cx="2371725" cy="379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2" name="Object 116"/>
          <p:cNvGraphicFramePr>
            <a:graphicFrameLocks noChangeAspect="1"/>
          </p:cNvGraphicFramePr>
          <p:nvPr/>
        </p:nvGraphicFramePr>
        <p:xfrm>
          <a:off x="2871788" y="3733800"/>
          <a:ext cx="4360862" cy="735013"/>
        </p:xfrm>
        <a:graphic>
          <a:graphicData uri="http://schemas.openxmlformats.org/presentationml/2006/ole">
            <mc:AlternateContent xmlns:mc="http://schemas.openxmlformats.org/markup-compatibility/2006">
              <mc:Choice xmlns:v="urn:schemas-microsoft-com:vml" Requires="v">
                <p:oleObj spid="_x0000_s20564" name="Equation" r:id="rId15" imgW="2336800" imgH="393700" progId="Equation.DSMT4">
                  <p:embed/>
                </p:oleObj>
              </mc:Choice>
              <mc:Fallback>
                <p:oleObj name="Equation" r:id="rId15" imgW="2336800" imgH="393700" progId="Equation.DSMT4">
                  <p:embed/>
                  <p:pic>
                    <p:nvPicPr>
                      <p:cNvPr id="0" name="Object 1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1788" y="3733800"/>
                        <a:ext cx="4360862" cy="735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3" name="Object 117"/>
          <p:cNvGraphicFramePr>
            <a:graphicFrameLocks noChangeAspect="1"/>
          </p:cNvGraphicFramePr>
          <p:nvPr/>
        </p:nvGraphicFramePr>
        <p:xfrm>
          <a:off x="2884488" y="5029200"/>
          <a:ext cx="4459287" cy="735013"/>
        </p:xfrm>
        <a:graphic>
          <a:graphicData uri="http://schemas.openxmlformats.org/presentationml/2006/ole">
            <mc:AlternateContent xmlns:mc="http://schemas.openxmlformats.org/markup-compatibility/2006">
              <mc:Choice xmlns:v="urn:schemas-microsoft-com:vml" Requires="v">
                <p:oleObj spid="_x0000_s20565" name="Equation" r:id="rId17" imgW="2387600" imgH="393700" progId="Equation.DSMT4">
                  <p:embed/>
                </p:oleObj>
              </mc:Choice>
              <mc:Fallback>
                <p:oleObj name="Equation" r:id="rId17" imgW="2387600" imgH="393700" progId="Equation.DSMT4">
                  <p:embed/>
                  <p:pic>
                    <p:nvPicPr>
                      <p:cNvPr id="0" name="Object 11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84488" y="5029200"/>
                        <a:ext cx="4459287" cy="735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5"/>
          <p:cNvGrpSpPr>
            <a:grpSpLocks/>
          </p:cNvGrpSpPr>
          <p:nvPr/>
        </p:nvGrpSpPr>
        <p:grpSpPr bwMode="auto">
          <a:xfrm>
            <a:off x="1714500" y="1357313"/>
            <a:ext cx="5481638" cy="4298950"/>
            <a:chOff x="1714480" y="1571612"/>
            <a:chExt cx="5481638" cy="4298951"/>
          </a:xfrm>
        </p:grpSpPr>
        <p:pic>
          <p:nvPicPr>
            <p:cNvPr id="21510" name="Picture 4" descr="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5918" y="1643050"/>
              <a:ext cx="5410200" cy="422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矩形 4"/>
            <p:cNvSpPr>
              <a:spLocks noChangeArrowheads="1"/>
            </p:cNvSpPr>
            <p:nvPr/>
          </p:nvSpPr>
          <p:spPr bwMode="auto">
            <a:xfrm>
              <a:off x="1714480" y="1571612"/>
              <a:ext cx="1071570" cy="2143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grpSp>
      <p:sp>
        <p:nvSpPr>
          <p:cNvPr id="21507" name="Rectangle 2"/>
          <p:cNvSpPr>
            <a:spLocks noGrp="1" noChangeArrowheads="1"/>
          </p:cNvSpPr>
          <p:nvPr>
            <p:ph type="body" idx="1"/>
          </p:nvPr>
        </p:nvSpPr>
        <p:spPr>
          <a:xfrm>
            <a:off x="357188" y="285750"/>
            <a:ext cx="7772400" cy="4114800"/>
          </a:xfrm>
        </p:spPr>
        <p:txBody>
          <a:bodyPr/>
          <a:lstStyle/>
          <a:p>
            <a:pPr eaLnBrk="1" hangingPunct="1"/>
            <a:r>
              <a:rPr lang="zh-CN" altLang="en-US" sz="2400" smtClean="0"/>
              <a:t>多极干涉之后的光强</a:t>
            </a:r>
          </a:p>
        </p:txBody>
      </p:sp>
      <p:graphicFrame>
        <p:nvGraphicFramePr>
          <p:cNvPr id="21508" name="Object 20"/>
          <p:cNvGraphicFramePr>
            <a:graphicFrameLocks noChangeAspect="1"/>
          </p:cNvGraphicFramePr>
          <p:nvPr/>
        </p:nvGraphicFramePr>
        <p:xfrm>
          <a:off x="1143000" y="785813"/>
          <a:ext cx="7091363" cy="788987"/>
        </p:xfrm>
        <a:graphic>
          <a:graphicData uri="http://schemas.openxmlformats.org/presentationml/2006/ole">
            <mc:AlternateContent xmlns:mc="http://schemas.openxmlformats.org/markup-compatibility/2006">
              <mc:Choice xmlns:v="urn:schemas-microsoft-com:vml" Requires="v">
                <p:oleObj spid="_x0000_s21520" name="Equation" r:id="rId4" imgW="3530600" imgH="393700" progId="Equation.DSMT4">
                  <p:embed/>
                </p:oleObj>
              </mc:Choice>
              <mc:Fallback>
                <p:oleObj name="Equation" r:id="rId4" imgW="3530600" imgH="393700" progId="Equation.DSMT4">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785813"/>
                        <a:ext cx="7091363" cy="788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Box 6"/>
          <p:cNvSpPr txBox="1"/>
          <p:nvPr/>
        </p:nvSpPr>
        <p:spPr>
          <a:xfrm>
            <a:off x="642938" y="5534025"/>
            <a:ext cx="8143875" cy="1200150"/>
          </a:xfrm>
          <a:prstGeom prst="rect">
            <a:avLst/>
          </a:prstGeom>
          <a:solidFill>
            <a:schemeClr val="accent1">
              <a:lumMod val="20000"/>
              <a:lumOff val="80000"/>
            </a:schemeClr>
          </a:solidFill>
        </p:spPr>
        <p:txBody>
          <a:bodyPr>
            <a:spAutoFit/>
          </a:bodyPr>
          <a:lstStyle/>
          <a:p>
            <a:pPr eaLnBrk="1" hangingPunct="1">
              <a:defRPr/>
            </a:pPr>
            <a:r>
              <a:rPr lang="zh-CN" altLang="en-US" sz="2400" b="1" dirty="0"/>
              <a:t>第一块厚度：决定锐带的间距；级数 ：决定锐带本身宽度</a:t>
            </a:r>
          </a:p>
          <a:p>
            <a:pPr eaLnBrk="1" hangingPunct="1">
              <a:defRPr/>
            </a:pPr>
            <a:r>
              <a:rPr lang="zh-CN" altLang="en-US" sz="2400" b="1" dirty="0">
                <a:solidFill>
                  <a:srgbClr val="FF0000"/>
                </a:solidFill>
              </a:rPr>
              <a:t>通过调节双折射晶体的温度，可以让透过波长在谱线的线翼和线心之间移动</a:t>
            </a:r>
            <a:r>
              <a:rPr lang="en-US" altLang="zh-CN" sz="2400" b="1" dirty="0">
                <a:solidFill>
                  <a:srgbClr val="FF0000"/>
                </a:solidFill>
              </a:rPr>
              <a:t>,</a:t>
            </a:r>
            <a:r>
              <a:rPr lang="zh-CN" altLang="en-US" sz="2400" b="1" dirty="0">
                <a:solidFill>
                  <a:srgbClr val="FF0000"/>
                </a:solidFill>
              </a:rPr>
              <a:t> 观测不同高度大气的辐射。</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a:xfrm>
            <a:off x="685800" y="609600"/>
            <a:ext cx="7772400" cy="4114800"/>
          </a:xfrm>
        </p:spPr>
        <p:txBody>
          <a:bodyPr/>
          <a:lstStyle/>
          <a:p>
            <a:pPr marL="566738" indent="-566738" eaLnBrk="1" hangingPunct="1">
              <a:buFontTx/>
              <a:buAutoNum type="romanUcPeriod" startAt="3"/>
            </a:pPr>
            <a:r>
              <a:rPr lang="zh-CN" altLang="en-US" sz="2400" smtClean="0">
                <a:solidFill>
                  <a:srgbClr val="CC0000"/>
                </a:solidFill>
              </a:rPr>
              <a:t>多波段双折射滤光器</a:t>
            </a:r>
          </a:p>
        </p:txBody>
      </p:sp>
      <p:grpSp>
        <p:nvGrpSpPr>
          <p:cNvPr id="22531" name="Group 18"/>
          <p:cNvGrpSpPr>
            <a:grpSpLocks/>
          </p:cNvGrpSpPr>
          <p:nvPr/>
        </p:nvGrpSpPr>
        <p:grpSpPr bwMode="auto">
          <a:xfrm>
            <a:off x="533400" y="1143000"/>
            <a:ext cx="8153400" cy="3317875"/>
            <a:chOff x="384" y="1056"/>
            <a:chExt cx="5136" cy="2090"/>
          </a:xfrm>
        </p:grpSpPr>
        <p:sp>
          <p:nvSpPr>
            <p:cNvPr id="22536" name="Rectangle 3"/>
            <p:cNvSpPr>
              <a:spLocks noChangeArrowheads="1"/>
            </p:cNvSpPr>
            <p:nvPr/>
          </p:nvSpPr>
          <p:spPr bwMode="auto">
            <a:xfrm>
              <a:off x="576" y="1264"/>
              <a:ext cx="3024" cy="1584"/>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2537" name="Rectangle 4"/>
            <p:cNvSpPr>
              <a:spLocks noChangeArrowheads="1"/>
            </p:cNvSpPr>
            <p:nvPr/>
          </p:nvSpPr>
          <p:spPr bwMode="auto">
            <a:xfrm>
              <a:off x="576" y="1264"/>
              <a:ext cx="144" cy="158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2538" name="Rectangle 5"/>
            <p:cNvSpPr>
              <a:spLocks noChangeArrowheads="1"/>
            </p:cNvSpPr>
            <p:nvPr/>
          </p:nvSpPr>
          <p:spPr bwMode="auto">
            <a:xfrm>
              <a:off x="1248" y="1256"/>
              <a:ext cx="144" cy="158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2539" name="Rectangle 6"/>
            <p:cNvSpPr>
              <a:spLocks noChangeArrowheads="1"/>
            </p:cNvSpPr>
            <p:nvPr/>
          </p:nvSpPr>
          <p:spPr bwMode="auto">
            <a:xfrm>
              <a:off x="2208" y="1256"/>
              <a:ext cx="144" cy="158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2540" name="Rectangle 7"/>
            <p:cNvSpPr>
              <a:spLocks noChangeArrowheads="1"/>
            </p:cNvSpPr>
            <p:nvPr/>
          </p:nvSpPr>
          <p:spPr bwMode="auto">
            <a:xfrm>
              <a:off x="3456" y="1256"/>
              <a:ext cx="144" cy="1584"/>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2541" name="Line 8"/>
            <p:cNvSpPr>
              <a:spLocks noChangeShapeType="1"/>
            </p:cNvSpPr>
            <p:nvPr/>
          </p:nvSpPr>
          <p:spPr bwMode="auto">
            <a:xfrm>
              <a:off x="384" y="2032"/>
              <a:ext cx="192" cy="0"/>
            </a:xfrm>
            <a:prstGeom prst="line">
              <a:avLst/>
            </a:prstGeom>
            <a:noFill/>
            <a:ln w="19050">
              <a:solidFill>
                <a:srgbClr val="0000FF"/>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22542" name="Line 9"/>
            <p:cNvSpPr>
              <a:spLocks noChangeShapeType="1"/>
            </p:cNvSpPr>
            <p:nvPr/>
          </p:nvSpPr>
          <p:spPr bwMode="auto">
            <a:xfrm>
              <a:off x="3600" y="2064"/>
              <a:ext cx="144" cy="0"/>
            </a:xfrm>
            <a:prstGeom prst="line">
              <a:avLst/>
            </a:prstGeom>
            <a:noFill/>
            <a:ln w="19050">
              <a:solidFill>
                <a:srgbClr val="0000FF"/>
              </a:solidFill>
              <a:round/>
              <a:headEn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22543" name="Text Box 10"/>
            <p:cNvSpPr txBox="1">
              <a:spLocks noChangeArrowheads="1"/>
            </p:cNvSpPr>
            <p:nvPr/>
          </p:nvSpPr>
          <p:spPr bwMode="auto">
            <a:xfrm>
              <a:off x="576" y="1056"/>
              <a:ext cx="24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1400" b="0"/>
                <a:t>          </a:t>
              </a:r>
              <a:r>
                <a:rPr lang="en-US" altLang="zh-CN" sz="1400"/>
                <a:t>b</a:t>
              </a:r>
              <a:r>
                <a:rPr lang="en-US" altLang="zh-CN" sz="1400" baseline="-25000"/>
                <a:t>1</a:t>
              </a:r>
              <a:r>
                <a:rPr lang="en-US" altLang="zh-CN" sz="1400"/>
                <a:t>                       b</a:t>
              </a:r>
              <a:r>
                <a:rPr lang="en-US" altLang="zh-CN" sz="1400" baseline="-25000"/>
                <a:t>2</a:t>
              </a:r>
              <a:r>
                <a:rPr lang="en-US" altLang="zh-CN" sz="1400"/>
                <a:t>                                     b</a:t>
              </a:r>
              <a:r>
                <a:rPr lang="en-US" altLang="zh-CN" sz="1400" baseline="-25000"/>
                <a:t>3</a:t>
              </a:r>
              <a:endParaRPr lang="en-US" altLang="zh-CN" sz="1400"/>
            </a:p>
          </p:txBody>
        </p:sp>
        <p:sp>
          <p:nvSpPr>
            <p:cNvPr id="22544" name="Text Box 11"/>
            <p:cNvSpPr txBox="1">
              <a:spLocks noChangeArrowheads="1"/>
            </p:cNvSpPr>
            <p:nvPr/>
          </p:nvSpPr>
          <p:spPr bwMode="auto">
            <a:xfrm>
              <a:off x="432" y="2896"/>
              <a:ext cx="336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1400" b="0"/>
                <a:t>   </a:t>
              </a:r>
              <a:r>
                <a:rPr lang="en-US" altLang="zh-CN" sz="1400">
                  <a:solidFill>
                    <a:schemeClr val="accent1"/>
                  </a:solidFill>
                </a:rPr>
                <a:t>P</a:t>
              </a:r>
              <a:r>
                <a:rPr lang="en-US" altLang="zh-CN" sz="1400" baseline="-25000">
                  <a:solidFill>
                    <a:schemeClr val="accent1"/>
                  </a:solidFill>
                </a:rPr>
                <a:t>1</a:t>
              </a:r>
              <a:r>
                <a:rPr lang="en-US" altLang="zh-CN" sz="1400" baseline="-25000"/>
                <a:t>                        </a:t>
              </a:r>
              <a:r>
                <a:rPr lang="en-US" altLang="zh-CN" sz="1400">
                  <a:solidFill>
                    <a:schemeClr val="accent2"/>
                  </a:solidFill>
                </a:rPr>
                <a:t>W</a:t>
              </a:r>
              <a:r>
                <a:rPr lang="en-US" altLang="zh-CN" sz="1400"/>
                <a:t>   </a:t>
              </a:r>
              <a:r>
                <a:rPr lang="en-US" altLang="zh-CN" sz="1400">
                  <a:solidFill>
                    <a:schemeClr val="accent1"/>
                  </a:solidFill>
                </a:rPr>
                <a:t>P</a:t>
              </a:r>
              <a:r>
                <a:rPr lang="en-US" altLang="zh-CN" sz="1400" baseline="-25000">
                  <a:solidFill>
                    <a:schemeClr val="accent1"/>
                  </a:solidFill>
                </a:rPr>
                <a:t>2</a:t>
              </a:r>
              <a:r>
                <a:rPr lang="en-US" altLang="zh-CN" sz="1400"/>
                <a:t>                        </a:t>
              </a:r>
              <a:r>
                <a:rPr lang="en-US" altLang="zh-CN" sz="1400">
                  <a:solidFill>
                    <a:schemeClr val="accent2"/>
                  </a:solidFill>
                </a:rPr>
                <a:t>W</a:t>
              </a:r>
              <a:r>
                <a:rPr lang="en-US" altLang="zh-CN" sz="1400"/>
                <a:t>   </a:t>
              </a:r>
              <a:r>
                <a:rPr lang="en-US" altLang="zh-CN" sz="1400">
                  <a:solidFill>
                    <a:schemeClr val="accent1"/>
                  </a:solidFill>
                </a:rPr>
                <a:t>P</a:t>
              </a:r>
              <a:r>
                <a:rPr lang="en-US" altLang="zh-CN" sz="1400" baseline="-25000">
                  <a:solidFill>
                    <a:schemeClr val="accent1"/>
                  </a:solidFill>
                </a:rPr>
                <a:t>3</a:t>
              </a:r>
              <a:r>
                <a:rPr lang="en-US" altLang="zh-CN" sz="1400"/>
                <a:t>                                  </a:t>
              </a:r>
              <a:r>
                <a:rPr lang="en-US" altLang="zh-CN" sz="1400">
                  <a:solidFill>
                    <a:schemeClr val="accent2"/>
                  </a:solidFill>
                </a:rPr>
                <a:t>W</a:t>
              </a:r>
              <a:r>
                <a:rPr lang="en-US" altLang="zh-CN" sz="1400"/>
                <a:t>  </a:t>
              </a:r>
              <a:r>
                <a:rPr lang="en-US" altLang="zh-CN" sz="1400">
                  <a:solidFill>
                    <a:schemeClr val="accent1"/>
                  </a:solidFill>
                </a:rPr>
                <a:t>P</a:t>
              </a:r>
              <a:r>
                <a:rPr lang="en-US" altLang="zh-CN" sz="1400" baseline="-25000">
                  <a:solidFill>
                    <a:schemeClr val="accent1"/>
                  </a:solidFill>
                </a:rPr>
                <a:t>4</a:t>
              </a:r>
            </a:p>
          </p:txBody>
        </p:sp>
        <p:sp>
          <p:nvSpPr>
            <p:cNvPr id="22545" name="Rectangle 12"/>
            <p:cNvSpPr>
              <a:spLocks noChangeArrowheads="1"/>
            </p:cNvSpPr>
            <p:nvPr/>
          </p:nvSpPr>
          <p:spPr bwMode="auto">
            <a:xfrm>
              <a:off x="1152" y="1256"/>
              <a:ext cx="96" cy="1584"/>
            </a:xfrm>
            <a:prstGeom prst="rect">
              <a:avLst/>
            </a:prstGeom>
            <a:solidFill>
              <a:srgbClr val="0000FF"/>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2546" name="Rectangle 13"/>
            <p:cNvSpPr>
              <a:spLocks noChangeArrowheads="1"/>
            </p:cNvSpPr>
            <p:nvPr/>
          </p:nvSpPr>
          <p:spPr bwMode="auto">
            <a:xfrm>
              <a:off x="2112" y="1256"/>
              <a:ext cx="96" cy="1584"/>
            </a:xfrm>
            <a:prstGeom prst="rect">
              <a:avLst/>
            </a:prstGeom>
            <a:solidFill>
              <a:srgbClr val="0000FF"/>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2547" name="Rectangle 14"/>
            <p:cNvSpPr>
              <a:spLocks noChangeArrowheads="1"/>
            </p:cNvSpPr>
            <p:nvPr/>
          </p:nvSpPr>
          <p:spPr bwMode="auto">
            <a:xfrm>
              <a:off x="3360" y="1256"/>
              <a:ext cx="96" cy="1584"/>
            </a:xfrm>
            <a:prstGeom prst="rect">
              <a:avLst/>
            </a:prstGeom>
            <a:solidFill>
              <a:srgbClr val="0000FF"/>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2548" name="Text Box 15"/>
            <p:cNvSpPr txBox="1">
              <a:spLocks noChangeArrowheads="1"/>
            </p:cNvSpPr>
            <p:nvPr/>
          </p:nvSpPr>
          <p:spPr bwMode="auto">
            <a:xfrm>
              <a:off x="3936" y="1248"/>
              <a:ext cx="1584" cy="1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en-US" altLang="zh-CN" sz="2400" b="0">
                  <a:solidFill>
                    <a:schemeClr val="accent2"/>
                  </a:solidFill>
                </a:rPr>
                <a:t>W:</a:t>
              </a:r>
              <a:r>
                <a:rPr lang="en-US" altLang="zh-CN" sz="2400" b="0"/>
                <a:t>  1/4</a:t>
              </a:r>
              <a:r>
                <a:rPr lang="zh-CN" altLang="en-US" sz="2400" b="0"/>
                <a:t>波片，双折射晶体，其光轴与表面平行且与它前面的晶体光轴成</a:t>
              </a:r>
              <a:r>
                <a:rPr lang="en-US" altLang="zh-CN" sz="2400" b="0"/>
                <a:t>45</a:t>
              </a:r>
              <a:r>
                <a:rPr lang="en-US" altLang="zh-CN" sz="2400" b="0">
                  <a:cs typeface="Times New Roman" panose="02020603050405020304" pitchFamily="18" charset="0"/>
                </a:rPr>
                <a:t>°</a:t>
              </a:r>
              <a:r>
                <a:rPr lang="zh-CN" altLang="en-US" sz="2400" b="0"/>
                <a:t>。其作用是使</a:t>
              </a:r>
              <a:r>
                <a:rPr lang="en-US" altLang="zh-CN" sz="2400" b="0"/>
                <a:t>o</a:t>
              </a:r>
              <a:r>
                <a:rPr lang="zh-CN" altLang="en-US" sz="2400" b="0"/>
                <a:t>光和</a:t>
              </a:r>
              <a:r>
                <a:rPr lang="en-US" altLang="zh-CN" sz="2400" b="0"/>
                <a:t>e</a:t>
              </a:r>
              <a:r>
                <a:rPr lang="zh-CN" altLang="en-US" sz="2400" b="0"/>
                <a:t>光的程差正好等于</a:t>
              </a:r>
              <a:r>
                <a:rPr lang="en-US" altLang="zh-CN" sz="2400" b="0"/>
                <a:t>1/4</a:t>
              </a:r>
              <a:r>
                <a:rPr lang="zh-CN" altLang="en-US" sz="2400" b="0"/>
                <a:t>波长。</a:t>
              </a:r>
            </a:p>
          </p:txBody>
        </p:sp>
      </p:grpSp>
      <p:graphicFrame>
        <p:nvGraphicFramePr>
          <p:cNvPr id="22532" name="Object 33"/>
          <p:cNvGraphicFramePr>
            <a:graphicFrameLocks noChangeAspect="1"/>
          </p:cNvGraphicFramePr>
          <p:nvPr/>
        </p:nvGraphicFramePr>
        <p:xfrm>
          <a:off x="965200" y="5130800"/>
          <a:ext cx="7213600" cy="744538"/>
        </p:xfrm>
        <a:graphic>
          <a:graphicData uri="http://schemas.openxmlformats.org/presentationml/2006/ole">
            <mc:AlternateContent xmlns:mc="http://schemas.openxmlformats.org/markup-compatibility/2006">
              <mc:Choice xmlns:v="urn:schemas-microsoft-com:vml" Requires="v">
                <p:oleObj spid="_x0000_s22557" name="Equation" r:id="rId3" imgW="3810000" imgH="393700" progId="Equation.DSMT4">
                  <p:embed/>
                </p:oleObj>
              </mc:Choice>
              <mc:Fallback>
                <p:oleObj name="Equation" r:id="rId3" imgW="3810000" imgH="393700" progId="Equation.DSMT4">
                  <p:embed/>
                  <p:pic>
                    <p:nvPicPr>
                      <p:cNvPr id="0" name="Object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200" y="5130800"/>
                        <a:ext cx="7213600" cy="744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33" name="Text Box 19"/>
          <p:cNvSpPr txBox="1">
            <a:spLocks noChangeArrowheads="1"/>
          </p:cNvSpPr>
          <p:nvPr/>
        </p:nvSpPr>
        <p:spPr bwMode="auto">
          <a:xfrm>
            <a:off x="609600" y="46482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a:t>若使</a:t>
            </a:r>
            <a:r>
              <a:rPr lang="en-US" altLang="zh-CN" sz="2400"/>
              <a:t>1/4</a:t>
            </a:r>
            <a:r>
              <a:rPr lang="zh-CN" altLang="en-US" sz="2400"/>
              <a:t>波片后的偏振片转动</a:t>
            </a:r>
            <a:r>
              <a:rPr lang="zh-CN" altLang="en-US" sz="2400">
                <a:sym typeface="Symbol" panose="05050102010706020507" pitchFamily="18" charset="2"/>
              </a:rPr>
              <a:t>角，则出射光强度分布为：</a:t>
            </a:r>
            <a:endParaRPr lang="zh-CN" altLang="en-US" sz="2400"/>
          </a:p>
        </p:txBody>
      </p:sp>
      <p:sp>
        <p:nvSpPr>
          <p:cNvPr id="22534" name="Text Box 20"/>
          <p:cNvSpPr txBox="1">
            <a:spLocks noChangeArrowheads="1"/>
          </p:cNvSpPr>
          <p:nvPr/>
        </p:nvSpPr>
        <p:spPr bwMode="auto">
          <a:xfrm>
            <a:off x="685800" y="5867400"/>
            <a:ext cx="762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endParaRPr lang="zh-CN" altLang="zh-CN" sz="5400" b="0"/>
          </a:p>
        </p:txBody>
      </p:sp>
      <p:sp>
        <p:nvSpPr>
          <p:cNvPr id="22535" name="Text Box 21"/>
          <p:cNvSpPr txBox="1">
            <a:spLocks noChangeArrowheads="1"/>
          </p:cNvSpPr>
          <p:nvPr/>
        </p:nvSpPr>
        <p:spPr bwMode="auto">
          <a:xfrm>
            <a:off x="609600" y="5918200"/>
            <a:ext cx="563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a:t>通过调整</a:t>
            </a:r>
            <a:r>
              <a:rPr lang="zh-CN" altLang="en-US" sz="2400">
                <a:sym typeface="Symbol" panose="05050102010706020507" pitchFamily="18" charset="2"/>
              </a:rPr>
              <a:t>使透过的中心波长发生移动。</a:t>
            </a:r>
            <a:endParaRPr lang="zh-CN" altLang="en-US" sz="24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685800" y="2286000"/>
            <a:ext cx="7772400" cy="1143000"/>
          </a:xfrm>
        </p:spPr>
        <p:txBody>
          <a:bodyPr/>
          <a:lstStyle/>
          <a:p>
            <a:r>
              <a:rPr lang="en-US" altLang="zh-CN" dirty="0" smtClean="0">
                <a:solidFill>
                  <a:schemeClr val="tx1"/>
                </a:solidFill>
              </a:rPr>
              <a:t>2-4 </a:t>
            </a:r>
            <a:r>
              <a:rPr lang="zh-CN" altLang="en-US" dirty="0" smtClean="0">
                <a:solidFill>
                  <a:schemeClr val="tx1"/>
                </a:solidFill>
              </a:rPr>
              <a:t>大型望远镜的成像系统</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28625" y="404813"/>
            <a:ext cx="7772400" cy="1143000"/>
          </a:xfrm>
        </p:spPr>
        <p:txBody>
          <a:bodyPr/>
          <a:lstStyle/>
          <a:p>
            <a:pPr algn="l"/>
            <a:r>
              <a:rPr lang="zh-CN" altLang="en-US" sz="3600" smtClean="0"/>
              <a:t>基本类型</a:t>
            </a:r>
          </a:p>
        </p:txBody>
      </p:sp>
      <p:graphicFrame>
        <p:nvGraphicFramePr>
          <p:cNvPr id="24579" name="Object 16"/>
          <p:cNvGraphicFramePr>
            <a:graphicFrameLocks noGrp="1" noChangeAspect="1"/>
          </p:cNvGraphicFramePr>
          <p:nvPr>
            <p:ph type="dgm" idx="1"/>
          </p:nvPr>
        </p:nvGraphicFramePr>
        <p:xfrm>
          <a:off x="285750" y="1500188"/>
          <a:ext cx="8643938" cy="4572000"/>
        </p:xfrm>
        <a:graphic>
          <a:graphicData uri="http://schemas.openxmlformats.org/presentationml/2006/ole">
            <mc:AlternateContent xmlns:mc="http://schemas.openxmlformats.org/markup-compatibility/2006">
              <mc:Choice xmlns:v="urn:schemas-microsoft-com:vml" Requires="v">
                <p:oleObj spid="_x0000_s24588" name="MS Org Chart" r:id="rId3" imgW="7801337" imgH="3796496" progId="">
                  <p:embed followColorScheme="full"/>
                </p:oleObj>
              </mc:Choice>
              <mc:Fallback>
                <p:oleObj name="MS Org Chart" r:id="rId3" imgW="7801337" imgH="3796496" progId="">
                  <p:embed followColorScheme="full"/>
                  <p:pic>
                    <p:nvPicPr>
                      <p:cNvPr id="0" name="Object 1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1500188"/>
                        <a:ext cx="86439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val 2"/>
          <p:cNvSpPr>
            <a:spLocks noChangeArrowheads="1"/>
          </p:cNvSpPr>
          <p:nvPr/>
        </p:nvSpPr>
        <p:spPr bwMode="auto">
          <a:xfrm>
            <a:off x="1917700" y="3200400"/>
            <a:ext cx="152400" cy="1066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5603" name="Rectangle 3"/>
          <p:cNvSpPr>
            <a:spLocks noGrp="1" noChangeArrowheads="1"/>
          </p:cNvSpPr>
          <p:nvPr>
            <p:ph type="title"/>
          </p:nvPr>
        </p:nvSpPr>
        <p:spPr/>
        <p:txBody>
          <a:bodyPr/>
          <a:lstStyle/>
          <a:p>
            <a:pPr algn="l"/>
            <a:r>
              <a:rPr lang="en-US" altLang="zh-CN" sz="3600" smtClean="0"/>
              <a:t>1</a:t>
            </a:r>
            <a:r>
              <a:rPr lang="zh-CN" altLang="en-US" sz="3600" smtClean="0"/>
              <a:t>、地平式定天镜装置</a:t>
            </a:r>
          </a:p>
        </p:txBody>
      </p:sp>
      <p:sp>
        <p:nvSpPr>
          <p:cNvPr id="25604" name="Freeform 4"/>
          <p:cNvSpPr>
            <a:spLocks/>
          </p:cNvSpPr>
          <p:nvPr/>
        </p:nvSpPr>
        <p:spPr bwMode="auto">
          <a:xfrm>
            <a:off x="3886200" y="1905000"/>
            <a:ext cx="76200" cy="457200"/>
          </a:xfrm>
          <a:custGeom>
            <a:avLst/>
            <a:gdLst>
              <a:gd name="T0" fmla="*/ 0 w 48"/>
              <a:gd name="T1" fmla="*/ 0 h 288"/>
              <a:gd name="T2" fmla="*/ 0 w 48"/>
              <a:gd name="T3" fmla="*/ 2147483646 h 288"/>
              <a:gd name="T4" fmla="*/ 2147483646 w 48"/>
              <a:gd name="T5" fmla="*/ 2147483646 h 288"/>
              <a:gd name="T6" fmla="*/ 2147483646 w 48"/>
              <a:gd name="T7" fmla="*/ 0 h 288"/>
              <a:gd name="T8" fmla="*/ 0 60000 65536"/>
              <a:gd name="T9" fmla="*/ 0 60000 65536"/>
              <a:gd name="T10" fmla="*/ 0 60000 65536"/>
              <a:gd name="T11" fmla="*/ 0 60000 65536"/>
              <a:gd name="T12" fmla="*/ 0 w 48"/>
              <a:gd name="T13" fmla="*/ 0 h 288"/>
              <a:gd name="T14" fmla="*/ 48 w 48"/>
              <a:gd name="T15" fmla="*/ 288 h 288"/>
            </a:gdLst>
            <a:ahLst/>
            <a:cxnLst>
              <a:cxn ang="T8">
                <a:pos x="T0" y="T1"/>
              </a:cxn>
              <a:cxn ang="T9">
                <a:pos x="T2" y="T3"/>
              </a:cxn>
              <a:cxn ang="T10">
                <a:pos x="T4" y="T5"/>
              </a:cxn>
              <a:cxn ang="T11">
                <a:pos x="T6" y="T7"/>
              </a:cxn>
            </a:cxnLst>
            <a:rect l="T12" t="T13" r="T14" b="T15"/>
            <a:pathLst>
              <a:path w="48" h="288">
                <a:moveTo>
                  <a:pt x="0" y="0"/>
                </a:moveTo>
                <a:lnTo>
                  <a:pt x="0" y="192"/>
                </a:lnTo>
                <a:lnTo>
                  <a:pt x="48" y="288"/>
                </a:lnTo>
                <a:lnTo>
                  <a:pt x="48" y="0"/>
                </a:lnTo>
              </a:path>
            </a:pathLst>
          </a:custGeom>
          <a:solidFill>
            <a:schemeClr val="tx1"/>
          </a:solidFill>
          <a:ln w="9525">
            <a:solidFill>
              <a:schemeClr val="tx1"/>
            </a:solidFill>
            <a:round/>
            <a:headEnd/>
            <a:tailEnd/>
          </a:ln>
        </p:spPr>
        <p:txBody>
          <a:bodyPr/>
          <a:lstStyle/>
          <a:p>
            <a:endParaRPr lang="zh-CN" altLang="en-US"/>
          </a:p>
        </p:txBody>
      </p:sp>
      <p:sp>
        <p:nvSpPr>
          <p:cNvPr id="25605" name="Freeform 5"/>
          <p:cNvSpPr>
            <a:spLocks/>
          </p:cNvSpPr>
          <p:nvPr/>
        </p:nvSpPr>
        <p:spPr bwMode="auto">
          <a:xfrm>
            <a:off x="3886200" y="2514600"/>
            <a:ext cx="76200" cy="457200"/>
          </a:xfrm>
          <a:custGeom>
            <a:avLst/>
            <a:gdLst>
              <a:gd name="T0" fmla="*/ 2147483646 w 48"/>
              <a:gd name="T1" fmla="*/ 2147483646 h 288"/>
              <a:gd name="T2" fmla="*/ 2147483646 w 48"/>
              <a:gd name="T3" fmla="*/ 0 h 288"/>
              <a:gd name="T4" fmla="*/ 0 w 48"/>
              <a:gd name="T5" fmla="*/ 2147483646 h 288"/>
              <a:gd name="T6" fmla="*/ 0 w 48"/>
              <a:gd name="T7" fmla="*/ 2147483646 h 288"/>
              <a:gd name="T8" fmla="*/ 0 60000 65536"/>
              <a:gd name="T9" fmla="*/ 0 60000 65536"/>
              <a:gd name="T10" fmla="*/ 0 60000 65536"/>
              <a:gd name="T11" fmla="*/ 0 60000 65536"/>
              <a:gd name="T12" fmla="*/ 0 w 48"/>
              <a:gd name="T13" fmla="*/ 0 h 288"/>
              <a:gd name="T14" fmla="*/ 48 w 48"/>
              <a:gd name="T15" fmla="*/ 288 h 288"/>
            </a:gdLst>
            <a:ahLst/>
            <a:cxnLst>
              <a:cxn ang="T8">
                <a:pos x="T0" y="T1"/>
              </a:cxn>
              <a:cxn ang="T9">
                <a:pos x="T2" y="T3"/>
              </a:cxn>
              <a:cxn ang="T10">
                <a:pos x="T4" y="T5"/>
              </a:cxn>
              <a:cxn ang="T11">
                <a:pos x="T6" y="T7"/>
              </a:cxn>
            </a:cxnLst>
            <a:rect l="T12" t="T13" r="T14" b="T15"/>
            <a:pathLst>
              <a:path w="48" h="288">
                <a:moveTo>
                  <a:pt x="48" y="288"/>
                </a:moveTo>
                <a:lnTo>
                  <a:pt x="48" y="0"/>
                </a:lnTo>
                <a:lnTo>
                  <a:pt x="0" y="144"/>
                </a:lnTo>
                <a:lnTo>
                  <a:pt x="0" y="288"/>
                </a:lnTo>
              </a:path>
            </a:pathLst>
          </a:custGeom>
          <a:solidFill>
            <a:schemeClr val="tx1"/>
          </a:solidFill>
          <a:ln w="9525">
            <a:solidFill>
              <a:schemeClr val="tx1"/>
            </a:solidFill>
            <a:round/>
            <a:headEnd/>
            <a:tailEnd/>
          </a:ln>
        </p:spPr>
        <p:txBody>
          <a:bodyPr/>
          <a:lstStyle/>
          <a:p>
            <a:endParaRPr lang="zh-CN" altLang="en-US"/>
          </a:p>
        </p:txBody>
      </p:sp>
      <p:sp>
        <p:nvSpPr>
          <p:cNvPr id="25606" name="Rectangle 6"/>
          <p:cNvSpPr>
            <a:spLocks noChangeArrowheads="1"/>
          </p:cNvSpPr>
          <p:nvPr/>
        </p:nvSpPr>
        <p:spPr bwMode="auto">
          <a:xfrm rot="2700000">
            <a:off x="4762500" y="2374900"/>
            <a:ext cx="609600"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5607" name="Rectangle 7"/>
          <p:cNvSpPr>
            <a:spLocks noChangeArrowheads="1"/>
          </p:cNvSpPr>
          <p:nvPr/>
        </p:nvSpPr>
        <p:spPr bwMode="auto">
          <a:xfrm rot="-2700000">
            <a:off x="4724400" y="3327400"/>
            <a:ext cx="609600"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5608" name="Rectangle 8"/>
          <p:cNvSpPr>
            <a:spLocks noChangeArrowheads="1"/>
          </p:cNvSpPr>
          <p:nvPr/>
        </p:nvSpPr>
        <p:spPr bwMode="auto">
          <a:xfrm>
            <a:off x="5791200" y="4876800"/>
            <a:ext cx="609600"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5609" name="Rectangle 9"/>
          <p:cNvSpPr>
            <a:spLocks noChangeArrowheads="1"/>
          </p:cNvSpPr>
          <p:nvPr/>
        </p:nvSpPr>
        <p:spPr bwMode="auto">
          <a:xfrm rot="2700000">
            <a:off x="6515100" y="3695700"/>
            <a:ext cx="609600"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5610" name="Line 10"/>
          <p:cNvSpPr>
            <a:spLocks noChangeShapeType="1"/>
          </p:cNvSpPr>
          <p:nvPr/>
        </p:nvSpPr>
        <p:spPr bwMode="auto">
          <a:xfrm>
            <a:off x="5410200" y="1676400"/>
            <a:ext cx="685800" cy="3200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1" name="Line 11"/>
          <p:cNvSpPr>
            <a:spLocks noChangeShapeType="1"/>
          </p:cNvSpPr>
          <p:nvPr/>
        </p:nvSpPr>
        <p:spPr bwMode="auto">
          <a:xfrm rot="-60000">
            <a:off x="5600700" y="2514600"/>
            <a:ext cx="762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5612" name="Line 12"/>
          <p:cNvSpPr>
            <a:spLocks noChangeShapeType="1"/>
          </p:cNvSpPr>
          <p:nvPr/>
        </p:nvSpPr>
        <p:spPr bwMode="auto">
          <a:xfrm flipH="1">
            <a:off x="6096000" y="3733800"/>
            <a:ext cx="685800" cy="114300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3" name="Rectangle 13"/>
          <p:cNvSpPr>
            <a:spLocks noChangeArrowheads="1"/>
          </p:cNvSpPr>
          <p:nvPr/>
        </p:nvSpPr>
        <p:spPr bwMode="auto">
          <a:xfrm>
            <a:off x="2006600" y="3200400"/>
            <a:ext cx="76200" cy="1066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5614" name="Line 14"/>
          <p:cNvSpPr>
            <a:spLocks noChangeShapeType="1"/>
          </p:cNvSpPr>
          <p:nvPr/>
        </p:nvSpPr>
        <p:spPr bwMode="auto">
          <a:xfrm>
            <a:off x="1905000" y="3759200"/>
            <a:ext cx="4876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5" name="Freeform 15"/>
          <p:cNvSpPr>
            <a:spLocks/>
          </p:cNvSpPr>
          <p:nvPr/>
        </p:nvSpPr>
        <p:spPr bwMode="auto">
          <a:xfrm>
            <a:off x="1828800" y="3200400"/>
            <a:ext cx="152400" cy="1066800"/>
          </a:xfrm>
          <a:custGeom>
            <a:avLst/>
            <a:gdLst>
              <a:gd name="T0" fmla="*/ 2147483646 w 96"/>
              <a:gd name="T1" fmla="*/ 0 h 672"/>
              <a:gd name="T2" fmla="*/ 0 w 96"/>
              <a:gd name="T3" fmla="*/ 0 h 672"/>
              <a:gd name="T4" fmla="*/ 0 w 96"/>
              <a:gd name="T5" fmla="*/ 2147483646 h 672"/>
              <a:gd name="T6" fmla="*/ 2147483646 w 96"/>
              <a:gd name="T7" fmla="*/ 2147483646 h 672"/>
              <a:gd name="T8" fmla="*/ 0 60000 65536"/>
              <a:gd name="T9" fmla="*/ 0 60000 65536"/>
              <a:gd name="T10" fmla="*/ 0 60000 65536"/>
              <a:gd name="T11" fmla="*/ 0 60000 65536"/>
              <a:gd name="T12" fmla="*/ 0 w 96"/>
              <a:gd name="T13" fmla="*/ 0 h 672"/>
              <a:gd name="T14" fmla="*/ 96 w 96"/>
              <a:gd name="T15" fmla="*/ 672 h 672"/>
            </a:gdLst>
            <a:ahLst/>
            <a:cxnLst>
              <a:cxn ang="T8">
                <a:pos x="T0" y="T1"/>
              </a:cxn>
              <a:cxn ang="T9">
                <a:pos x="T2" y="T3"/>
              </a:cxn>
              <a:cxn ang="T10">
                <a:pos x="T4" y="T5"/>
              </a:cxn>
              <a:cxn ang="T11">
                <a:pos x="T6" y="T7"/>
              </a:cxn>
            </a:cxnLst>
            <a:rect l="T12" t="T13" r="T14" b="T15"/>
            <a:pathLst>
              <a:path w="96" h="672">
                <a:moveTo>
                  <a:pt x="96" y="0"/>
                </a:moveTo>
                <a:lnTo>
                  <a:pt x="0" y="0"/>
                </a:lnTo>
                <a:lnTo>
                  <a:pt x="0" y="672"/>
                </a:lnTo>
                <a:lnTo>
                  <a:pt x="96" y="672"/>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5616" name="Line 16"/>
          <p:cNvSpPr>
            <a:spLocks noChangeShapeType="1"/>
          </p:cNvSpPr>
          <p:nvPr/>
        </p:nvSpPr>
        <p:spPr bwMode="auto">
          <a:xfrm flipH="1">
            <a:off x="1905000" y="3327400"/>
            <a:ext cx="3124200" cy="406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7" name="Line 17"/>
          <p:cNvSpPr>
            <a:spLocks noChangeShapeType="1"/>
          </p:cNvSpPr>
          <p:nvPr/>
        </p:nvSpPr>
        <p:spPr bwMode="auto">
          <a:xfrm flipV="1">
            <a:off x="5029200" y="2438400"/>
            <a:ext cx="0" cy="914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8" name="Line 18"/>
          <p:cNvSpPr>
            <a:spLocks noChangeShapeType="1"/>
          </p:cNvSpPr>
          <p:nvPr/>
        </p:nvSpPr>
        <p:spPr bwMode="auto">
          <a:xfrm flipH="1">
            <a:off x="3733800" y="2438400"/>
            <a:ext cx="1295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619" name="Text Box 19"/>
          <p:cNvSpPr txBox="1">
            <a:spLocks noChangeArrowheads="1"/>
          </p:cNvSpPr>
          <p:nvPr/>
        </p:nvSpPr>
        <p:spPr bwMode="auto">
          <a:xfrm>
            <a:off x="5867400" y="5105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1</a:t>
            </a:r>
            <a:endParaRPr lang="en-US" altLang="zh-CN" sz="2400" b="0"/>
          </a:p>
        </p:txBody>
      </p:sp>
      <p:sp>
        <p:nvSpPr>
          <p:cNvPr id="25620" name="Text Box 20"/>
          <p:cNvSpPr txBox="1">
            <a:spLocks noChangeArrowheads="1"/>
          </p:cNvSpPr>
          <p:nvPr/>
        </p:nvSpPr>
        <p:spPr bwMode="auto">
          <a:xfrm>
            <a:off x="6934200" y="3200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2</a:t>
            </a:r>
            <a:endParaRPr lang="en-US" altLang="zh-CN" sz="2400" b="0"/>
          </a:p>
        </p:txBody>
      </p:sp>
      <p:sp>
        <p:nvSpPr>
          <p:cNvPr id="25621" name="Text Box 21"/>
          <p:cNvSpPr txBox="1">
            <a:spLocks noChangeArrowheads="1"/>
          </p:cNvSpPr>
          <p:nvPr/>
        </p:nvSpPr>
        <p:spPr bwMode="auto">
          <a:xfrm>
            <a:off x="5118100" y="32512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3</a:t>
            </a:r>
            <a:endParaRPr lang="en-US" altLang="zh-CN" sz="2400" b="0"/>
          </a:p>
        </p:txBody>
      </p:sp>
      <p:sp>
        <p:nvSpPr>
          <p:cNvPr id="25622" name="Text Box 22"/>
          <p:cNvSpPr txBox="1">
            <a:spLocks noChangeArrowheads="1"/>
          </p:cNvSpPr>
          <p:nvPr/>
        </p:nvSpPr>
        <p:spPr bwMode="auto">
          <a:xfrm>
            <a:off x="4965700" y="18796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4</a:t>
            </a:r>
            <a:endParaRPr lang="en-US" altLang="zh-CN" sz="2400" b="0"/>
          </a:p>
        </p:txBody>
      </p:sp>
      <p:sp>
        <p:nvSpPr>
          <p:cNvPr id="25623" name="Text Box 23"/>
          <p:cNvSpPr txBox="1">
            <a:spLocks noChangeArrowheads="1"/>
          </p:cNvSpPr>
          <p:nvPr/>
        </p:nvSpPr>
        <p:spPr bwMode="auto">
          <a:xfrm>
            <a:off x="3352800" y="19812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S</a:t>
            </a:r>
          </a:p>
        </p:txBody>
      </p:sp>
      <p:sp>
        <p:nvSpPr>
          <p:cNvPr id="25624" name="Text Box 24"/>
          <p:cNvSpPr txBox="1">
            <a:spLocks noChangeArrowheads="1"/>
          </p:cNvSpPr>
          <p:nvPr/>
        </p:nvSpPr>
        <p:spPr bwMode="auto">
          <a:xfrm>
            <a:off x="1295400" y="35052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i="1"/>
              <a:t>O</a:t>
            </a:r>
          </a:p>
        </p:txBody>
      </p:sp>
      <p:sp>
        <p:nvSpPr>
          <p:cNvPr id="25625" name="TextBox 24"/>
          <p:cNvSpPr txBox="1">
            <a:spLocks noChangeArrowheads="1"/>
          </p:cNvSpPr>
          <p:nvPr/>
        </p:nvSpPr>
        <p:spPr bwMode="auto">
          <a:xfrm>
            <a:off x="1143000" y="5572125"/>
            <a:ext cx="7000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a:t>P </a:t>
            </a:r>
            <a:r>
              <a:rPr lang="zh-CN" altLang="en-US" sz="2800"/>
              <a:t>为平面镜</a:t>
            </a:r>
            <a:r>
              <a:rPr lang="en-US" altLang="zh-CN" sz="2800"/>
              <a:t>, </a:t>
            </a:r>
            <a:r>
              <a:rPr lang="zh-CN" altLang="en-US" sz="2800"/>
              <a:t>其中</a:t>
            </a:r>
            <a:r>
              <a:rPr lang="en-US" altLang="zh-CN" sz="2800"/>
              <a:t>P1</a:t>
            </a:r>
            <a:r>
              <a:rPr lang="zh-CN" altLang="en-US" sz="2800"/>
              <a:t>和</a:t>
            </a:r>
            <a:r>
              <a:rPr lang="en-US" altLang="zh-CN" sz="2800"/>
              <a:t>P2</a:t>
            </a:r>
            <a:r>
              <a:rPr lang="zh-CN" altLang="en-US" sz="2800"/>
              <a:t>构成定天镜</a:t>
            </a:r>
            <a:r>
              <a:rPr lang="en-US" altLang="zh-CN" sz="2800"/>
              <a:t>, O</a:t>
            </a:r>
            <a:r>
              <a:rPr lang="zh-CN" altLang="en-US" sz="2800"/>
              <a:t>为主镜</a:t>
            </a:r>
            <a:r>
              <a:rPr lang="en-US" altLang="zh-CN" sz="2800"/>
              <a:t>, S</a:t>
            </a:r>
            <a:r>
              <a:rPr lang="zh-CN" altLang="en-US" sz="2800"/>
              <a:t>为入射狭缝</a:t>
            </a:r>
            <a:r>
              <a:rPr lang="zh-CN" altLang="en-US" sz="2800" b="0"/>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09600" y="533400"/>
            <a:ext cx="7772400" cy="1143000"/>
          </a:xfrm>
        </p:spPr>
        <p:txBody>
          <a:bodyPr/>
          <a:lstStyle/>
          <a:p>
            <a:pPr algn="l"/>
            <a:r>
              <a:rPr lang="en-US" altLang="zh-CN" sz="3600" smtClean="0"/>
              <a:t>2</a:t>
            </a:r>
            <a:r>
              <a:rPr lang="zh-CN" altLang="en-US" sz="3600" smtClean="0"/>
              <a:t>、垂直式（塔式）定天镜装置</a:t>
            </a:r>
          </a:p>
        </p:txBody>
      </p:sp>
      <p:grpSp>
        <p:nvGrpSpPr>
          <p:cNvPr id="26627" name="Group 3"/>
          <p:cNvGrpSpPr>
            <a:grpSpLocks/>
          </p:cNvGrpSpPr>
          <p:nvPr/>
        </p:nvGrpSpPr>
        <p:grpSpPr bwMode="auto">
          <a:xfrm>
            <a:off x="3024188" y="1714500"/>
            <a:ext cx="6043612" cy="4314825"/>
            <a:chOff x="2133" y="1107"/>
            <a:chExt cx="3807" cy="2718"/>
          </a:xfrm>
        </p:grpSpPr>
        <p:pic>
          <p:nvPicPr>
            <p:cNvPr id="2664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 y="1107"/>
              <a:ext cx="3807" cy="2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46" name="Text Box 5"/>
            <p:cNvSpPr txBox="1">
              <a:spLocks noChangeArrowheads="1"/>
            </p:cNvSpPr>
            <p:nvPr/>
          </p:nvSpPr>
          <p:spPr bwMode="auto">
            <a:xfrm>
              <a:off x="3243" y="3537"/>
              <a:ext cx="16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0"/>
                <a:t>美国</a:t>
              </a:r>
              <a:r>
                <a:rPr lang="en-US" altLang="zh-CN" sz="2400" b="0"/>
                <a:t>Kitt</a:t>
              </a:r>
              <a:r>
                <a:rPr lang="zh-CN" altLang="en-US" sz="2400" b="0"/>
                <a:t>峰天文台</a:t>
              </a:r>
            </a:p>
          </p:txBody>
        </p:sp>
      </p:grpSp>
      <p:sp>
        <p:nvSpPr>
          <p:cNvPr id="26628" name="Rectangle 6"/>
          <p:cNvSpPr>
            <a:spLocks noChangeArrowheads="1"/>
          </p:cNvSpPr>
          <p:nvPr/>
        </p:nvSpPr>
        <p:spPr bwMode="auto">
          <a:xfrm rot="-2700000">
            <a:off x="1995488" y="2239963"/>
            <a:ext cx="609600"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6629" name="Rectangle 7"/>
          <p:cNvSpPr>
            <a:spLocks noChangeArrowheads="1"/>
          </p:cNvSpPr>
          <p:nvPr/>
        </p:nvSpPr>
        <p:spPr bwMode="auto">
          <a:xfrm rot="-2700000">
            <a:off x="509588" y="2246313"/>
            <a:ext cx="609600"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grpSp>
        <p:nvGrpSpPr>
          <p:cNvPr id="26630" name="Group 8"/>
          <p:cNvGrpSpPr>
            <a:grpSpLocks/>
          </p:cNvGrpSpPr>
          <p:nvPr/>
        </p:nvGrpSpPr>
        <p:grpSpPr bwMode="auto">
          <a:xfrm rot="-5400000">
            <a:off x="763588" y="4737100"/>
            <a:ext cx="254000" cy="1066800"/>
            <a:chOff x="1152" y="2016"/>
            <a:chExt cx="160" cy="672"/>
          </a:xfrm>
        </p:grpSpPr>
        <p:sp>
          <p:nvSpPr>
            <p:cNvPr id="26642" name="Oval 9"/>
            <p:cNvSpPr>
              <a:spLocks noChangeArrowheads="1"/>
            </p:cNvSpPr>
            <p:nvPr/>
          </p:nvSpPr>
          <p:spPr bwMode="auto">
            <a:xfrm>
              <a:off x="1208" y="2016"/>
              <a:ext cx="96" cy="67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6643" name="Rectangle 10"/>
            <p:cNvSpPr>
              <a:spLocks noChangeArrowheads="1"/>
            </p:cNvSpPr>
            <p:nvPr/>
          </p:nvSpPr>
          <p:spPr bwMode="auto">
            <a:xfrm>
              <a:off x="1264" y="2016"/>
              <a:ext cx="48" cy="67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6644" name="Freeform 11"/>
            <p:cNvSpPr>
              <a:spLocks/>
            </p:cNvSpPr>
            <p:nvPr/>
          </p:nvSpPr>
          <p:spPr bwMode="auto">
            <a:xfrm>
              <a:off x="1152" y="2016"/>
              <a:ext cx="96" cy="672"/>
            </a:xfrm>
            <a:custGeom>
              <a:avLst/>
              <a:gdLst>
                <a:gd name="T0" fmla="*/ 96 w 96"/>
                <a:gd name="T1" fmla="*/ 0 h 672"/>
                <a:gd name="T2" fmla="*/ 0 w 96"/>
                <a:gd name="T3" fmla="*/ 0 h 672"/>
                <a:gd name="T4" fmla="*/ 0 w 96"/>
                <a:gd name="T5" fmla="*/ 672 h 672"/>
                <a:gd name="T6" fmla="*/ 96 w 96"/>
                <a:gd name="T7" fmla="*/ 672 h 672"/>
                <a:gd name="T8" fmla="*/ 0 60000 65536"/>
                <a:gd name="T9" fmla="*/ 0 60000 65536"/>
                <a:gd name="T10" fmla="*/ 0 60000 65536"/>
                <a:gd name="T11" fmla="*/ 0 60000 65536"/>
                <a:gd name="T12" fmla="*/ 0 w 96"/>
                <a:gd name="T13" fmla="*/ 0 h 672"/>
                <a:gd name="T14" fmla="*/ 96 w 96"/>
                <a:gd name="T15" fmla="*/ 672 h 672"/>
              </a:gdLst>
              <a:ahLst/>
              <a:cxnLst>
                <a:cxn ang="T8">
                  <a:pos x="T0" y="T1"/>
                </a:cxn>
                <a:cxn ang="T9">
                  <a:pos x="T2" y="T3"/>
                </a:cxn>
                <a:cxn ang="T10">
                  <a:pos x="T4" y="T5"/>
                </a:cxn>
                <a:cxn ang="T11">
                  <a:pos x="T6" y="T7"/>
                </a:cxn>
              </a:cxnLst>
              <a:rect l="T12" t="T13" r="T14" b="T15"/>
              <a:pathLst>
                <a:path w="96" h="672">
                  <a:moveTo>
                    <a:pt x="96" y="0"/>
                  </a:moveTo>
                  <a:lnTo>
                    <a:pt x="0" y="0"/>
                  </a:lnTo>
                  <a:lnTo>
                    <a:pt x="0" y="672"/>
                  </a:lnTo>
                  <a:lnTo>
                    <a:pt x="96" y="672"/>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26631" name="Freeform 12"/>
          <p:cNvSpPr>
            <a:spLocks/>
          </p:cNvSpPr>
          <p:nvPr/>
        </p:nvSpPr>
        <p:spPr bwMode="auto">
          <a:xfrm rot="10800000">
            <a:off x="2362200" y="4937125"/>
            <a:ext cx="76200" cy="457200"/>
          </a:xfrm>
          <a:custGeom>
            <a:avLst/>
            <a:gdLst>
              <a:gd name="T0" fmla="*/ 0 w 48"/>
              <a:gd name="T1" fmla="*/ 0 h 288"/>
              <a:gd name="T2" fmla="*/ 0 w 48"/>
              <a:gd name="T3" fmla="*/ 2147483646 h 288"/>
              <a:gd name="T4" fmla="*/ 2147483646 w 48"/>
              <a:gd name="T5" fmla="*/ 2147483646 h 288"/>
              <a:gd name="T6" fmla="*/ 2147483646 w 48"/>
              <a:gd name="T7" fmla="*/ 0 h 288"/>
              <a:gd name="T8" fmla="*/ 0 60000 65536"/>
              <a:gd name="T9" fmla="*/ 0 60000 65536"/>
              <a:gd name="T10" fmla="*/ 0 60000 65536"/>
              <a:gd name="T11" fmla="*/ 0 60000 65536"/>
              <a:gd name="T12" fmla="*/ 0 w 48"/>
              <a:gd name="T13" fmla="*/ 0 h 288"/>
              <a:gd name="T14" fmla="*/ 48 w 48"/>
              <a:gd name="T15" fmla="*/ 288 h 288"/>
            </a:gdLst>
            <a:ahLst/>
            <a:cxnLst>
              <a:cxn ang="T8">
                <a:pos x="T0" y="T1"/>
              </a:cxn>
              <a:cxn ang="T9">
                <a:pos x="T2" y="T3"/>
              </a:cxn>
              <a:cxn ang="T10">
                <a:pos x="T4" y="T5"/>
              </a:cxn>
              <a:cxn ang="T11">
                <a:pos x="T6" y="T7"/>
              </a:cxn>
            </a:cxnLst>
            <a:rect l="T12" t="T13" r="T14" b="T15"/>
            <a:pathLst>
              <a:path w="48" h="288">
                <a:moveTo>
                  <a:pt x="0" y="0"/>
                </a:moveTo>
                <a:lnTo>
                  <a:pt x="0" y="192"/>
                </a:lnTo>
                <a:lnTo>
                  <a:pt x="48" y="288"/>
                </a:lnTo>
                <a:lnTo>
                  <a:pt x="48" y="0"/>
                </a:lnTo>
              </a:path>
            </a:pathLst>
          </a:custGeom>
          <a:solidFill>
            <a:schemeClr val="tx1"/>
          </a:solidFill>
          <a:ln w="9525">
            <a:solidFill>
              <a:schemeClr val="tx1"/>
            </a:solidFill>
            <a:round/>
            <a:headEnd/>
            <a:tailEnd/>
          </a:ln>
        </p:spPr>
        <p:txBody>
          <a:bodyPr/>
          <a:lstStyle/>
          <a:p>
            <a:endParaRPr lang="zh-CN" altLang="en-US"/>
          </a:p>
        </p:txBody>
      </p:sp>
      <p:sp>
        <p:nvSpPr>
          <p:cNvPr id="26632" name="Freeform 13"/>
          <p:cNvSpPr>
            <a:spLocks/>
          </p:cNvSpPr>
          <p:nvPr/>
        </p:nvSpPr>
        <p:spPr bwMode="auto">
          <a:xfrm rot="10800000">
            <a:off x="2362200" y="4297363"/>
            <a:ext cx="76200" cy="457200"/>
          </a:xfrm>
          <a:custGeom>
            <a:avLst/>
            <a:gdLst>
              <a:gd name="T0" fmla="*/ 2147483646 w 48"/>
              <a:gd name="T1" fmla="*/ 2147483646 h 288"/>
              <a:gd name="T2" fmla="*/ 2147483646 w 48"/>
              <a:gd name="T3" fmla="*/ 0 h 288"/>
              <a:gd name="T4" fmla="*/ 0 w 48"/>
              <a:gd name="T5" fmla="*/ 2147483646 h 288"/>
              <a:gd name="T6" fmla="*/ 0 w 48"/>
              <a:gd name="T7" fmla="*/ 2147483646 h 288"/>
              <a:gd name="T8" fmla="*/ 0 60000 65536"/>
              <a:gd name="T9" fmla="*/ 0 60000 65536"/>
              <a:gd name="T10" fmla="*/ 0 60000 65536"/>
              <a:gd name="T11" fmla="*/ 0 60000 65536"/>
              <a:gd name="T12" fmla="*/ 0 w 48"/>
              <a:gd name="T13" fmla="*/ 0 h 288"/>
              <a:gd name="T14" fmla="*/ 48 w 48"/>
              <a:gd name="T15" fmla="*/ 288 h 288"/>
            </a:gdLst>
            <a:ahLst/>
            <a:cxnLst>
              <a:cxn ang="T8">
                <a:pos x="T0" y="T1"/>
              </a:cxn>
              <a:cxn ang="T9">
                <a:pos x="T2" y="T3"/>
              </a:cxn>
              <a:cxn ang="T10">
                <a:pos x="T4" y="T5"/>
              </a:cxn>
              <a:cxn ang="T11">
                <a:pos x="T6" y="T7"/>
              </a:cxn>
            </a:cxnLst>
            <a:rect l="T12" t="T13" r="T14" b="T15"/>
            <a:pathLst>
              <a:path w="48" h="288">
                <a:moveTo>
                  <a:pt x="48" y="288"/>
                </a:moveTo>
                <a:lnTo>
                  <a:pt x="48" y="0"/>
                </a:lnTo>
                <a:lnTo>
                  <a:pt x="0" y="144"/>
                </a:lnTo>
                <a:lnTo>
                  <a:pt x="0" y="288"/>
                </a:lnTo>
              </a:path>
            </a:pathLst>
          </a:custGeom>
          <a:solidFill>
            <a:schemeClr val="tx1"/>
          </a:solidFill>
          <a:ln w="9525">
            <a:solidFill>
              <a:schemeClr val="tx1"/>
            </a:solidFill>
            <a:round/>
            <a:headEnd/>
            <a:tailEnd/>
          </a:ln>
        </p:spPr>
        <p:txBody>
          <a:bodyPr/>
          <a:lstStyle/>
          <a:p>
            <a:endParaRPr lang="zh-CN" altLang="en-US"/>
          </a:p>
        </p:txBody>
      </p:sp>
      <p:sp>
        <p:nvSpPr>
          <p:cNvPr id="26633" name="Rectangle 14"/>
          <p:cNvSpPr>
            <a:spLocks noChangeArrowheads="1"/>
          </p:cNvSpPr>
          <p:nvPr/>
        </p:nvSpPr>
        <p:spPr bwMode="auto">
          <a:xfrm rot="2700000">
            <a:off x="1333500" y="4806950"/>
            <a:ext cx="609600"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6634" name="Rectangle 15"/>
          <p:cNvSpPr>
            <a:spLocks noChangeArrowheads="1"/>
          </p:cNvSpPr>
          <p:nvPr/>
        </p:nvSpPr>
        <p:spPr bwMode="auto">
          <a:xfrm rot="1200000">
            <a:off x="1449388" y="3662363"/>
            <a:ext cx="609600"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6635" name="Freeform 16"/>
          <p:cNvSpPr>
            <a:spLocks/>
          </p:cNvSpPr>
          <p:nvPr/>
        </p:nvSpPr>
        <p:spPr bwMode="auto">
          <a:xfrm>
            <a:off x="871538" y="1644650"/>
            <a:ext cx="1914525" cy="3657600"/>
          </a:xfrm>
          <a:custGeom>
            <a:avLst/>
            <a:gdLst>
              <a:gd name="T0" fmla="*/ 2147483646 w 912"/>
              <a:gd name="T1" fmla="*/ 0 h 2304"/>
              <a:gd name="T2" fmla="*/ 2147483646 w 912"/>
              <a:gd name="T3" fmla="*/ 2147483646 h 2304"/>
              <a:gd name="T4" fmla="*/ 0 w 912"/>
              <a:gd name="T5" fmla="*/ 2147483646 h 2304"/>
              <a:gd name="T6" fmla="*/ 0 w 912"/>
              <a:gd name="T7" fmla="*/ 2147483646 h 2304"/>
              <a:gd name="T8" fmla="*/ 2147483646 w 912"/>
              <a:gd name="T9" fmla="*/ 2147483646 h 2304"/>
              <a:gd name="T10" fmla="*/ 2147483646 w 912"/>
              <a:gd name="T11" fmla="*/ 2147483646 h 2304"/>
              <a:gd name="T12" fmla="*/ 2147483646 w 912"/>
              <a:gd name="T13" fmla="*/ 2147483646 h 2304"/>
              <a:gd name="T14" fmla="*/ 0 60000 65536"/>
              <a:gd name="T15" fmla="*/ 0 60000 65536"/>
              <a:gd name="T16" fmla="*/ 0 60000 65536"/>
              <a:gd name="T17" fmla="*/ 0 60000 65536"/>
              <a:gd name="T18" fmla="*/ 0 60000 65536"/>
              <a:gd name="T19" fmla="*/ 0 60000 65536"/>
              <a:gd name="T20" fmla="*/ 0 60000 65536"/>
              <a:gd name="T21" fmla="*/ 0 w 912"/>
              <a:gd name="T22" fmla="*/ 0 h 2304"/>
              <a:gd name="T23" fmla="*/ 912 w 912"/>
              <a:gd name="T24" fmla="*/ 2304 h 23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 h="2304">
                <a:moveTo>
                  <a:pt x="336" y="0"/>
                </a:moveTo>
                <a:lnTo>
                  <a:pt x="672" y="384"/>
                </a:lnTo>
                <a:lnTo>
                  <a:pt x="0" y="384"/>
                </a:lnTo>
                <a:lnTo>
                  <a:pt x="0" y="2304"/>
                </a:lnTo>
                <a:lnTo>
                  <a:pt x="384" y="1296"/>
                </a:lnTo>
                <a:lnTo>
                  <a:pt x="384" y="2016"/>
                </a:lnTo>
                <a:lnTo>
                  <a:pt x="912" y="2016"/>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6636" name="Text Box 17"/>
          <p:cNvSpPr txBox="1">
            <a:spLocks noChangeArrowheads="1"/>
          </p:cNvSpPr>
          <p:nvPr/>
        </p:nvSpPr>
        <p:spPr bwMode="auto">
          <a:xfrm>
            <a:off x="2286000" y="22098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1</a:t>
            </a:r>
            <a:endParaRPr lang="en-US" altLang="zh-CN" sz="2400" b="0"/>
          </a:p>
        </p:txBody>
      </p:sp>
      <p:sp>
        <p:nvSpPr>
          <p:cNvPr id="26637" name="Text Box 18"/>
          <p:cNvSpPr txBox="1">
            <a:spLocks noChangeArrowheads="1"/>
          </p:cNvSpPr>
          <p:nvPr/>
        </p:nvSpPr>
        <p:spPr bwMode="auto">
          <a:xfrm>
            <a:off x="357188" y="1785938"/>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2</a:t>
            </a:r>
            <a:endParaRPr lang="en-US" altLang="zh-CN" sz="2400" b="0"/>
          </a:p>
        </p:txBody>
      </p:sp>
      <p:sp>
        <p:nvSpPr>
          <p:cNvPr id="26638" name="Text Box 19"/>
          <p:cNvSpPr txBox="1">
            <a:spLocks noChangeArrowheads="1"/>
          </p:cNvSpPr>
          <p:nvPr/>
        </p:nvSpPr>
        <p:spPr bwMode="auto">
          <a:xfrm>
            <a:off x="1676400" y="31242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3</a:t>
            </a:r>
            <a:endParaRPr lang="en-US" altLang="zh-CN" sz="2400" b="0"/>
          </a:p>
        </p:txBody>
      </p:sp>
      <p:sp>
        <p:nvSpPr>
          <p:cNvPr id="26639" name="Text Box 20"/>
          <p:cNvSpPr txBox="1">
            <a:spLocks noChangeArrowheads="1"/>
          </p:cNvSpPr>
          <p:nvPr/>
        </p:nvSpPr>
        <p:spPr bwMode="auto">
          <a:xfrm>
            <a:off x="1420813" y="480695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4</a:t>
            </a:r>
            <a:endParaRPr lang="en-US" altLang="zh-CN" sz="2400" b="0"/>
          </a:p>
        </p:txBody>
      </p:sp>
      <p:sp>
        <p:nvSpPr>
          <p:cNvPr id="26640" name="Text Box 21"/>
          <p:cNvSpPr txBox="1">
            <a:spLocks noChangeArrowheads="1"/>
          </p:cNvSpPr>
          <p:nvPr/>
        </p:nvSpPr>
        <p:spPr bwMode="auto">
          <a:xfrm>
            <a:off x="690563" y="54102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i="1"/>
              <a:t>O</a:t>
            </a:r>
          </a:p>
        </p:txBody>
      </p:sp>
      <p:sp>
        <p:nvSpPr>
          <p:cNvPr id="26641" name="Text Box 22"/>
          <p:cNvSpPr txBox="1">
            <a:spLocks noChangeArrowheads="1"/>
          </p:cNvSpPr>
          <p:nvPr/>
        </p:nvSpPr>
        <p:spPr bwMode="auto">
          <a:xfrm>
            <a:off x="2514600" y="41910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l"/>
            <a:r>
              <a:rPr lang="en-US" altLang="zh-CN" sz="3600" smtClean="0"/>
              <a:t>3</a:t>
            </a:r>
            <a:r>
              <a:rPr lang="zh-CN" altLang="en-US" sz="3600" smtClean="0"/>
              <a:t>、定日镜装置</a:t>
            </a:r>
          </a:p>
        </p:txBody>
      </p:sp>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905000"/>
            <a:ext cx="5410200"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2" name="Group 4"/>
          <p:cNvGrpSpPr>
            <a:grpSpLocks/>
          </p:cNvGrpSpPr>
          <p:nvPr/>
        </p:nvGrpSpPr>
        <p:grpSpPr bwMode="auto">
          <a:xfrm rot="-2700000">
            <a:off x="622300" y="4216400"/>
            <a:ext cx="254000" cy="1066800"/>
            <a:chOff x="1152" y="2016"/>
            <a:chExt cx="160" cy="672"/>
          </a:xfrm>
        </p:grpSpPr>
        <p:sp>
          <p:nvSpPr>
            <p:cNvPr id="27665" name="Oval 5"/>
            <p:cNvSpPr>
              <a:spLocks noChangeArrowheads="1"/>
            </p:cNvSpPr>
            <p:nvPr/>
          </p:nvSpPr>
          <p:spPr bwMode="auto">
            <a:xfrm>
              <a:off x="1208" y="2016"/>
              <a:ext cx="96" cy="67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7666" name="Rectangle 6"/>
            <p:cNvSpPr>
              <a:spLocks noChangeArrowheads="1"/>
            </p:cNvSpPr>
            <p:nvPr/>
          </p:nvSpPr>
          <p:spPr bwMode="auto">
            <a:xfrm>
              <a:off x="1264" y="2016"/>
              <a:ext cx="48" cy="67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7667" name="Freeform 7"/>
            <p:cNvSpPr>
              <a:spLocks/>
            </p:cNvSpPr>
            <p:nvPr/>
          </p:nvSpPr>
          <p:spPr bwMode="auto">
            <a:xfrm>
              <a:off x="1152" y="2016"/>
              <a:ext cx="96" cy="672"/>
            </a:xfrm>
            <a:custGeom>
              <a:avLst/>
              <a:gdLst>
                <a:gd name="T0" fmla="*/ 96 w 96"/>
                <a:gd name="T1" fmla="*/ 0 h 672"/>
                <a:gd name="T2" fmla="*/ 0 w 96"/>
                <a:gd name="T3" fmla="*/ 0 h 672"/>
                <a:gd name="T4" fmla="*/ 0 w 96"/>
                <a:gd name="T5" fmla="*/ 672 h 672"/>
                <a:gd name="T6" fmla="*/ 96 w 96"/>
                <a:gd name="T7" fmla="*/ 672 h 672"/>
                <a:gd name="T8" fmla="*/ 0 60000 65536"/>
                <a:gd name="T9" fmla="*/ 0 60000 65536"/>
                <a:gd name="T10" fmla="*/ 0 60000 65536"/>
                <a:gd name="T11" fmla="*/ 0 60000 65536"/>
                <a:gd name="T12" fmla="*/ 0 w 96"/>
                <a:gd name="T13" fmla="*/ 0 h 672"/>
                <a:gd name="T14" fmla="*/ 96 w 96"/>
                <a:gd name="T15" fmla="*/ 672 h 672"/>
              </a:gdLst>
              <a:ahLst/>
              <a:cxnLst>
                <a:cxn ang="T8">
                  <a:pos x="T0" y="T1"/>
                </a:cxn>
                <a:cxn ang="T9">
                  <a:pos x="T2" y="T3"/>
                </a:cxn>
                <a:cxn ang="T10">
                  <a:pos x="T4" y="T5"/>
                </a:cxn>
                <a:cxn ang="T11">
                  <a:pos x="T6" y="T7"/>
                </a:cxn>
              </a:cxnLst>
              <a:rect l="T12" t="T13" r="T14" b="T15"/>
              <a:pathLst>
                <a:path w="96" h="672">
                  <a:moveTo>
                    <a:pt x="96" y="0"/>
                  </a:moveTo>
                  <a:lnTo>
                    <a:pt x="0" y="0"/>
                  </a:lnTo>
                  <a:lnTo>
                    <a:pt x="0" y="672"/>
                  </a:lnTo>
                  <a:lnTo>
                    <a:pt x="96" y="672"/>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27653" name="Rectangle 8"/>
          <p:cNvSpPr>
            <a:spLocks noChangeArrowheads="1"/>
          </p:cNvSpPr>
          <p:nvPr/>
        </p:nvSpPr>
        <p:spPr bwMode="auto">
          <a:xfrm rot="-4800000">
            <a:off x="2247900" y="2514600"/>
            <a:ext cx="609600"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7654" name="Text Box 9"/>
          <p:cNvSpPr txBox="1">
            <a:spLocks noChangeArrowheads="1"/>
          </p:cNvSpPr>
          <p:nvPr/>
        </p:nvSpPr>
        <p:spPr bwMode="auto">
          <a:xfrm>
            <a:off x="2667000" y="25146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1</a:t>
            </a:r>
            <a:endParaRPr lang="en-US" altLang="zh-CN" sz="2400" b="0"/>
          </a:p>
        </p:txBody>
      </p:sp>
      <p:sp>
        <p:nvSpPr>
          <p:cNvPr id="27655" name="Rectangle 10"/>
          <p:cNvSpPr>
            <a:spLocks noChangeArrowheads="1"/>
          </p:cNvSpPr>
          <p:nvPr/>
        </p:nvSpPr>
        <p:spPr bwMode="auto">
          <a:xfrm rot="2700000">
            <a:off x="1701800" y="4013200"/>
            <a:ext cx="609600" cy="7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7656" name="Text Box 11"/>
          <p:cNvSpPr txBox="1">
            <a:spLocks noChangeArrowheads="1"/>
          </p:cNvSpPr>
          <p:nvPr/>
        </p:nvSpPr>
        <p:spPr bwMode="auto">
          <a:xfrm>
            <a:off x="2006600" y="36449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2</a:t>
            </a:r>
            <a:endParaRPr lang="en-US" altLang="zh-CN" sz="2400" b="0"/>
          </a:p>
        </p:txBody>
      </p:sp>
      <p:sp>
        <p:nvSpPr>
          <p:cNvPr id="27657" name="Freeform 12"/>
          <p:cNvSpPr>
            <a:spLocks/>
          </p:cNvSpPr>
          <p:nvPr/>
        </p:nvSpPr>
        <p:spPr bwMode="auto">
          <a:xfrm>
            <a:off x="685800" y="1676400"/>
            <a:ext cx="1828800" cy="3200400"/>
          </a:xfrm>
          <a:custGeom>
            <a:avLst/>
            <a:gdLst>
              <a:gd name="T0" fmla="*/ 2147483646 w 1152"/>
              <a:gd name="T1" fmla="*/ 0 h 2016"/>
              <a:gd name="T2" fmla="*/ 2147483646 w 1152"/>
              <a:gd name="T3" fmla="*/ 2147483646 h 2016"/>
              <a:gd name="T4" fmla="*/ 0 w 1152"/>
              <a:gd name="T5" fmla="*/ 2147483646 h 2016"/>
              <a:gd name="T6" fmla="*/ 2147483646 w 1152"/>
              <a:gd name="T7" fmla="*/ 2147483646 h 2016"/>
              <a:gd name="T8" fmla="*/ 2147483646 w 1152"/>
              <a:gd name="T9" fmla="*/ 2147483646 h 2016"/>
              <a:gd name="T10" fmla="*/ 0 60000 65536"/>
              <a:gd name="T11" fmla="*/ 0 60000 65536"/>
              <a:gd name="T12" fmla="*/ 0 60000 65536"/>
              <a:gd name="T13" fmla="*/ 0 60000 65536"/>
              <a:gd name="T14" fmla="*/ 0 60000 65536"/>
              <a:gd name="T15" fmla="*/ 0 w 1152"/>
              <a:gd name="T16" fmla="*/ 0 h 2016"/>
              <a:gd name="T17" fmla="*/ 1152 w 1152"/>
              <a:gd name="T18" fmla="*/ 2016 h 2016"/>
            </a:gdLst>
            <a:ahLst/>
            <a:cxnLst>
              <a:cxn ang="T10">
                <a:pos x="T0" y="T1"/>
              </a:cxn>
              <a:cxn ang="T11">
                <a:pos x="T2" y="T3"/>
              </a:cxn>
              <a:cxn ang="T12">
                <a:pos x="T4" y="T5"/>
              </a:cxn>
              <a:cxn ang="T13">
                <a:pos x="T6" y="T7"/>
              </a:cxn>
              <a:cxn ang="T14">
                <a:pos x="T8" y="T9"/>
              </a:cxn>
            </a:cxnLst>
            <a:rect l="T15" t="T16" r="T17" b="T18"/>
            <a:pathLst>
              <a:path w="1152" h="2016">
                <a:moveTo>
                  <a:pt x="816" y="0"/>
                </a:moveTo>
                <a:lnTo>
                  <a:pt x="1152" y="528"/>
                </a:lnTo>
                <a:lnTo>
                  <a:pt x="0" y="1920"/>
                </a:lnTo>
                <a:lnTo>
                  <a:pt x="816" y="1536"/>
                </a:lnTo>
                <a:lnTo>
                  <a:pt x="816" y="2016"/>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27658" name="Group 13"/>
          <p:cNvGrpSpPr>
            <a:grpSpLocks/>
          </p:cNvGrpSpPr>
          <p:nvPr/>
        </p:nvGrpSpPr>
        <p:grpSpPr bwMode="auto">
          <a:xfrm rot="5400000">
            <a:off x="1943100" y="4292600"/>
            <a:ext cx="76200" cy="1066800"/>
            <a:chOff x="1488" y="3024"/>
            <a:chExt cx="48" cy="672"/>
          </a:xfrm>
        </p:grpSpPr>
        <p:sp>
          <p:nvSpPr>
            <p:cNvPr id="27663" name="Freeform 14"/>
            <p:cNvSpPr>
              <a:spLocks/>
            </p:cNvSpPr>
            <p:nvPr/>
          </p:nvSpPr>
          <p:spPr bwMode="auto">
            <a:xfrm rot="10800000">
              <a:off x="1488" y="3408"/>
              <a:ext cx="48" cy="288"/>
            </a:xfrm>
            <a:custGeom>
              <a:avLst/>
              <a:gdLst>
                <a:gd name="T0" fmla="*/ 0 w 48"/>
                <a:gd name="T1" fmla="*/ 0 h 288"/>
                <a:gd name="T2" fmla="*/ 0 w 48"/>
                <a:gd name="T3" fmla="*/ 192 h 288"/>
                <a:gd name="T4" fmla="*/ 48 w 48"/>
                <a:gd name="T5" fmla="*/ 288 h 288"/>
                <a:gd name="T6" fmla="*/ 48 w 48"/>
                <a:gd name="T7" fmla="*/ 0 h 288"/>
                <a:gd name="T8" fmla="*/ 0 60000 65536"/>
                <a:gd name="T9" fmla="*/ 0 60000 65536"/>
                <a:gd name="T10" fmla="*/ 0 60000 65536"/>
                <a:gd name="T11" fmla="*/ 0 60000 65536"/>
                <a:gd name="T12" fmla="*/ 0 w 48"/>
                <a:gd name="T13" fmla="*/ 0 h 288"/>
                <a:gd name="T14" fmla="*/ 48 w 48"/>
                <a:gd name="T15" fmla="*/ 288 h 288"/>
              </a:gdLst>
              <a:ahLst/>
              <a:cxnLst>
                <a:cxn ang="T8">
                  <a:pos x="T0" y="T1"/>
                </a:cxn>
                <a:cxn ang="T9">
                  <a:pos x="T2" y="T3"/>
                </a:cxn>
                <a:cxn ang="T10">
                  <a:pos x="T4" y="T5"/>
                </a:cxn>
                <a:cxn ang="T11">
                  <a:pos x="T6" y="T7"/>
                </a:cxn>
              </a:cxnLst>
              <a:rect l="T12" t="T13" r="T14" b="T15"/>
              <a:pathLst>
                <a:path w="48" h="288">
                  <a:moveTo>
                    <a:pt x="0" y="0"/>
                  </a:moveTo>
                  <a:lnTo>
                    <a:pt x="0" y="192"/>
                  </a:lnTo>
                  <a:lnTo>
                    <a:pt x="48" y="288"/>
                  </a:lnTo>
                  <a:lnTo>
                    <a:pt x="48" y="0"/>
                  </a:lnTo>
                </a:path>
              </a:pathLst>
            </a:custGeom>
            <a:solidFill>
              <a:schemeClr val="tx1"/>
            </a:solidFill>
            <a:ln w="9525">
              <a:solidFill>
                <a:schemeClr val="tx1"/>
              </a:solidFill>
              <a:round/>
              <a:headEnd/>
              <a:tailEnd/>
            </a:ln>
          </p:spPr>
          <p:txBody>
            <a:bodyPr/>
            <a:lstStyle/>
            <a:p>
              <a:endParaRPr lang="zh-CN" altLang="en-US"/>
            </a:p>
          </p:txBody>
        </p:sp>
        <p:sp>
          <p:nvSpPr>
            <p:cNvPr id="27664" name="Freeform 15"/>
            <p:cNvSpPr>
              <a:spLocks/>
            </p:cNvSpPr>
            <p:nvPr/>
          </p:nvSpPr>
          <p:spPr bwMode="auto">
            <a:xfrm rot="10800000">
              <a:off x="1488" y="3024"/>
              <a:ext cx="48" cy="288"/>
            </a:xfrm>
            <a:custGeom>
              <a:avLst/>
              <a:gdLst>
                <a:gd name="T0" fmla="*/ 48 w 48"/>
                <a:gd name="T1" fmla="*/ 288 h 288"/>
                <a:gd name="T2" fmla="*/ 48 w 48"/>
                <a:gd name="T3" fmla="*/ 0 h 288"/>
                <a:gd name="T4" fmla="*/ 0 w 48"/>
                <a:gd name="T5" fmla="*/ 144 h 288"/>
                <a:gd name="T6" fmla="*/ 0 w 48"/>
                <a:gd name="T7" fmla="*/ 288 h 288"/>
                <a:gd name="T8" fmla="*/ 0 60000 65536"/>
                <a:gd name="T9" fmla="*/ 0 60000 65536"/>
                <a:gd name="T10" fmla="*/ 0 60000 65536"/>
                <a:gd name="T11" fmla="*/ 0 60000 65536"/>
                <a:gd name="T12" fmla="*/ 0 w 48"/>
                <a:gd name="T13" fmla="*/ 0 h 288"/>
                <a:gd name="T14" fmla="*/ 48 w 48"/>
                <a:gd name="T15" fmla="*/ 288 h 288"/>
              </a:gdLst>
              <a:ahLst/>
              <a:cxnLst>
                <a:cxn ang="T8">
                  <a:pos x="T0" y="T1"/>
                </a:cxn>
                <a:cxn ang="T9">
                  <a:pos x="T2" y="T3"/>
                </a:cxn>
                <a:cxn ang="T10">
                  <a:pos x="T4" y="T5"/>
                </a:cxn>
                <a:cxn ang="T11">
                  <a:pos x="T6" y="T7"/>
                </a:cxn>
              </a:cxnLst>
              <a:rect l="T12" t="T13" r="T14" b="T15"/>
              <a:pathLst>
                <a:path w="48" h="288">
                  <a:moveTo>
                    <a:pt x="48" y="288"/>
                  </a:moveTo>
                  <a:lnTo>
                    <a:pt x="48" y="0"/>
                  </a:lnTo>
                  <a:lnTo>
                    <a:pt x="0" y="144"/>
                  </a:lnTo>
                  <a:lnTo>
                    <a:pt x="0" y="288"/>
                  </a:lnTo>
                </a:path>
              </a:pathLst>
            </a:custGeom>
            <a:solidFill>
              <a:schemeClr val="tx1"/>
            </a:solidFill>
            <a:ln w="9525">
              <a:solidFill>
                <a:schemeClr val="tx1"/>
              </a:solidFill>
              <a:round/>
              <a:headEnd/>
              <a:tailEnd/>
            </a:ln>
          </p:spPr>
          <p:txBody>
            <a:bodyPr/>
            <a:lstStyle/>
            <a:p>
              <a:endParaRPr lang="zh-CN" altLang="en-US"/>
            </a:p>
          </p:txBody>
        </p:sp>
      </p:grpSp>
      <p:sp>
        <p:nvSpPr>
          <p:cNvPr id="27659" name="Text Box 16"/>
          <p:cNvSpPr txBox="1">
            <a:spLocks noChangeArrowheads="1"/>
          </p:cNvSpPr>
          <p:nvPr/>
        </p:nvSpPr>
        <p:spPr bwMode="auto">
          <a:xfrm>
            <a:off x="2133600" y="49530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S</a:t>
            </a:r>
          </a:p>
        </p:txBody>
      </p:sp>
      <p:sp>
        <p:nvSpPr>
          <p:cNvPr id="27660" name="Line 17"/>
          <p:cNvSpPr>
            <a:spLocks noChangeShapeType="1"/>
          </p:cNvSpPr>
          <p:nvPr/>
        </p:nvSpPr>
        <p:spPr bwMode="auto">
          <a:xfrm>
            <a:off x="2082800" y="1828800"/>
            <a:ext cx="1524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1" name="Text Box 18"/>
          <p:cNvSpPr txBox="1">
            <a:spLocks noChangeArrowheads="1"/>
          </p:cNvSpPr>
          <p:nvPr/>
        </p:nvSpPr>
        <p:spPr bwMode="auto">
          <a:xfrm>
            <a:off x="279400" y="47371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i="1"/>
              <a:t>O</a:t>
            </a:r>
          </a:p>
        </p:txBody>
      </p:sp>
      <p:sp>
        <p:nvSpPr>
          <p:cNvPr id="27662" name="TextBox 18"/>
          <p:cNvSpPr txBox="1">
            <a:spLocks noChangeArrowheads="1"/>
          </p:cNvSpPr>
          <p:nvPr/>
        </p:nvSpPr>
        <p:spPr bwMode="auto">
          <a:xfrm>
            <a:off x="604838" y="5572125"/>
            <a:ext cx="8286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2800"/>
              <a:t>P1</a:t>
            </a:r>
            <a:r>
              <a:rPr lang="zh-CN" altLang="en-US" sz="2800"/>
              <a:t>为定日镜，将太阳光沿极轴方向直接反射到物镜。</a:t>
            </a:r>
            <a:endParaRPr lang="zh-CN" altLang="en-US" sz="2800" b="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19200"/>
            <a:ext cx="5486400" cy="431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文本框 1"/>
          <p:cNvSpPr txBox="1">
            <a:spLocks noChangeArrowheads="1"/>
          </p:cNvSpPr>
          <p:nvPr/>
        </p:nvSpPr>
        <p:spPr bwMode="auto">
          <a:xfrm>
            <a:off x="539750" y="5732463"/>
            <a:ext cx="82089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400" b="0"/>
              <a:t>定日镜口径</a:t>
            </a:r>
            <a:r>
              <a:rPr lang="en-US" altLang="zh-CN" sz="2400" b="0"/>
              <a:t>2.08 m, </a:t>
            </a:r>
            <a:r>
              <a:rPr lang="zh-CN" altLang="en-US" sz="2400" b="0"/>
              <a:t>离地高度</a:t>
            </a:r>
            <a:r>
              <a:rPr lang="en-US" altLang="zh-CN" sz="2400" b="0"/>
              <a:t>34m</a:t>
            </a:r>
            <a:r>
              <a:rPr lang="zh-CN" altLang="en-US" sz="2400" b="0"/>
              <a:t>，主镜口径</a:t>
            </a:r>
            <a:r>
              <a:rPr lang="en-US" altLang="zh-CN" sz="2400" b="0"/>
              <a:t>1.5m</a:t>
            </a:r>
            <a:r>
              <a:rPr lang="zh-CN" altLang="en-US" sz="2400" b="0"/>
              <a:t>，焦距</a:t>
            </a:r>
            <a:r>
              <a:rPr lang="en-US" altLang="zh-CN" sz="2400" b="0"/>
              <a:t>92m.</a:t>
            </a:r>
            <a:endParaRPr lang="zh-CN" altLang="en-US" sz="2400" b="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l"/>
            <a:r>
              <a:rPr lang="en-US" altLang="zh-CN" sz="3600" smtClean="0"/>
              <a:t>4</a:t>
            </a:r>
            <a:r>
              <a:rPr lang="zh-CN" altLang="en-US" sz="3600" smtClean="0"/>
              <a:t>、追日镜装置</a:t>
            </a:r>
          </a:p>
        </p:txBody>
      </p:sp>
      <p:pic>
        <p:nvPicPr>
          <p:cNvPr id="296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04800"/>
            <a:ext cx="371475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 Box 4"/>
          <p:cNvSpPr txBox="1">
            <a:spLocks noChangeArrowheads="1"/>
          </p:cNvSpPr>
          <p:nvPr/>
        </p:nvSpPr>
        <p:spPr bwMode="auto">
          <a:xfrm>
            <a:off x="5105400" y="5956300"/>
            <a:ext cx="3657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b="0"/>
              <a:t>美国</a:t>
            </a:r>
            <a:r>
              <a:rPr lang="en-US" altLang="zh-CN" sz="2400" b="0"/>
              <a:t>Sacramento</a:t>
            </a:r>
            <a:r>
              <a:rPr lang="zh-CN" altLang="en-US" sz="2400" b="0"/>
              <a:t>峰天文台真空太阳塔 </a:t>
            </a:r>
            <a:r>
              <a:rPr lang="en-US" altLang="zh-CN" sz="2400" b="0"/>
              <a:t>(</a:t>
            </a:r>
            <a:r>
              <a:rPr lang="zh-CN" altLang="en-US" sz="2400" b="0"/>
              <a:t>高度</a:t>
            </a:r>
            <a:r>
              <a:rPr lang="en-US" altLang="zh-CN" sz="2400" b="0"/>
              <a:t>41m)</a:t>
            </a:r>
            <a:endParaRPr lang="zh-CN" altLang="en-US" sz="2400" b="0"/>
          </a:p>
        </p:txBody>
      </p:sp>
      <p:grpSp>
        <p:nvGrpSpPr>
          <p:cNvPr id="29701" name="Group 5"/>
          <p:cNvGrpSpPr>
            <a:grpSpLocks/>
          </p:cNvGrpSpPr>
          <p:nvPr/>
        </p:nvGrpSpPr>
        <p:grpSpPr bwMode="auto">
          <a:xfrm rot="-5400000">
            <a:off x="1054100" y="1625600"/>
            <a:ext cx="254000" cy="1066800"/>
            <a:chOff x="1152" y="2016"/>
            <a:chExt cx="160" cy="672"/>
          </a:xfrm>
        </p:grpSpPr>
        <p:sp>
          <p:nvSpPr>
            <p:cNvPr id="29713" name="Oval 6"/>
            <p:cNvSpPr>
              <a:spLocks noChangeArrowheads="1"/>
            </p:cNvSpPr>
            <p:nvPr/>
          </p:nvSpPr>
          <p:spPr bwMode="auto">
            <a:xfrm>
              <a:off x="1208" y="2016"/>
              <a:ext cx="96" cy="67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9714" name="Rectangle 7"/>
            <p:cNvSpPr>
              <a:spLocks noChangeArrowheads="1"/>
            </p:cNvSpPr>
            <p:nvPr/>
          </p:nvSpPr>
          <p:spPr bwMode="auto">
            <a:xfrm>
              <a:off x="1264" y="2016"/>
              <a:ext cx="48" cy="67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9715" name="Freeform 8"/>
            <p:cNvSpPr>
              <a:spLocks/>
            </p:cNvSpPr>
            <p:nvPr/>
          </p:nvSpPr>
          <p:spPr bwMode="auto">
            <a:xfrm>
              <a:off x="1152" y="2016"/>
              <a:ext cx="96" cy="672"/>
            </a:xfrm>
            <a:custGeom>
              <a:avLst/>
              <a:gdLst>
                <a:gd name="T0" fmla="*/ 96 w 96"/>
                <a:gd name="T1" fmla="*/ 0 h 672"/>
                <a:gd name="T2" fmla="*/ 0 w 96"/>
                <a:gd name="T3" fmla="*/ 0 h 672"/>
                <a:gd name="T4" fmla="*/ 0 w 96"/>
                <a:gd name="T5" fmla="*/ 672 h 672"/>
                <a:gd name="T6" fmla="*/ 96 w 96"/>
                <a:gd name="T7" fmla="*/ 672 h 672"/>
                <a:gd name="T8" fmla="*/ 0 60000 65536"/>
                <a:gd name="T9" fmla="*/ 0 60000 65536"/>
                <a:gd name="T10" fmla="*/ 0 60000 65536"/>
                <a:gd name="T11" fmla="*/ 0 60000 65536"/>
                <a:gd name="T12" fmla="*/ 0 w 96"/>
                <a:gd name="T13" fmla="*/ 0 h 672"/>
                <a:gd name="T14" fmla="*/ 96 w 96"/>
                <a:gd name="T15" fmla="*/ 672 h 672"/>
              </a:gdLst>
              <a:ahLst/>
              <a:cxnLst>
                <a:cxn ang="T8">
                  <a:pos x="T0" y="T1"/>
                </a:cxn>
                <a:cxn ang="T9">
                  <a:pos x="T2" y="T3"/>
                </a:cxn>
                <a:cxn ang="T10">
                  <a:pos x="T4" y="T5"/>
                </a:cxn>
                <a:cxn ang="T11">
                  <a:pos x="T6" y="T7"/>
                </a:cxn>
              </a:cxnLst>
              <a:rect l="T12" t="T13" r="T14" b="T15"/>
              <a:pathLst>
                <a:path w="96" h="672">
                  <a:moveTo>
                    <a:pt x="96" y="0"/>
                  </a:moveTo>
                  <a:lnTo>
                    <a:pt x="0" y="0"/>
                  </a:lnTo>
                  <a:lnTo>
                    <a:pt x="0" y="672"/>
                  </a:lnTo>
                  <a:lnTo>
                    <a:pt x="96" y="672"/>
                  </a:ln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29702" name="Rectangle 9"/>
          <p:cNvSpPr>
            <a:spLocks noChangeArrowheads="1"/>
          </p:cNvSpPr>
          <p:nvPr/>
        </p:nvSpPr>
        <p:spPr bwMode="auto">
          <a:xfrm>
            <a:off x="520700" y="2286000"/>
            <a:ext cx="1295400" cy="152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9703" name="Rectangle 10"/>
          <p:cNvSpPr>
            <a:spLocks noChangeArrowheads="1"/>
          </p:cNvSpPr>
          <p:nvPr/>
        </p:nvSpPr>
        <p:spPr bwMode="auto">
          <a:xfrm rot="2700000">
            <a:off x="2683668" y="3336132"/>
            <a:ext cx="1420813" cy="158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9704" name="Rectangle 11"/>
          <p:cNvSpPr>
            <a:spLocks noChangeArrowheads="1"/>
          </p:cNvSpPr>
          <p:nvPr/>
        </p:nvSpPr>
        <p:spPr bwMode="auto">
          <a:xfrm rot="2700000">
            <a:off x="380206" y="3488532"/>
            <a:ext cx="1420813" cy="158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29705" name="Line 12"/>
          <p:cNvSpPr>
            <a:spLocks noChangeShapeType="1"/>
          </p:cNvSpPr>
          <p:nvPr/>
        </p:nvSpPr>
        <p:spPr bwMode="auto">
          <a:xfrm>
            <a:off x="1181100" y="1511300"/>
            <a:ext cx="0" cy="6858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9706" name="Freeform 13"/>
          <p:cNvSpPr>
            <a:spLocks/>
          </p:cNvSpPr>
          <p:nvPr/>
        </p:nvSpPr>
        <p:spPr bwMode="auto">
          <a:xfrm>
            <a:off x="1143000" y="2438400"/>
            <a:ext cx="2209800" cy="2514600"/>
          </a:xfrm>
          <a:custGeom>
            <a:avLst/>
            <a:gdLst>
              <a:gd name="T0" fmla="*/ 0 w 1392"/>
              <a:gd name="T1" fmla="*/ 0 h 1584"/>
              <a:gd name="T2" fmla="*/ 0 w 1392"/>
              <a:gd name="T3" fmla="*/ 2147483646 h 1584"/>
              <a:gd name="T4" fmla="*/ 2147483646 w 1392"/>
              <a:gd name="T5" fmla="*/ 2147483646 h 1584"/>
              <a:gd name="T6" fmla="*/ 2147483646 w 1392"/>
              <a:gd name="T7" fmla="*/ 2147483646 h 1584"/>
              <a:gd name="T8" fmla="*/ 0 60000 65536"/>
              <a:gd name="T9" fmla="*/ 0 60000 65536"/>
              <a:gd name="T10" fmla="*/ 0 60000 65536"/>
              <a:gd name="T11" fmla="*/ 0 60000 65536"/>
              <a:gd name="T12" fmla="*/ 0 w 1392"/>
              <a:gd name="T13" fmla="*/ 0 h 1584"/>
              <a:gd name="T14" fmla="*/ 1392 w 1392"/>
              <a:gd name="T15" fmla="*/ 1584 h 1584"/>
            </a:gdLst>
            <a:ahLst/>
            <a:cxnLst>
              <a:cxn ang="T8">
                <a:pos x="T0" y="T1"/>
              </a:cxn>
              <a:cxn ang="T9">
                <a:pos x="T2" y="T3"/>
              </a:cxn>
              <a:cxn ang="T10">
                <a:pos x="T4" y="T5"/>
              </a:cxn>
              <a:cxn ang="T11">
                <a:pos x="T6" y="T7"/>
              </a:cxn>
            </a:cxnLst>
            <a:rect l="T12" t="T13" r="T14" b="T15"/>
            <a:pathLst>
              <a:path w="1392" h="1584">
                <a:moveTo>
                  <a:pt x="0" y="0"/>
                </a:moveTo>
                <a:lnTo>
                  <a:pt x="0" y="672"/>
                </a:lnTo>
                <a:lnTo>
                  <a:pt x="1392" y="672"/>
                </a:lnTo>
                <a:lnTo>
                  <a:pt x="1392" y="158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9707" name="Text Box 14"/>
          <p:cNvSpPr txBox="1">
            <a:spLocks noChangeArrowheads="1"/>
          </p:cNvSpPr>
          <p:nvPr/>
        </p:nvSpPr>
        <p:spPr bwMode="auto">
          <a:xfrm>
            <a:off x="596900" y="35560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1</a:t>
            </a:r>
            <a:endParaRPr lang="en-US" altLang="zh-CN" sz="2400" b="0"/>
          </a:p>
        </p:txBody>
      </p:sp>
      <p:sp>
        <p:nvSpPr>
          <p:cNvPr id="29708" name="Text Box 15"/>
          <p:cNvSpPr txBox="1">
            <a:spLocks noChangeArrowheads="1"/>
          </p:cNvSpPr>
          <p:nvPr/>
        </p:nvSpPr>
        <p:spPr bwMode="auto">
          <a:xfrm>
            <a:off x="3416300" y="27940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P</a:t>
            </a:r>
            <a:r>
              <a:rPr lang="en-US" altLang="zh-CN" sz="2400" b="0" baseline="-25000"/>
              <a:t>2</a:t>
            </a:r>
            <a:endParaRPr lang="en-US" altLang="zh-CN" sz="2400" b="0"/>
          </a:p>
        </p:txBody>
      </p:sp>
      <p:sp>
        <p:nvSpPr>
          <p:cNvPr id="29709" name="Freeform 16"/>
          <p:cNvSpPr>
            <a:spLocks/>
          </p:cNvSpPr>
          <p:nvPr/>
        </p:nvSpPr>
        <p:spPr bwMode="auto">
          <a:xfrm>
            <a:off x="1816100" y="1727200"/>
            <a:ext cx="2933700" cy="3467100"/>
          </a:xfrm>
          <a:custGeom>
            <a:avLst/>
            <a:gdLst>
              <a:gd name="T0" fmla="*/ 0 w 1848"/>
              <a:gd name="T1" fmla="*/ 2147483646 h 2184"/>
              <a:gd name="T2" fmla="*/ 2147483646 w 1848"/>
              <a:gd name="T3" fmla="*/ 2147483646 h 2184"/>
              <a:gd name="T4" fmla="*/ 2147483646 w 1848"/>
              <a:gd name="T5" fmla="*/ 2147483646 h 2184"/>
              <a:gd name="T6" fmla="*/ 2147483646 w 1848"/>
              <a:gd name="T7" fmla="*/ 2147483646 h 2184"/>
              <a:gd name="T8" fmla="*/ 2147483646 w 1848"/>
              <a:gd name="T9" fmla="*/ 2147483646 h 2184"/>
              <a:gd name="T10" fmla="*/ 2147483646 w 1848"/>
              <a:gd name="T11" fmla="*/ 2147483646 h 2184"/>
              <a:gd name="T12" fmla="*/ 2147483646 w 1848"/>
              <a:gd name="T13" fmla="*/ 2147483646 h 2184"/>
              <a:gd name="T14" fmla="*/ 2147483646 w 1848"/>
              <a:gd name="T15" fmla="*/ 2147483646 h 2184"/>
              <a:gd name="T16" fmla="*/ 2147483646 w 1848"/>
              <a:gd name="T17" fmla="*/ 2147483646 h 2184"/>
              <a:gd name="T18" fmla="*/ 2147483646 w 1848"/>
              <a:gd name="T19" fmla="*/ 2147483646 h 21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48"/>
              <a:gd name="T31" fmla="*/ 0 h 2184"/>
              <a:gd name="T32" fmla="*/ 1848 w 1848"/>
              <a:gd name="T33" fmla="*/ 2184 h 21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48" h="2184">
                <a:moveTo>
                  <a:pt x="0" y="384"/>
                </a:moveTo>
                <a:cubicBezTo>
                  <a:pt x="112" y="384"/>
                  <a:pt x="224" y="384"/>
                  <a:pt x="288" y="384"/>
                </a:cubicBezTo>
                <a:cubicBezTo>
                  <a:pt x="352" y="384"/>
                  <a:pt x="328" y="432"/>
                  <a:pt x="384" y="384"/>
                </a:cubicBezTo>
                <a:cubicBezTo>
                  <a:pt x="440" y="336"/>
                  <a:pt x="480" y="152"/>
                  <a:pt x="624" y="96"/>
                </a:cubicBezTo>
                <a:cubicBezTo>
                  <a:pt x="768" y="40"/>
                  <a:pt x="1064" y="0"/>
                  <a:pt x="1248" y="48"/>
                </a:cubicBezTo>
                <a:cubicBezTo>
                  <a:pt x="1432" y="96"/>
                  <a:pt x="1632" y="232"/>
                  <a:pt x="1728" y="384"/>
                </a:cubicBezTo>
                <a:cubicBezTo>
                  <a:pt x="1824" y="536"/>
                  <a:pt x="1848" y="792"/>
                  <a:pt x="1824" y="960"/>
                </a:cubicBezTo>
                <a:cubicBezTo>
                  <a:pt x="1800" y="1128"/>
                  <a:pt x="1632" y="1208"/>
                  <a:pt x="1584" y="1392"/>
                </a:cubicBezTo>
                <a:cubicBezTo>
                  <a:pt x="1536" y="1576"/>
                  <a:pt x="1544" y="1944"/>
                  <a:pt x="1536" y="2064"/>
                </a:cubicBezTo>
                <a:cubicBezTo>
                  <a:pt x="1528" y="2184"/>
                  <a:pt x="1532" y="2148"/>
                  <a:pt x="1536" y="211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9710" name="Freeform 17"/>
          <p:cNvSpPr>
            <a:spLocks/>
          </p:cNvSpPr>
          <p:nvPr/>
        </p:nvSpPr>
        <p:spPr bwMode="auto">
          <a:xfrm>
            <a:off x="88900" y="2336800"/>
            <a:ext cx="2654300" cy="2743200"/>
          </a:xfrm>
          <a:custGeom>
            <a:avLst/>
            <a:gdLst>
              <a:gd name="T0" fmla="*/ 2147483646 w 1672"/>
              <a:gd name="T1" fmla="*/ 0 h 1728"/>
              <a:gd name="T2" fmla="*/ 2147483646 w 1672"/>
              <a:gd name="T3" fmla="*/ 2147483646 h 1728"/>
              <a:gd name="T4" fmla="*/ 2147483646 w 1672"/>
              <a:gd name="T5" fmla="*/ 2147483646 h 1728"/>
              <a:gd name="T6" fmla="*/ 2147483646 w 1672"/>
              <a:gd name="T7" fmla="*/ 2147483646 h 1728"/>
              <a:gd name="T8" fmla="*/ 2147483646 w 1672"/>
              <a:gd name="T9" fmla="*/ 2147483646 h 1728"/>
              <a:gd name="T10" fmla="*/ 2147483646 w 1672"/>
              <a:gd name="T11" fmla="*/ 2147483646 h 1728"/>
              <a:gd name="T12" fmla="*/ 2147483646 w 1672"/>
              <a:gd name="T13" fmla="*/ 2147483646 h 1728"/>
              <a:gd name="T14" fmla="*/ 0 60000 65536"/>
              <a:gd name="T15" fmla="*/ 0 60000 65536"/>
              <a:gd name="T16" fmla="*/ 0 60000 65536"/>
              <a:gd name="T17" fmla="*/ 0 60000 65536"/>
              <a:gd name="T18" fmla="*/ 0 60000 65536"/>
              <a:gd name="T19" fmla="*/ 0 60000 65536"/>
              <a:gd name="T20" fmla="*/ 0 60000 65536"/>
              <a:gd name="T21" fmla="*/ 0 w 1672"/>
              <a:gd name="T22" fmla="*/ 0 h 1728"/>
              <a:gd name="T23" fmla="*/ 1672 w 1672"/>
              <a:gd name="T24" fmla="*/ 1728 h 17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72" h="1728">
                <a:moveTo>
                  <a:pt x="272" y="0"/>
                </a:moveTo>
                <a:cubicBezTo>
                  <a:pt x="192" y="44"/>
                  <a:pt x="112" y="88"/>
                  <a:pt x="80" y="240"/>
                </a:cubicBezTo>
                <a:cubicBezTo>
                  <a:pt x="48" y="392"/>
                  <a:pt x="0" y="728"/>
                  <a:pt x="80" y="912"/>
                </a:cubicBezTo>
                <a:cubicBezTo>
                  <a:pt x="160" y="1096"/>
                  <a:pt x="352" y="1288"/>
                  <a:pt x="560" y="1344"/>
                </a:cubicBezTo>
                <a:cubicBezTo>
                  <a:pt x="768" y="1400"/>
                  <a:pt x="1152" y="1264"/>
                  <a:pt x="1328" y="1248"/>
                </a:cubicBezTo>
                <a:cubicBezTo>
                  <a:pt x="1504" y="1232"/>
                  <a:pt x="1560" y="1168"/>
                  <a:pt x="1616" y="1248"/>
                </a:cubicBezTo>
                <a:cubicBezTo>
                  <a:pt x="1672" y="1328"/>
                  <a:pt x="1668" y="1528"/>
                  <a:pt x="1664" y="172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9711" name="Text Box 18"/>
          <p:cNvSpPr txBox="1">
            <a:spLocks noChangeArrowheads="1"/>
          </p:cNvSpPr>
          <p:nvPr/>
        </p:nvSpPr>
        <p:spPr bwMode="auto">
          <a:xfrm>
            <a:off x="596900" y="16510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en-US" altLang="zh-CN" sz="2400" b="0"/>
              <a:t>W</a:t>
            </a:r>
          </a:p>
        </p:txBody>
      </p:sp>
      <p:sp>
        <p:nvSpPr>
          <p:cNvPr id="29712" name="TextBox 18"/>
          <p:cNvSpPr txBox="1">
            <a:spLocks noChangeArrowheads="1"/>
          </p:cNvSpPr>
          <p:nvPr/>
        </p:nvSpPr>
        <p:spPr bwMode="auto">
          <a:xfrm>
            <a:off x="428625" y="5072063"/>
            <a:ext cx="435768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0"/>
              </a:spcBef>
              <a:buFontTx/>
              <a:buNone/>
            </a:pPr>
            <a:r>
              <a:rPr lang="en-US" altLang="zh-CN" sz="2400"/>
              <a:t>W</a:t>
            </a:r>
            <a:r>
              <a:rPr lang="zh-CN" altLang="en-US" sz="2400"/>
              <a:t>为密封窗，</a:t>
            </a:r>
            <a:r>
              <a:rPr lang="en-US" altLang="zh-CN" sz="2400"/>
              <a:t>W </a:t>
            </a:r>
            <a:r>
              <a:rPr lang="zh-CN" altLang="en-US" sz="2400"/>
              <a:t>、</a:t>
            </a:r>
            <a:r>
              <a:rPr lang="en-US" altLang="zh-CN" sz="2400"/>
              <a:t>P1</a:t>
            </a:r>
            <a:r>
              <a:rPr lang="zh-CN" altLang="en-US" sz="2400"/>
              <a:t>和</a:t>
            </a:r>
            <a:r>
              <a:rPr lang="en-US" altLang="zh-CN" sz="2400"/>
              <a:t>P2</a:t>
            </a:r>
            <a:r>
              <a:rPr lang="zh-CN" altLang="en-US" sz="2400"/>
              <a:t>一起可绕通过</a:t>
            </a:r>
            <a:r>
              <a:rPr lang="en-US" altLang="zh-CN" sz="2400"/>
              <a:t>P2</a:t>
            </a:r>
            <a:r>
              <a:rPr lang="zh-CN" altLang="en-US" sz="2400"/>
              <a:t>的垂直轴转动，</a:t>
            </a:r>
            <a:r>
              <a:rPr lang="en-US" altLang="zh-CN" sz="2400"/>
              <a:t>W</a:t>
            </a:r>
            <a:r>
              <a:rPr lang="zh-CN" altLang="en-US" sz="2400"/>
              <a:t>和</a:t>
            </a:r>
            <a:r>
              <a:rPr lang="en-US" altLang="zh-CN" sz="2400"/>
              <a:t>P1</a:t>
            </a:r>
            <a:r>
              <a:rPr lang="zh-CN" altLang="en-US" sz="2400"/>
              <a:t>一起可绕水平轴转动而对准太阳。类似经纬仪。</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422400"/>
            <a:ext cx="5181600"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矩形 1"/>
          <p:cNvSpPr>
            <a:spLocks noChangeArrowheads="1"/>
          </p:cNvSpPr>
          <p:nvPr/>
        </p:nvSpPr>
        <p:spPr bwMode="auto">
          <a:xfrm>
            <a:off x="971550" y="5013325"/>
            <a:ext cx="70564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a:t>追日镜口径</a:t>
            </a:r>
            <a:r>
              <a:rPr lang="en-US" altLang="zh-CN" sz="2400"/>
              <a:t>1.1m</a:t>
            </a:r>
            <a:r>
              <a:rPr lang="zh-CN" altLang="en-US" sz="2400"/>
              <a:t>，主镜直径</a:t>
            </a:r>
            <a:r>
              <a:rPr lang="en-US" altLang="zh-CN" sz="2400"/>
              <a:t>1.2m</a:t>
            </a:r>
            <a:r>
              <a:rPr lang="zh-CN" altLang="en-US" sz="2400"/>
              <a:t>，太阳像直径</a:t>
            </a:r>
            <a:r>
              <a:rPr lang="en-US" altLang="zh-CN" sz="2400"/>
              <a:t>51cm</a:t>
            </a:r>
            <a:r>
              <a:rPr lang="zh-CN" altLang="en-US" sz="2400"/>
              <a:t>，整个光路由直径</a:t>
            </a:r>
            <a:r>
              <a:rPr lang="en-US" altLang="zh-CN" sz="2400"/>
              <a:t>1.2m</a:t>
            </a:r>
            <a:r>
              <a:rPr lang="zh-CN" altLang="en-US" sz="2400"/>
              <a:t>的圆筒封装后抽真空。</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l"/>
            <a:r>
              <a:rPr lang="en-US" altLang="zh-CN" sz="3600" smtClean="0"/>
              <a:t>5</a:t>
            </a:r>
            <a:r>
              <a:rPr lang="zh-CN" altLang="en-US" sz="3600" smtClean="0"/>
              <a:t>、赤道仪式装置</a:t>
            </a:r>
          </a:p>
        </p:txBody>
      </p:sp>
      <p:pic>
        <p:nvPicPr>
          <p:cNvPr id="317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2200" y="555625"/>
            <a:ext cx="3481388"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 Box 4"/>
          <p:cNvSpPr txBox="1">
            <a:spLocks noChangeArrowheads="1"/>
          </p:cNvSpPr>
          <p:nvPr/>
        </p:nvSpPr>
        <p:spPr bwMode="auto">
          <a:xfrm>
            <a:off x="4929188" y="5942013"/>
            <a:ext cx="350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0"/>
              <a:t>美国</a:t>
            </a:r>
            <a:r>
              <a:rPr lang="en-US" altLang="zh-CN" sz="2400" b="0"/>
              <a:t>Big Bear</a:t>
            </a:r>
            <a:r>
              <a:rPr lang="zh-CN" altLang="en-US" sz="2400" b="0"/>
              <a:t>太阳观测台</a:t>
            </a:r>
          </a:p>
        </p:txBody>
      </p:sp>
      <p:sp>
        <p:nvSpPr>
          <p:cNvPr id="31749" name="Text Box 5"/>
          <p:cNvSpPr txBox="1">
            <a:spLocks noChangeArrowheads="1"/>
          </p:cNvSpPr>
          <p:nvPr/>
        </p:nvSpPr>
        <p:spPr bwMode="auto">
          <a:xfrm>
            <a:off x="642938" y="1785938"/>
            <a:ext cx="3810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63575">
              <a:spcBef>
                <a:spcPct val="20000"/>
              </a:spcBef>
              <a:buChar char="•"/>
              <a:tabLst>
                <a:tab pos="663575" algn="l"/>
              </a:tabLst>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tabLst>
                <a:tab pos="663575" algn="l"/>
              </a:tabLst>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tabLst>
                <a:tab pos="663575" algn="l"/>
              </a:tabLst>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tabLst>
                <a:tab pos="663575" algn="l"/>
              </a:tabLst>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tabLst>
                <a:tab pos="663575" algn="l"/>
              </a:tabLst>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tabLst>
                <a:tab pos="663575" algn="l"/>
              </a:tabLst>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tabLst>
                <a:tab pos="663575" algn="l"/>
              </a:tabLst>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tabLst>
                <a:tab pos="663575" algn="l"/>
              </a:tabLst>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tabLst>
                <a:tab pos="663575" algn="l"/>
              </a:tabLst>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b="0"/>
              <a:t>主镜安装在望远镜筒上，可绕极轴和赤纬轴转动而对准太阳，并随极轴转动而跟踪太阳。</a:t>
            </a:r>
          </a:p>
        </p:txBody>
      </p:sp>
      <p:pic>
        <p:nvPicPr>
          <p:cNvPr id="31750" name="Picture 7" descr="http://sun.bao.ac.cn/photograph/huairou.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563" y="3370263"/>
            <a:ext cx="3214687"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Text Box 4"/>
          <p:cNvSpPr txBox="1">
            <a:spLocks noChangeArrowheads="1"/>
          </p:cNvSpPr>
          <p:nvPr/>
        </p:nvSpPr>
        <p:spPr bwMode="auto">
          <a:xfrm>
            <a:off x="771525" y="5954713"/>
            <a:ext cx="38576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b="0"/>
              <a:t>北京天文台怀柔太阳观测台</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l"/>
            <a:r>
              <a:rPr lang="en-US" altLang="zh-CN" sz="3600" smtClean="0"/>
              <a:t>6</a:t>
            </a:r>
            <a:r>
              <a:rPr lang="zh-CN" altLang="en-US" sz="3600" smtClean="0"/>
              <a:t>、经纬仪式装置</a:t>
            </a:r>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685800"/>
            <a:ext cx="374173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4"/>
          <p:cNvSpPr txBox="1">
            <a:spLocks noChangeArrowheads="1"/>
          </p:cNvSpPr>
          <p:nvPr/>
        </p:nvSpPr>
        <p:spPr bwMode="auto">
          <a:xfrm>
            <a:off x="4648200" y="6172200"/>
            <a:ext cx="411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0"/>
              <a:t>日本</a:t>
            </a:r>
            <a:r>
              <a:rPr lang="en-US" altLang="zh-CN" sz="2400" b="0"/>
              <a:t>Hida</a:t>
            </a:r>
            <a:r>
              <a:rPr lang="zh-CN" altLang="en-US" sz="2400" b="0"/>
              <a:t>天文台</a:t>
            </a:r>
            <a:r>
              <a:rPr lang="en-US" altLang="zh-CN" sz="2400" b="0"/>
              <a:t>60cm</a:t>
            </a:r>
            <a:r>
              <a:rPr lang="zh-CN" altLang="en-US" sz="2400" b="0"/>
              <a:t>望远镜</a:t>
            </a:r>
          </a:p>
        </p:txBody>
      </p:sp>
      <p:sp>
        <p:nvSpPr>
          <p:cNvPr id="32773" name="Text Box 5"/>
          <p:cNvSpPr txBox="1">
            <a:spLocks noChangeArrowheads="1"/>
          </p:cNvSpPr>
          <p:nvPr/>
        </p:nvSpPr>
        <p:spPr bwMode="auto">
          <a:xfrm>
            <a:off x="914400" y="2590800"/>
            <a:ext cx="3657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63575">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0"/>
              <a:t>望远镜绕垂直轴和水平轴指向太阳，由计算机控制绕垂直轴和水平轴同时旋转来跟踪太阳。</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p:cNvSpPr>
            <a:spLocks noGrp="1"/>
          </p:cNvSpPr>
          <p:nvPr>
            <p:ph type="title"/>
          </p:nvPr>
        </p:nvSpPr>
        <p:spPr>
          <a:xfrm>
            <a:off x="539750" y="5715000"/>
            <a:ext cx="7920038" cy="1071563"/>
          </a:xfrm>
        </p:spPr>
        <p:txBody>
          <a:bodyPr/>
          <a:lstStyle/>
          <a:p>
            <a:pPr algn="l"/>
            <a:r>
              <a:rPr lang="en-US" altLang="zh-CN" sz="2000" smtClean="0"/>
              <a:t>THEMIS (Heliographic Telescope for the Study of the Magnetism and Instabilities on the Sun) </a:t>
            </a:r>
            <a:r>
              <a:rPr lang="zh-CN" altLang="en-US" sz="2000" smtClean="0"/>
              <a:t>巨型太阳望远镜</a:t>
            </a:r>
            <a:r>
              <a:rPr lang="en-US" altLang="zh-CN" sz="2000" smtClean="0"/>
              <a:t>(</a:t>
            </a:r>
            <a:r>
              <a:rPr lang="zh-CN" altLang="en-US" sz="2000" smtClean="0"/>
              <a:t>法国</a:t>
            </a:r>
            <a:r>
              <a:rPr lang="en-US" altLang="zh-CN" sz="2000" smtClean="0"/>
              <a:t>/</a:t>
            </a:r>
            <a:r>
              <a:rPr lang="zh-CN" altLang="en-US" sz="2000" smtClean="0"/>
              <a:t>意大利</a:t>
            </a:r>
            <a:r>
              <a:rPr lang="en-US" altLang="zh-CN" sz="2000" smtClean="0"/>
              <a:t>)</a:t>
            </a:r>
            <a:endParaRPr lang="zh-CN" altLang="en-US" sz="2000" smtClean="0"/>
          </a:p>
        </p:txBody>
      </p:sp>
      <p:pic>
        <p:nvPicPr>
          <p:cNvPr id="33795" name="图片 3" descr="themis_solar_telescop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750" y="142875"/>
            <a:ext cx="6410325"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685800" y="2286000"/>
            <a:ext cx="7772400" cy="1143000"/>
          </a:xfrm>
        </p:spPr>
        <p:txBody>
          <a:bodyPr/>
          <a:lstStyle/>
          <a:p>
            <a:pPr eaLnBrk="1" hangingPunct="1"/>
            <a:r>
              <a:rPr lang="en-US" altLang="zh-CN" dirty="0" smtClean="0">
                <a:solidFill>
                  <a:schemeClr val="tx1"/>
                </a:solidFill>
              </a:rPr>
              <a:t>2-5 </a:t>
            </a:r>
            <a:r>
              <a:rPr lang="zh-CN" altLang="en-US" dirty="0" smtClean="0">
                <a:solidFill>
                  <a:schemeClr val="tx1"/>
                </a:solidFill>
              </a:rPr>
              <a:t>速度和</a:t>
            </a:r>
            <a:r>
              <a:rPr lang="zh-CN" altLang="en-US" dirty="0" smtClean="0">
                <a:solidFill>
                  <a:schemeClr val="tx1"/>
                </a:solidFill>
              </a:rPr>
              <a:t>磁场的测量</a:t>
            </a:r>
            <a:endParaRPr lang="zh-CN" altLang="en-US" dirty="0" smtClean="0">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81000" y="228600"/>
            <a:ext cx="7315200" cy="1143000"/>
          </a:xfrm>
        </p:spPr>
        <p:txBody>
          <a:bodyPr/>
          <a:lstStyle/>
          <a:p>
            <a:pPr algn="l" eaLnBrk="1" hangingPunct="1"/>
            <a:r>
              <a:rPr lang="zh-CN" altLang="en-US" sz="4000" smtClean="0">
                <a:solidFill>
                  <a:srgbClr val="CC0000"/>
                </a:solidFill>
              </a:rPr>
              <a:t>速度的测量</a:t>
            </a:r>
            <a:r>
              <a:rPr lang="en-US" altLang="zh-CN" sz="4000" smtClean="0">
                <a:solidFill>
                  <a:srgbClr val="CC0000"/>
                </a:solidFill>
              </a:rPr>
              <a:t>:</a:t>
            </a:r>
            <a:r>
              <a:rPr lang="en-US" altLang="zh-CN" sz="4000" smtClean="0"/>
              <a:t> Doppler </a:t>
            </a:r>
            <a:r>
              <a:rPr lang="zh-CN" altLang="en-US" sz="4000" smtClean="0"/>
              <a:t>效应</a:t>
            </a:r>
          </a:p>
        </p:txBody>
      </p:sp>
      <p:grpSp>
        <p:nvGrpSpPr>
          <p:cNvPr id="35843" name="Group 39"/>
          <p:cNvGrpSpPr>
            <a:grpSpLocks/>
          </p:cNvGrpSpPr>
          <p:nvPr/>
        </p:nvGrpSpPr>
        <p:grpSpPr bwMode="auto">
          <a:xfrm>
            <a:off x="457200" y="1371600"/>
            <a:ext cx="4887913" cy="5022850"/>
            <a:chOff x="329" y="1104"/>
            <a:chExt cx="3079" cy="3164"/>
          </a:xfrm>
        </p:grpSpPr>
        <p:sp>
          <p:nvSpPr>
            <p:cNvPr id="35847" name="Freeform 4"/>
            <p:cNvSpPr>
              <a:spLocks/>
            </p:cNvSpPr>
            <p:nvPr/>
          </p:nvSpPr>
          <p:spPr bwMode="auto">
            <a:xfrm>
              <a:off x="1074" y="2016"/>
              <a:ext cx="1518" cy="1072"/>
            </a:xfrm>
            <a:custGeom>
              <a:avLst/>
              <a:gdLst>
                <a:gd name="T0" fmla="*/ 0 w 1488"/>
                <a:gd name="T1" fmla="*/ 0 h 1072"/>
                <a:gd name="T2" fmla="*/ 741 w 1488"/>
                <a:gd name="T3" fmla="*/ 240 h 1072"/>
                <a:gd name="T4" fmla="*/ 1315 w 1488"/>
                <a:gd name="T5" fmla="*/ 1056 h 1072"/>
                <a:gd name="T6" fmla="*/ 1894 w 1488"/>
                <a:gd name="T7" fmla="*/ 336 h 1072"/>
                <a:gd name="T8" fmla="*/ 2549 w 1488"/>
                <a:gd name="T9" fmla="*/ 0 h 1072"/>
                <a:gd name="T10" fmla="*/ 0 60000 65536"/>
                <a:gd name="T11" fmla="*/ 0 60000 65536"/>
                <a:gd name="T12" fmla="*/ 0 60000 65536"/>
                <a:gd name="T13" fmla="*/ 0 60000 65536"/>
                <a:gd name="T14" fmla="*/ 0 60000 65536"/>
                <a:gd name="T15" fmla="*/ 0 w 1488"/>
                <a:gd name="T16" fmla="*/ 0 h 1072"/>
                <a:gd name="T17" fmla="*/ 1488 w 1488"/>
                <a:gd name="T18" fmla="*/ 1072 h 1072"/>
              </a:gdLst>
              <a:ahLst/>
              <a:cxnLst>
                <a:cxn ang="T10">
                  <a:pos x="T0" y="T1"/>
                </a:cxn>
                <a:cxn ang="T11">
                  <a:pos x="T2" y="T3"/>
                </a:cxn>
                <a:cxn ang="T12">
                  <a:pos x="T4" y="T5"/>
                </a:cxn>
                <a:cxn ang="T13">
                  <a:pos x="T6" y="T7"/>
                </a:cxn>
                <a:cxn ang="T14">
                  <a:pos x="T8" y="T9"/>
                </a:cxn>
              </a:cxnLst>
              <a:rect l="T15" t="T16" r="T17" b="T18"/>
              <a:pathLst>
                <a:path w="1488" h="1072">
                  <a:moveTo>
                    <a:pt x="0" y="0"/>
                  </a:moveTo>
                  <a:cubicBezTo>
                    <a:pt x="152" y="32"/>
                    <a:pt x="304" y="64"/>
                    <a:pt x="432" y="240"/>
                  </a:cubicBezTo>
                  <a:cubicBezTo>
                    <a:pt x="560" y="416"/>
                    <a:pt x="656" y="1040"/>
                    <a:pt x="768" y="1056"/>
                  </a:cubicBezTo>
                  <a:cubicBezTo>
                    <a:pt x="880" y="1072"/>
                    <a:pt x="984" y="512"/>
                    <a:pt x="1104" y="336"/>
                  </a:cubicBezTo>
                  <a:cubicBezTo>
                    <a:pt x="1224" y="160"/>
                    <a:pt x="1356" y="80"/>
                    <a:pt x="1488" y="0"/>
                  </a:cubicBezTo>
                </a:path>
              </a:pathLst>
            </a:custGeom>
            <a:noFill/>
            <a:ln w="31750">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5848" name="Freeform 5"/>
            <p:cNvSpPr>
              <a:spLocks/>
            </p:cNvSpPr>
            <p:nvPr/>
          </p:nvSpPr>
          <p:spPr bwMode="auto">
            <a:xfrm>
              <a:off x="1149" y="2016"/>
              <a:ext cx="1518" cy="1072"/>
            </a:xfrm>
            <a:custGeom>
              <a:avLst/>
              <a:gdLst>
                <a:gd name="T0" fmla="*/ 0 w 1488"/>
                <a:gd name="T1" fmla="*/ 0 h 1072"/>
                <a:gd name="T2" fmla="*/ 741 w 1488"/>
                <a:gd name="T3" fmla="*/ 240 h 1072"/>
                <a:gd name="T4" fmla="*/ 1315 w 1488"/>
                <a:gd name="T5" fmla="*/ 1056 h 1072"/>
                <a:gd name="T6" fmla="*/ 1894 w 1488"/>
                <a:gd name="T7" fmla="*/ 336 h 1072"/>
                <a:gd name="T8" fmla="*/ 2549 w 1488"/>
                <a:gd name="T9" fmla="*/ 0 h 1072"/>
                <a:gd name="T10" fmla="*/ 0 60000 65536"/>
                <a:gd name="T11" fmla="*/ 0 60000 65536"/>
                <a:gd name="T12" fmla="*/ 0 60000 65536"/>
                <a:gd name="T13" fmla="*/ 0 60000 65536"/>
                <a:gd name="T14" fmla="*/ 0 60000 65536"/>
                <a:gd name="T15" fmla="*/ 0 w 1488"/>
                <a:gd name="T16" fmla="*/ 0 h 1072"/>
                <a:gd name="T17" fmla="*/ 1488 w 1488"/>
                <a:gd name="T18" fmla="*/ 1072 h 1072"/>
              </a:gdLst>
              <a:ahLst/>
              <a:cxnLst>
                <a:cxn ang="T10">
                  <a:pos x="T0" y="T1"/>
                </a:cxn>
                <a:cxn ang="T11">
                  <a:pos x="T2" y="T3"/>
                </a:cxn>
                <a:cxn ang="T12">
                  <a:pos x="T4" y="T5"/>
                </a:cxn>
                <a:cxn ang="T13">
                  <a:pos x="T6" y="T7"/>
                </a:cxn>
                <a:cxn ang="T14">
                  <a:pos x="T8" y="T9"/>
                </a:cxn>
              </a:cxnLst>
              <a:rect l="T15" t="T16" r="T17" b="T18"/>
              <a:pathLst>
                <a:path w="1488" h="1072">
                  <a:moveTo>
                    <a:pt x="0" y="0"/>
                  </a:moveTo>
                  <a:cubicBezTo>
                    <a:pt x="152" y="32"/>
                    <a:pt x="304" y="64"/>
                    <a:pt x="432" y="240"/>
                  </a:cubicBezTo>
                  <a:cubicBezTo>
                    <a:pt x="560" y="416"/>
                    <a:pt x="656" y="1040"/>
                    <a:pt x="768" y="1056"/>
                  </a:cubicBezTo>
                  <a:cubicBezTo>
                    <a:pt x="880" y="1072"/>
                    <a:pt x="984" y="512"/>
                    <a:pt x="1104" y="336"/>
                  </a:cubicBezTo>
                  <a:cubicBezTo>
                    <a:pt x="1224" y="160"/>
                    <a:pt x="1356" y="80"/>
                    <a:pt x="1488" y="0"/>
                  </a:cubicBezTo>
                </a:path>
              </a:pathLst>
            </a:custGeom>
            <a:noFill/>
            <a:ln w="317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5849" name="Line 6"/>
            <p:cNvSpPr>
              <a:spLocks noChangeShapeType="1"/>
            </p:cNvSpPr>
            <p:nvPr/>
          </p:nvSpPr>
          <p:spPr bwMode="auto">
            <a:xfrm>
              <a:off x="721" y="3168"/>
              <a:ext cx="2399"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50" name="Line 7"/>
            <p:cNvSpPr>
              <a:spLocks noChangeShapeType="1"/>
            </p:cNvSpPr>
            <p:nvPr/>
          </p:nvSpPr>
          <p:spPr bwMode="auto">
            <a:xfrm flipV="1">
              <a:off x="768" y="1776"/>
              <a:ext cx="1" cy="13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35851" name="Group 8"/>
            <p:cNvGrpSpPr>
              <a:grpSpLocks/>
            </p:cNvGrpSpPr>
            <p:nvPr/>
          </p:nvGrpSpPr>
          <p:grpSpPr bwMode="auto">
            <a:xfrm>
              <a:off x="1369" y="2318"/>
              <a:ext cx="1148" cy="1156"/>
              <a:chOff x="2187" y="2414"/>
              <a:chExt cx="1125" cy="1156"/>
            </a:xfrm>
          </p:grpSpPr>
          <p:sp>
            <p:nvSpPr>
              <p:cNvPr id="35870" name="Line 9"/>
              <p:cNvSpPr>
                <a:spLocks noChangeShapeType="1"/>
              </p:cNvSpPr>
              <p:nvPr/>
            </p:nvSpPr>
            <p:spPr bwMode="auto">
              <a:xfrm>
                <a:off x="2428" y="2414"/>
                <a:ext cx="0" cy="11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71" name="Rectangle 10"/>
              <p:cNvSpPr>
                <a:spLocks noChangeArrowheads="1"/>
              </p:cNvSpPr>
              <p:nvPr/>
            </p:nvSpPr>
            <p:spPr bwMode="auto">
              <a:xfrm>
                <a:off x="2187" y="3511"/>
                <a:ext cx="240" cy="48"/>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35872" name="Line 11"/>
              <p:cNvSpPr>
                <a:spLocks noChangeShapeType="1"/>
              </p:cNvSpPr>
              <p:nvPr/>
            </p:nvSpPr>
            <p:spPr bwMode="auto">
              <a:xfrm>
                <a:off x="2558" y="2777"/>
                <a:ext cx="0" cy="79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73" name="Rectangle 12"/>
              <p:cNvSpPr>
                <a:spLocks noChangeArrowheads="1"/>
              </p:cNvSpPr>
              <p:nvPr/>
            </p:nvSpPr>
            <p:spPr bwMode="auto">
              <a:xfrm>
                <a:off x="2558" y="3518"/>
                <a:ext cx="384" cy="48"/>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35874" name="Line 13"/>
              <p:cNvSpPr>
                <a:spLocks noChangeShapeType="1"/>
              </p:cNvSpPr>
              <p:nvPr/>
            </p:nvSpPr>
            <p:spPr bwMode="auto">
              <a:xfrm>
                <a:off x="2942" y="2771"/>
                <a:ext cx="0" cy="79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75" name="Line 14"/>
              <p:cNvSpPr>
                <a:spLocks noChangeShapeType="1"/>
              </p:cNvSpPr>
              <p:nvPr/>
            </p:nvSpPr>
            <p:spPr bwMode="auto">
              <a:xfrm>
                <a:off x="3072" y="2448"/>
                <a:ext cx="0" cy="11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76" name="Rectangle 15"/>
              <p:cNvSpPr>
                <a:spLocks noChangeArrowheads="1"/>
              </p:cNvSpPr>
              <p:nvPr/>
            </p:nvSpPr>
            <p:spPr bwMode="auto">
              <a:xfrm>
                <a:off x="3072" y="3518"/>
                <a:ext cx="240" cy="48"/>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grpSp>
        <p:sp>
          <p:nvSpPr>
            <p:cNvPr id="35852" name="Rectangle 16"/>
            <p:cNvSpPr>
              <a:spLocks noChangeArrowheads="1"/>
            </p:cNvSpPr>
            <p:nvPr/>
          </p:nvSpPr>
          <p:spPr bwMode="auto">
            <a:xfrm rot="-600000">
              <a:off x="1222" y="1586"/>
              <a:ext cx="1418" cy="240"/>
            </a:xfrm>
            <a:prstGeom prst="rect">
              <a:avLst/>
            </a:prstGeom>
            <a:solidFill>
              <a:srgbClr val="EAEAEA">
                <a:alpha val="50195"/>
              </a:srgbClr>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35853" name="Line 17"/>
            <p:cNvSpPr>
              <a:spLocks noChangeShapeType="1"/>
            </p:cNvSpPr>
            <p:nvPr/>
          </p:nvSpPr>
          <p:spPr bwMode="auto">
            <a:xfrm>
              <a:off x="1968" y="1824"/>
              <a:ext cx="1" cy="100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4" name="Line 18"/>
            <p:cNvSpPr>
              <a:spLocks noChangeShapeType="1"/>
            </p:cNvSpPr>
            <p:nvPr/>
          </p:nvSpPr>
          <p:spPr bwMode="auto">
            <a:xfrm>
              <a:off x="1870" y="1584"/>
              <a:ext cx="98"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5" name="Line 19"/>
            <p:cNvSpPr>
              <a:spLocks noChangeShapeType="1"/>
            </p:cNvSpPr>
            <p:nvPr/>
          </p:nvSpPr>
          <p:spPr bwMode="auto">
            <a:xfrm>
              <a:off x="1627" y="1152"/>
              <a:ext cx="245"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6" name="Line 20"/>
            <p:cNvSpPr>
              <a:spLocks noChangeShapeType="1"/>
            </p:cNvSpPr>
            <p:nvPr/>
          </p:nvSpPr>
          <p:spPr bwMode="auto">
            <a:xfrm>
              <a:off x="1872" y="1104"/>
              <a:ext cx="1"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7" name="Line 21"/>
            <p:cNvSpPr>
              <a:spLocks noChangeShapeType="1"/>
            </p:cNvSpPr>
            <p:nvPr/>
          </p:nvSpPr>
          <p:spPr bwMode="auto">
            <a:xfrm>
              <a:off x="1872" y="1824"/>
              <a:ext cx="1" cy="1008"/>
            </a:xfrm>
            <a:prstGeom prst="line">
              <a:avLst/>
            </a:prstGeom>
            <a:noFill/>
            <a:ln w="1905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8" name="Line 22"/>
            <p:cNvSpPr>
              <a:spLocks noChangeShapeType="1"/>
            </p:cNvSpPr>
            <p:nvPr/>
          </p:nvSpPr>
          <p:spPr bwMode="auto">
            <a:xfrm>
              <a:off x="1725" y="2016"/>
              <a:ext cx="147"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59" name="Line 23"/>
            <p:cNvSpPr>
              <a:spLocks noChangeShapeType="1"/>
            </p:cNvSpPr>
            <p:nvPr/>
          </p:nvSpPr>
          <p:spPr bwMode="auto">
            <a:xfrm flipH="1">
              <a:off x="1965" y="2016"/>
              <a:ext cx="147"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5860" name="Freeform 24"/>
            <p:cNvSpPr>
              <a:spLocks/>
            </p:cNvSpPr>
            <p:nvPr/>
          </p:nvSpPr>
          <p:spPr bwMode="auto">
            <a:xfrm>
              <a:off x="1676" y="1136"/>
              <a:ext cx="196" cy="112"/>
            </a:xfrm>
            <a:custGeom>
              <a:avLst/>
              <a:gdLst>
                <a:gd name="T0" fmla="*/ 0 w 192"/>
                <a:gd name="T1" fmla="*/ 112 h 112"/>
                <a:gd name="T2" fmla="*/ 78 w 192"/>
                <a:gd name="T3" fmla="*/ 16 h 112"/>
                <a:gd name="T4" fmla="*/ 334 w 192"/>
                <a:gd name="T5" fmla="*/ 16 h 112"/>
                <a:gd name="T6" fmla="*/ 0 60000 65536"/>
                <a:gd name="T7" fmla="*/ 0 60000 65536"/>
                <a:gd name="T8" fmla="*/ 0 60000 65536"/>
                <a:gd name="T9" fmla="*/ 0 w 192"/>
                <a:gd name="T10" fmla="*/ 0 h 112"/>
                <a:gd name="T11" fmla="*/ 192 w 192"/>
                <a:gd name="T12" fmla="*/ 112 h 112"/>
              </a:gdLst>
              <a:ahLst/>
              <a:cxnLst>
                <a:cxn ang="T6">
                  <a:pos x="T0" y="T1"/>
                </a:cxn>
                <a:cxn ang="T7">
                  <a:pos x="T2" y="T3"/>
                </a:cxn>
                <a:cxn ang="T8">
                  <a:pos x="T4" y="T5"/>
                </a:cxn>
              </a:cxnLst>
              <a:rect l="T9" t="T10" r="T11" b="T12"/>
              <a:pathLst>
                <a:path w="192" h="112">
                  <a:moveTo>
                    <a:pt x="0" y="112"/>
                  </a:moveTo>
                  <a:cubicBezTo>
                    <a:pt x="8" y="72"/>
                    <a:pt x="16" y="32"/>
                    <a:pt x="48" y="16"/>
                  </a:cubicBezTo>
                  <a:cubicBezTo>
                    <a:pt x="80" y="0"/>
                    <a:pt x="136" y="8"/>
                    <a:pt x="192" y="1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5861" name="Line 25"/>
            <p:cNvSpPr>
              <a:spLocks noChangeShapeType="1"/>
            </p:cNvSpPr>
            <p:nvPr/>
          </p:nvSpPr>
          <p:spPr bwMode="auto">
            <a:xfrm rot="-600000">
              <a:off x="2598" y="1454"/>
              <a:ext cx="196"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62" name="Line 26"/>
            <p:cNvSpPr>
              <a:spLocks noChangeShapeType="1"/>
            </p:cNvSpPr>
            <p:nvPr/>
          </p:nvSpPr>
          <p:spPr bwMode="auto">
            <a:xfrm rot="-600000">
              <a:off x="2645" y="1676"/>
              <a:ext cx="196"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63" name="Line 27"/>
            <p:cNvSpPr>
              <a:spLocks noChangeShapeType="1"/>
            </p:cNvSpPr>
            <p:nvPr/>
          </p:nvSpPr>
          <p:spPr bwMode="auto">
            <a:xfrm>
              <a:off x="2687" y="1440"/>
              <a:ext cx="49" cy="240"/>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35864" name="Object 121"/>
            <p:cNvGraphicFramePr>
              <a:graphicFrameLocks noChangeAspect="1"/>
            </p:cNvGraphicFramePr>
            <p:nvPr/>
          </p:nvGraphicFramePr>
          <p:xfrm>
            <a:off x="1725" y="1200"/>
            <a:ext cx="147" cy="132"/>
          </p:xfrm>
          <a:graphic>
            <a:graphicData uri="http://schemas.openxmlformats.org/presentationml/2006/ole">
              <mc:AlternateContent xmlns:mc="http://schemas.openxmlformats.org/markup-compatibility/2006">
                <mc:Choice xmlns:v="urn:schemas-microsoft-com:vml" Requires="v">
                  <p:oleObj spid="_x0000_s35933" name="Equation" r:id="rId3" imgW="152334" imgH="139639" progId="Equation.DSMT4">
                    <p:embed/>
                  </p:oleObj>
                </mc:Choice>
                <mc:Fallback>
                  <p:oleObj name="Equation" r:id="rId3" imgW="152334" imgH="139639" progId="Equation.DSMT4">
                    <p:embed/>
                    <p:pic>
                      <p:nvPicPr>
                        <p:cNvPr id="0" name="Object 1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5" y="1200"/>
                          <a:ext cx="147" cy="1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65" name="Object 122"/>
            <p:cNvGraphicFramePr>
              <a:graphicFrameLocks noChangeAspect="1"/>
            </p:cNvGraphicFramePr>
            <p:nvPr/>
          </p:nvGraphicFramePr>
          <p:xfrm>
            <a:off x="2829" y="1440"/>
            <a:ext cx="147" cy="192"/>
          </p:xfrm>
          <a:graphic>
            <a:graphicData uri="http://schemas.openxmlformats.org/presentationml/2006/ole">
              <mc:AlternateContent xmlns:mc="http://schemas.openxmlformats.org/markup-compatibility/2006">
                <mc:Choice xmlns:v="urn:schemas-microsoft-com:vml" Requires="v">
                  <p:oleObj spid="_x0000_s35934" name="Equation" r:id="rId5" imgW="139579" imgH="177646" progId="Equation.DSMT4">
                    <p:embed/>
                  </p:oleObj>
                </mc:Choice>
                <mc:Fallback>
                  <p:oleObj name="Equation" r:id="rId5" imgW="139579" imgH="177646" progId="Equation.DSMT4">
                    <p:embed/>
                    <p:pic>
                      <p:nvPicPr>
                        <p:cNvPr id="0" name="Object 1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9" y="1440"/>
                          <a:ext cx="147"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66" name="Object 123"/>
            <p:cNvGraphicFramePr>
              <a:graphicFrameLocks noChangeAspect="1"/>
            </p:cNvGraphicFramePr>
            <p:nvPr/>
          </p:nvGraphicFramePr>
          <p:xfrm>
            <a:off x="2156" y="1920"/>
            <a:ext cx="216" cy="175"/>
          </p:xfrm>
          <a:graphic>
            <a:graphicData uri="http://schemas.openxmlformats.org/presentationml/2006/ole">
              <mc:AlternateContent xmlns:mc="http://schemas.openxmlformats.org/markup-compatibility/2006">
                <mc:Choice xmlns:v="urn:schemas-microsoft-com:vml" Requires="v">
                  <p:oleObj spid="_x0000_s35935" name="Equation" r:id="rId7" imgW="215619" imgH="177569" progId="Equation.DSMT4">
                    <p:embed/>
                  </p:oleObj>
                </mc:Choice>
                <mc:Fallback>
                  <p:oleObj name="Equation" r:id="rId7" imgW="215619" imgH="177569" progId="Equation.DSMT4">
                    <p:embed/>
                    <p:pic>
                      <p:nvPicPr>
                        <p:cNvPr id="0" name="Object 1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6" y="1920"/>
                          <a:ext cx="216" cy="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67" name="Object 124"/>
            <p:cNvGraphicFramePr>
              <a:graphicFrameLocks noChangeAspect="1"/>
            </p:cNvGraphicFramePr>
            <p:nvPr/>
          </p:nvGraphicFramePr>
          <p:xfrm>
            <a:off x="2924" y="2880"/>
            <a:ext cx="179" cy="192"/>
          </p:xfrm>
          <a:graphic>
            <a:graphicData uri="http://schemas.openxmlformats.org/presentationml/2006/ole">
              <mc:AlternateContent xmlns:mc="http://schemas.openxmlformats.org/markup-compatibility/2006">
                <mc:Choice xmlns:v="urn:schemas-microsoft-com:vml" Requires="v">
                  <p:oleObj spid="_x0000_s35936" name="Equation" r:id="rId9" imgW="126835" imgH="139518" progId="Equation.DSMT4">
                    <p:embed/>
                  </p:oleObj>
                </mc:Choice>
                <mc:Fallback>
                  <p:oleObj name="Equation" r:id="rId9" imgW="126835" imgH="139518" progId="Equation.DSMT4">
                    <p:embed/>
                    <p:pic>
                      <p:nvPicPr>
                        <p:cNvPr id="0" name="Object 1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4" y="2880"/>
                          <a:ext cx="179"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68" name="Object 125"/>
            <p:cNvGraphicFramePr>
              <a:graphicFrameLocks noChangeAspect="1"/>
            </p:cNvGraphicFramePr>
            <p:nvPr/>
          </p:nvGraphicFramePr>
          <p:xfrm>
            <a:off x="329" y="1680"/>
            <a:ext cx="343" cy="224"/>
          </p:xfrm>
          <a:graphic>
            <a:graphicData uri="http://schemas.openxmlformats.org/presentationml/2006/ole">
              <mc:AlternateContent xmlns:mc="http://schemas.openxmlformats.org/markup-compatibility/2006">
                <mc:Choice xmlns:v="urn:schemas-microsoft-com:vml" Requires="v">
                  <p:oleObj spid="_x0000_s35937" name="Equation" r:id="rId11" imgW="304536" imgH="203024" progId="Equation.DSMT4">
                    <p:embed/>
                  </p:oleObj>
                </mc:Choice>
                <mc:Fallback>
                  <p:oleObj name="Equation" r:id="rId11" imgW="304536" imgH="203024" progId="Equation.DSMT4">
                    <p:embed/>
                    <p:pic>
                      <p:nvPicPr>
                        <p:cNvPr id="0" name="Object 12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9" y="1680"/>
                          <a:ext cx="343" cy="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69" name="Text Box 33"/>
            <p:cNvSpPr txBox="1">
              <a:spLocks noChangeArrowheads="1"/>
            </p:cNvSpPr>
            <p:nvPr/>
          </p:nvSpPr>
          <p:spPr bwMode="auto">
            <a:xfrm>
              <a:off x="384" y="3512"/>
              <a:ext cx="3024"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en-US" altLang="zh-CN" sz="2400">
                  <a:solidFill>
                    <a:schemeClr val="accent2"/>
                  </a:solidFill>
                </a:rPr>
                <a:t>Doppler </a:t>
              </a:r>
              <a:r>
                <a:rPr lang="zh-CN" altLang="en-US" sz="2400">
                  <a:solidFill>
                    <a:schemeClr val="accent2"/>
                  </a:solidFill>
                </a:rPr>
                <a:t>补偿器原理。</a:t>
              </a:r>
              <a:r>
                <a:rPr lang="zh-CN" altLang="en-US" sz="2400" b="0"/>
                <a:t>红线：存在</a:t>
              </a:r>
              <a:r>
                <a:rPr lang="en-US" altLang="zh-CN" sz="2400" b="0"/>
                <a:t>Doppler</a:t>
              </a:r>
              <a:r>
                <a:rPr lang="zh-CN" altLang="en-US" sz="2400" b="0"/>
                <a:t>位移的谱线轮廓；实线：波片旋转</a:t>
              </a:r>
              <a:r>
                <a:rPr lang="zh-CN" altLang="en-US" sz="2400" b="0">
                  <a:sym typeface="Symbol" panose="05050102010706020507" pitchFamily="18" charset="2"/>
                </a:rPr>
                <a:t>角后的谱线轮廓。</a:t>
              </a:r>
              <a:endParaRPr lang="zh-CN" altLang="en-US" sz="2400" b="0"/>
            </a:p>
          </p:txBody>
        </p:sp>
      </p:grpSp>
      <p:graphicFrame>
        <p:nvGraphicFramePr>
          <p:cNvPr id="35844" name="Object 126"/>
          <p:cNvGraphicFramePr>
            <a:graphicFrameLocks noChangeAspect="1"/>
          </p:cNvGraphicFramePr>
          <p:nvPr/>
        </p:nvGraphicFramePr>
        <p:xfrm>
          <a:off x="6553200" y="457200"/>
          <a:ext cx="1524000" cy="735013"/>
        </p:xfrm>
        <a:graphic>
          <a:graphicData uri="http://schemas.openxmlformats.org/presentationml/2006/ole">
            <mc:AlternateContent xmlns:mc="http://schemas.openxmlformats.org/markup-compatibility/2006">
              <mc:Choice xmlns:v="urn:schemas-microsoft-com:vml" Requires="v">
                <p:oleObj spid="_x0000_s35938" name="Equation" r:id="rId13" imgW="571252" imgH="393529" progId="Equation.DSMT4">
                  <p:embed/>
                </p:oleObj>
              </mc:Choice>
              <mc:Fallback>
                <p:oleObj name="Equation" r:id="rId13" imgW="571252" imgH="393529" progId="Equation.DSMT4">
                  <p:embed/>
                  <p:pic>
                    <p:nvPicPr>
                      <p:cNvPr id="0" name="Object 12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53200" y="457200"/>
                        <a:ext cx="1524000" cy="735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16" name="Object 127"/>
          <p:cNvGraphicFramePr>
            <a:graphicFrameLocks noChangeAspect="1"/>
          </p:cNvGraphicFramePr>
          <p:nvPr/>
        </p:nvGraphicFramePr>
        <p:xfrm>
          <a:off x="5591175" y="2908300"/>
          <a:ext cx="3124200" cy="874713"/>
        </p:xfrm>
        <a:graphic>
          <a:graphicData uri="http://schemas.openxmlformats.org/presentationml/2006/ole">
            <mc:AlternateContent xmlns:mc="http://schemas.openxmlformats.org/markup-compatibility/2006">
              <mc:Choice xmlns:v="urn:schemas-microsoft-com:vml" Requires="v">
                <p:oleObj spid="_x0000_s35939" name="Equation" r:id="rId15" imgW="1905000" imgH="533400" progId="Equation.DSMT4">
                  <p:embed/>
                </p:oleObj>
              </mc:Choice>
              <mc:Fallback>
                <p:oleObj name="Equation" r:id="rId15" imgW="1905000" imgH="533400" progId="Equation.DSMT4">
                  <p:embed/>
                  <p:pic>
                    <p:nvPicPr>
                      <p:cNvPr id="0" name="Object 12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91175" y="2908300"/>
                        <a:ext cx="3124200" cy="874713"/>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6" name="Text Box 38"/>
          <p:cNvSpPr txBox="1">
            <a:spLocks noChangeArrowheads="1"/>
          </p:cNvSpPr>
          <p:nvPr/>
        </p:nvSpPr>
        <p:spPr bwMode="auto">
          <a:xfrm>
            <a:off x="5622925" y="4797425"/>
            <a:ext cx="3048000" cy="457200"/>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0"/>
              <a:t>测量精度：</a:t>
            </a:r>
            <a:r>
              <a:rPr lang="en-US" altLang="zh-CN" sz="2400" b="0"/>
              <a:t>1~10m/s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0516"/>
                                        </p:tgtEl>
                                        <p:attrNameLst>
                                          <p:attrName>style.visibility</p:attrName>
                                        </p:attrNameLst>
                                      </p:cBhvr>
                                      <p:to>
                                        <p:strVal val="visible"/>
                                      </p:to>
                                    </p:set>
                                    <p:anim calcmode="lin" valueType="num">
                                      <p:cBhvr additive="base">
                                        <p:cTn id="7" dur="1000" fill="hold"/>
                                        <p:tgtEl>
                                          <p:spTgt spid="20516"/>
                                        </p:tgtEl>
                                        <p:attrNameLst>
                                          <p:attrName>ppt_x</p:attrName>
                                        </p:attrNameLst>
                                      </p:cBhvr>
                                      <p:tavLst>
                                        <p:tav tm="0">
                                          <p:val>
                                            <p:strVal val="1+#ppt_w/2"/>
                                          </p:val>
                                        </p:tav>
                                        <p:tav tm="100000">
                                          <p:val>
                                            <p:strVal val="#ppt_x"/>
                                          </p:val>
                                        </p:tav>
                                      </p:tavLst>
                                    </p:anim>
                                    <p:anim calcmode="lin" valueType="num">
                                      <p:cBhvr additive="base">
                                        <p:cTn id="8" dur="1000" fill="hold"/>
                                        <p:tgtEl>
                                          <p:spTgt spid="205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13"/>
          <p:cNvGrpSpPr>
            <a:grpSpLocks/>
          </p:cNvGrpSpPr>
          <p:nvPr/>
        </p:nvGrpSpPr>
        <p:grpSpPr bwMode="auto">
          <a:xfrm>
            <a:off x="357188" y="285750"/>
            <a:ext cx="7864475" cy="5060950"/>
            <a:chOff x="230" y="528"/>
            <a:chExt cx="4954" cy="3188"/>
          </a:xfrm>
        </p:grpSpPr>
        <p:pic>
          <p:nvPicPr>
            <p:cNvPr id="36870" name="Picture 4"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 y="528"/>
              <a:ext cx="4368" cy="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1" name="AutoShape 6"/>
            <p:cNvSpPr>
              <a:spLocks/>
            </p:cNvSpPr>
            <p:nvPr/>
          </p:nvSpPr>
          <p:spPr bwMode="auto">
            <a:xfrm>
              <a:off x="240" y="672"/>
              <a:ext cx="816" cy="233"/>
            </a:xfrm>
            <a:prstGeom prst="borderCallout2">
              <a:avLst>
                <a:gd name="adj1" fmla="val 30903"/>
                <a:gd name="adj2" fmla="val 105884"/>
                <a:gd name="adj3" fmla="val 30903"/>
                <a:gd name="adj4" fmla="val 126718"/>
                <a:gd name="adj5" fmla="val 157509"/>
                <a:gd name="adj6" fmla="val 148282"/>
              </a:avLst>
            </a:prstGeom>
            <a:solidFill>
              <a:schemeClr val="accent1"/>
            </a:solidFill>
            <a:ln w="9525">
              <a:solidFill>
                <a:srgbClr val="0000FF"/>
              </a:solidFill>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1600" b="0"/>
                <a:t>窄带滤光片</a:t>
              </a:r>
            </a:p>
          </p:txBody>
        </p:sp>
        <p:sp>
          <p:nvSpPr>
            <p:cNvPr id="36872" name="AutoShape 7"/>
            <p:cNvSpPr>
              <a:spLocks/>
            </p:cNvSpPr>
            <p:nvPr/>
          </p:nvSpPr>
          <p:spPr bwMode="auto">
            <a:xfrm>
              <a:off x="240" y="1008"/>
              <a:ext cx="823" cy="230"/>
            </a:xfrm>
            <a:prstGeom prst="borderCallout2">
              <a:avLst>
                <a:gd name="adj1" fmla="val 31306"/>
                <a:gd name="adj2" fmla="val 105833"/>
                <a:gd name="adj3" fmla="val 31306"/>
                <a:gd name="adj4" fmla="val 124181"/>
                <a:gd name="adj5" fmla="val 120870"/>
                <a:gd name="adj6" fmla="val 143255"/>
              </a:avLst>
            </a:prstGeom>
            <a:solidFill>
              <a:schemeClr val="accent1"/>
            </a:solidFill>
            <a:ln w="9525">
              <a:solidFill>
                <a:schemeClr val="accent2"/>
              </a:solidFill>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1600" b="0"/>
                <a:t>偏振片</a:t>
              </a:r>
            </a:p>
          </p:txBody>
        </p:sp>
        <p:sp>
          <p:nvSpPr>
            <p:cNvPr id="36873" name="AutoShape 8"/>
            <p:cNvSpPr>
              <a:spLocks/>
            </p:cNvSpPr>
            <p:nvPr/>
          </p:nvSpPr>
          <p:spPr bwMode="auto">
            <a:xfrm>
              <a:off x="230" y="1389"/>
              <a:ext cx="826" cy="243"/>
            </a:xfrm>
            <a:prstGeom prst="borderCallout2">
              <a:avLst>
                <a:gd name="adj1" fmla="val 29630"/>
                <a:gd name="adj2" fmla="val 105810"/>
                <a:gd name="adj3" fmla="val 29630"/>
                <a:gd name="adj4" fmla="val 125787"/>
                <a:gd name="adj5" fmla="val 76130"/>
                <a:gd name="adj6" fmla="val 146491"/>
              </a:avLst>
            </a:prstGeom>
            <a:solidFill>
              <a:schemeClr val="accent1"/>
            </a:solidFill>
            <a:ln w="9525">
              <a:solidFill>
                <a:schemeClr val="accent2"/>
              </a:solidFill>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1600" b="0"/>
                <a:t>电光调制器</a:t>
              </a:r>
            </a:p>
          </p:txBody>
        </p:sp>
        <p:sp>
          <p:nvSpPr>
            <p:cNvPr id="36874" name="AutoShape 9"/>
            <p:cNvSpPr>
              <a:spLocks/>
            </p:cNvSpPr>
            <p:nvPr/>
          </p:nvSpPr>
          <p:spPr bwMode="auto">
            <a:xfrm>
              <a:off x="240" y="1968"/>
              <a:ext cx="816" cy="254"/>
            </a:xfrm>
            <a:prstGeom prst="borderCallout2">
              <a:avLst>
                <a:gd name="adj1" fmla="val 28347"/>
                <a:gd name="adj2" fmla="val 105884"/>
                <a:gd name="adj3" fmla="val 28347"/>
                <a:gd name="adj4" fmla="val 134560"/>
                <a:gd name="adj5" fmla="val 113778"/>
                <a:gd name="adj6" fmla="val 164218"/>
              </a:avLst>
            </a:prstGeom>
            <a:solidFill>
              <a:schemeClr val="accent1"/>
            </a:solidFill>
            <a:ln w="9525">
              <a:solidFill>
                <a:schemeClr val="accent2"/>
              </a:solidFill>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1600" b="0"/>
                <a:t>蒸汽池</a:t>
              </a:r>
            </a:p>
          </p:txBody>
        </p:sp>
        <p:sp>
          <p:nvSpPr>
            <p:cNvPr id="36875" name="AutoShape 10"/>
            <p:cNvSpPr>
              <a:spLocks/>
            </p:cNvSpPr>
            <p:nvPr/>
          </p:nvSpPr>
          <p:spPr bwMode="auto">
            <a:xfrm>
              <a:off x="250" y="2623"/>
              <a:ext cx="806" cy="257"/>
            </a:xfrm>
            <a:prstGeom prst="borderCallout2">
              <a:avLst>
                <a:gd name="adj1" fmla="val 28014"/>
                <a:gd name="adj2" fmla="val 105954"/>
                <a:gd name="adj3" fmla="val 28014"/>
                <a:gd name="adj4" fmla="val 183375"/>
                <a:gd name="adj5" fmla="val -84046"/>
                <a:gd name="adj6" fmla="val 263773"/>
              </a:avLst>
            </a:prstGeom>
            <a:solidFill>
              <a:schemeClr val="accent1"/>
            </a:solidFill>
            <a:ln w="9525">
              <a:solidFill>
                <a:schemeClr val="accent2"/>
              </a:solidFill>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1600" b="0"/>
                <a:t>光电管</a:t>
              </a:r>
            </a:p>
          </p:txBody>
        </p:sp>
      </p:grpSp>
      <p:sp>
        <p:nvSpPr>
          <p:cNvPr id="36867" name="Text Box 11"/>
          <p:cNvSpPr txBox="1">
            <a:spLocks noChangeArrowheads="1"/>
          </p:cNvSpPr>
          <p:nvPr/>
        </p:nvSpPr>
        <p:spPr bwMode="auto">
          <a:xfrm>
            <a:off x="6464300" y="5472113"/>
            <a:ext cx="2514600" cy="461962"/>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b="0"/>
              <a:t>测量精度：</a:t>
            </a:r>
            <a:r>
              <a:rPr lang="en-US" altLang="zh-CN" sz="2400" b="0"/>
              <a:t>1cm/s</a:t>
            </a:r>
          </a:p>
        </p:txBody>
      </p:sp>
      <p:sp>
        <p:nvSpPr>
          <p:cNvPr id="36868" name="Text Box 12"/>
          <p:cNvSpPr txBox="1">
            <a:spLocks noChangeArrowheads="1"/>
          </p:cNvSpPr>
          <p:nvPr/>
        </p:nvSpPr>
        <p:spPr bwMode="auto">
          <a:xfrm>
            <a:off x="533400" y="5181600"/>
            <a:ext cx="5715000" cy="1196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a:solidFill>
                  <a:schemeClr val="accent1"/>
                </a:solidFill>
              </a:rPr>
              <a:t>电光调制器：</a:t>
            </a:r>
            <a:r>
              <a:rPr lang="zh-CN" altLang="en-US" sz="2400" b="0"/>
              <a:t>使</a:t>
            </a:r>
            <a:r>
              <a:rPr lang="en-US" altLang="zh-CN" sz="2400" b="0"/>
              <a:t>o</a:t>
            </a:r>
            <a:r>
              <a:rPr lang="zh-CN" altLang="en-US" sz="2400" b="0"/>
              <a:t>光和</a:t>
            </a:r>
            <a:r>
              <a:rPr lang="en-US" altLang="zh-CN" sz="2400" b="0"/>
              <a:t>e</a:t>
            </a:r>
            <a:r>
              <a:rPr lang="zh-CN" altLang="en-US" sz="2400" b="0"/>
              <a:t>光的相位差在</a:t>
            </a:r>
            <a:r>
              <a:rPr lang="en-US" altLang="zh-CN" sz="2400" b="0">
                <a:cs typeface="Times New Roman" panose="02020603050405020304" pitchFamily="18" charset="0"/>
              </a:rPr>
              <a:t>±</a:t>
            </a:r>
            <a:r>
              <a:rPr lang="en-US" altLang="zh-CN" sz="2400" b="0">
                <a:cs typeface="Times New Roman" panose="02020603050405020304" pitchFamily="18" charset="0"/>
                <a:sym typeface="Symbol" panose="05050102010706020507" pitchFamily="18" charset="2"/>
              </a:rPr>
              <a:t>/4</a:t>
            </a:r>
            <a:r>
              <a:rPr lang="zh-CN" altLang="en-US" sz="2400" b="0">
                <a:sym typeface="Symbol" panose="05050102010706020507" pitchFamily="18" charset="2"/>
              </a:rPr>
              <a:t>之间变化，从而使出射光束交替成为左旋和右旋偏振光。</a:t>
            </a:r>
            <a:endParaRPr lang="zh-CN" altLang="en-US" sz="2400" b="0"/>
          </a:p>
        </p:txBody>
      </p:sp>
      <p:graphicFrame>
        <p:nvGraphicFramePr>
          <p:cNvPr id="36869" name="Object 24"/>
          <p:cNvGraphicFramePr>
            <a:graphicFrameLocks noChangeAspect="1"/>
          </p:cNvGraphicFramePr>
          <p:nvPr/>
        </p:nvGraphicFramePr>
        <p:xfrm>
          <a:off x="6878638" y="3857625"/>
          <a:ext cx="2100262" cy="806450"/>
        </p:xfrm>
        <a:graphic>
          <a:graphicData uri="http://schemas.openxmlformats.org/presentationml/2006/ole">
            <mc:AlternateContent xmlns:mc="http://schemas.openxmlformats.org/markup-compatibility/2006">
              <mc:Choice xmlns:v="urn:schemas-microsoft-com:vml" Requires="v">
                <p:oleObj spid="_x0000_s36884" name="Equation" r:id="rId4" imgW="787400" imgH="431800" progId="Equation.DSMT4">
                  <p:embed/>
                </p:oleObj>
              </mc:Choice>
              <mc:Fallback>
                <p:oleObj name="Equation" r:id="rId4" imgW="787400" imgH="431800" progId="Equation.DSMT4">
                  <p:embed/>
                  <p:pic>
                    <p:nvPicPr>
                      <p:cNvPr id="0" name="Object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8638" y="3857625"/>
                        <a:ext cx="2100262" cy="806450"/>
                      </a:xfrm>
                      <a:prstGeom prst="rect">
                        <a:avLst/>
                      </a:prstGeom>
                      <a:noFill/>
                      <a:ln w="9525">
                        <a:solidFill>
                          <a:srgbClr val="FF99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09600" y="1524000"/>
            <a:ext cx="5257800" cy="838200"/>
          </a:xfrm>
        </p:spPr>
        <p:txBody>
          <a:bodyPr/>
          <a:lstStyle/>
          <a:p>
            <a:pPr algn="l" eaLnBrk="1" hangingPunct="1"/>
            <a:r>
              <a:rPr lang="en-US" altLang="zh-CN" sz="3200" smtClean="0">
                <a:solidFill>
                  <a:schemeClr val="accent2"/>
                </a:solidFill>
              </a:rPr>
              <a:t>1</a:t>
            </a:r>
            <a:r>
              <a:rPr lang="zh-CN" altLang="en-US" sz="3200" smtClean="0">
                <a:solidFill>
                  <a:schemeClr val="accent2"/>
                </a:solidFill>
              </a:rPr>
              <a:t>、纯发射线的</a:t>
            </a:r>
            <a:r>
              <a:rPr lang="en-US" altLang="zh-CN" sz="3200" smtClean="0">
                <a:solidFill>
                  <a:schemeClr val="accent2"/>
                </a:solidFill>
              </a:rPr>
              <a:t>Zeeman</a:t>
            </a:r>
            <a:r>
              <a:rPr lang="zh-CN" altLang="en-US" sz="3200" smtClean="0">
                <a:solidFill>
                  <a:schemeClr val="accent2"/>
                </a:solidFill>
              </a:rPr>
              <a:t>分裂</a:t>
            </a:r>
          </a:p>
        </p:txBody>
      </p:sp>
      <p:grpSp>
        <p:nvGrpSpPr>
          <p:cNvPr id="2" name="Group 3"/>
          <p:cNvGrpSpPr>
            <a:grpSpLocks/>
          </p:cNvGrpSpPr>
          <p:nvPr/>
        </p:nvGrpSpPr>
        <p:grpSpPr bwMode="auto">
          <a:xfrm>
            <a:off x="5410200" y="2895600"/>
            <a:ext cx="2082800" cy="1790700"/>
            <a:chOff x="3024" y="2256"/>
            <a:chExt cx="1312" cy="1128"/>
          </a:xfrm>
        </p:grpSpPr>
        <p:grpSp>
          <p:nvGrpSpPr>
            <p:cNvPr id="37911" name="Group 4"/>
            <p:cNvGrpSpPr>
              <a:grpSpLocks/>
            </p:cNvGrpSpPr>
            <p:nvPr/>
          </p:nvGrpSpPr>
          <p:grpSpPr bwMode="auto">
            <a:xfrm>
              <a:off x="3120" y="2784"/>
              <a:ext cx="1152" cy="288"/>
              <a:chOff x="720" y="2736"/>
              <a:chExt cx="960" cy="227"/>
            </a:xfrm>
          </p:grpSpPr>
          <p:sp>
            <p:nvSpPr>
              <p:cNvPr id="37921" name="Line 5"/>
              <p:cNvSpPr>
                <a:spLocks noChangeShapeType="1"/>
              </p:cNvSpPr>
              <p:nvPr/>
            </p:nvSpPr>
            <p:spPr bwMode="auto">
              <a:xfrm flipV="1">
                <a:off x="720" y="2736"/>
                <a:ext cx="0" cy="2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22" name="Line 6"/>
              <p:cNvSpPr>
                <a:spLocks noChangeShapeType="1"/>
              </p:cNvSpPr>
              <p:nvPr/>
            </p:nvSpPr>
            <p:spPr bwMode="auto">
              <a:xfrm>
                <a:off x="720" y="2736"/>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23" name="Line 7"/>
              <p:cNvSpPr>
                <a:spLocks noChangeShapeType="1"/>
              </p:cNvSpPr>
              <p:nvPr/>
            </p:nvSpPr>
            <p:spPr bwMode="auto">
              <a:xfrm>
                <a:off x="1680" y="2736"/>
                <a:ext cx="0" cy="2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7912" name="Line 8"/>
            <p:cNvSpPr>
              <a:spLocks noChangeShapeType="1"/>
            </p:cNvSpPr>
            <p:nvPr/>
          </p:nvSpPr>
          <p:spPr bwMode="auto">
            <a:xfrm>
              <a:off x="3552" y="2448"/>
              <a:ext cx="288" cy="0"/>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37913" name="Line 9"/>
            <p:cNvSpPr>
              <a:spLocks noChangeShapeType="1"/>
            </p:cNvSpPr>
            <p:nvPr/>
          </p:nvSpPr>
          <p:spPr bwMode="auto">
            <a:xfrm>
              <a:off x="3120" y="2256"/>
              <a:ext cx="0" cy="336"/>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37914" name="Line 10"/>
            <p:cNvSpPr>
              <a:spLocks noChangeShapeType="1"/>
            </p:cNvSpPr>
            <p:nvPr/>
          </p:nvSpPr>
          <p:spPr bwMode="auto">
            <a:xfrm>
              <a:off x="4272" y="2256"/>
              <a:ext cx="0" cy="336"/>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37915" name="Line 11"/>
            <p:cNvSpPr>
              <a:spLocks noChangeShapeType="1"/>
            </p:cNvSpPr>
            <p:nvPr/>
          </p:nvSpPr>
          <p:spPr bwMode="auto">
            <a:xfrm>
              <a:off x="3531" y="2906"/>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7916" name="Line 12"/>
            <p:cNvSpPr>
              <a:spLocks noChangeShapeType="1"/>
            </p:cNvSpPr>
            <p:nvPr/>
          </p:nvSpPr>
          <p:spPr bwMode="auto">
            <a:xfrm>
              <a:off x="3696" y="2640"/>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37917" name="Object 144"/>
            <p:cNvGraphicFramePr>
              <a:graphicFrameLocks noChangeAspect="1"/>
            </p:cNvGraphicFramePr>
            <p:nvPr/>
          </p:nvGraphicFramePr>
          <p:xfrm>
            <a:off x="3024" y="3168"/>
            <a:ext cx="160" cy="192"/>
          </p:xfrm>
          <a:graphic>
            <a:graphicData uri="http://schemas.openxmlformats.org/presentationml/2006/ole">
              <mc:AlternateContent xmlns:mc="http://schemas.openxmlformats.org/markup-compatibility/2006">
                <mc:Choice xmlns:v="urn:schemas-microsoft-com:vml" Requires="v">
                  <p:oleObj spid="_x0000_s37996" name="Equation" r:id="rId3" imgW="190500" imgH="228600" progId="Equation.DSMT4">
                    <p:embed/>
                  </p:oleObj>
                </mc:Choice>
                <mc:Fallback>
                  <p:oleObj name="Equation" r:id="rId3" imgW="190500" imgH="228600" progId="Equation.DSMT4">
                    <p:embed/>
                    <p:pic>
                      <p:nvPicPr>
                        <p:cNvPr id="0" name="Object 1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4" y="3168"/>
                          <a:ext cx="160"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18" name="Object 145"/>
            <p:cNvGraphicFramePr>
              <a:graphicFrameLocks noChangeAspect="1"/>
            </p:cNvGraphicFramePr>
            <p:nvPr/>
          </p:nvGraphicFramePr>
          <p:xfrm>
            <a:off x="4176" y="3181"/>
            <a:ext cx="160" cy="203"/>
          </p:xfrm>
          <a:graphic>
            <a:graphicData uri="http://schemas.openxmlformats.org/presentationml/2006/ole">
              <mc:AlternateContent xmlns:mc="http://schemas.openxmlformats.org/markup-compatibility/2006">
                <mc:Choice xmlns:v="urn:schemas-microsoft-com:vml" Requires="v">
                  <p:oleObj spid="_x0000_s37997" name="Equation" r:id="rId5" imgW="190417" imgH="241195" progId="Equation.DSMT4">
                    <p:embed/>
                  </p:oleObj>
                </mc:Choice>
                <mc:Fallback>
                  <p:oleObj name="Equation" r:id="rId5" imgW="190417" imgH="241195" progId="Equation.DSMT4">
                    <p:embed/>
                    <p:pic>
                      <p:nvPicPr>
                        <p:cNvPr id="0" name="Object 1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6" y="3181"/>
                          <a:ext cx="160" cy="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19" name="Object 146"/>
            <p:cNvGraphicFramePr>
              <a:graphicFrameLocks noChangeAspect="1"/>
            </p:cNvGraphicFramePr>
            <p:nvPr/>
          </p:nvGraphicFramePr>
          <p:xfrm>
            <a:off x="3627" y="3195"/>
            <a:ext cx="144" cy="144"/>
          </p:xfrm>
          <a:graphic>
            <a:graphicData uri="http://schemas.openxmlformats.org/presentationml/2006/ole">
              <mc:AlternateContent xmlns:mc="http://schemas.openxmlformats.org/markup-compatibility/2006">
                <mc:Choice xmlns:v="urn:schemas-microsoft-com:vml" Requires="v">
                  <p:oleObj spid="_x0000_s37998" name="Equation" r:id="rId7" imgW="139700" imgH="139700" progId="Equation.DSMT4">
                    <p:embed/>
                  </p:oleObj>
                </mc:Choice>
                <mc:Fallback>
                  <p:oleObj name="Equation" r:id="rId7" imgW="139700" imgH="139700" progId="Equation.DSMT4">
                    <p:embed/>
                    <p:pic>
                      <p:nvPicPr>
                        <p:cNvPr id="0" name="Object 14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7" y="3195"/>
                          <a:ext cx="144" cy="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20" name="Object 147"/>
            <p:cNvGraphicFramePr>
              <a:graphicFrameLocks noChangeAspect="1"/>
            </p:cNvGraphicFramePr>
            <p:nvPr/>
          </p:nvGraphicFramePr>
          <p:xfrm>
            <a:off x="3600" y="2928"/>
            <a:ext cx="177" cy="192"/>
          </p:xfrm>
          <a:graphic>
            <a:graphicData uri="http://schemas.openxmlformats.org/presentationml/2006/ole">
              <mc:AlternateContent xmlns:mc="http://schemas.openxmlformats.org/markup-compatibility/2006">
                <mc:Choice xmlns:v="urn:schemas-microsoft-com:vml" Requires="v">
                  <p:oleObj spid="_x0000_s37999" name="Equation" r:id="rId9" imgW="152268" imgH="164957" progId="Equation.DSMT4">
                    <p:embed/>
                  </p:oleObj>
                </mc:Choice>
                <mc:Fallback>
                  <p:oleObj name="Equation" r:id="rId9" imgW="152268" imgH="164957" progId="Equation.DSMT4">
                    <p:embed/>
                    <p:pic>
                      <p:nvPicPr>
                        <p:cNvPr id="0" name="Object 14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00" y="2928"/>
                          <a:ext cx="177"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 name="Group 17"/>
          <p:cNvGrpSpPr>
            <a:grpSpLocks/>
          </p:cNvGrpSpPr>
          <p:nvPr/>
        </p:nvGrpSpPr>
        <p:grpSpPr bwMode="auto">
          <a:xfrm>
            <a:off x="1524000" y="2514600"/>
            <a:ext cx="2689225" cy="2209800"/>
            <a:chOff x="501" y="1953"/>
            <a:chExt cx="1694" cy="1392"/>
          </a:xfrm>
        </p:grpSpPr>
        <p:grpSp>
          <p:nvGrpSpPr>
            <p:cNvPr id="37897" name="Group 18"/>
            <p:cNvGrpSpPr>
              <a:grpSpLocks/>
            </p:cNvGrpSpPr>
            <p:nvPr/>
          </p:nvGrpSpPr>
          <p:grpSpPr bwMode="auto">
            <a:xfrm>
              <a:off x="720" y="2736"/>
              <a:ext cx="1152" cy="288"/>
              <a:chOff x="720" y="2736"/>
              <a:chExt cx="960" cy="227"/>
            </a:xfrm>
          </p:grpSpPr>
          <p:sp>
            <p:nvSpPr>
              <p:cNvPr id="37908" name="Line 19"/>
              <p:cNvSpPr>
                <a:spLocks noChangeShapeType="1"/>
              </p:cNvSpPr>
              <p:nvPr/>
            </p:nvSpPr>
            <p:spPr bwMode="auto">
              <a:xfrm flipV="1">
                <a:off x="720" y="2736"/>
                <a:ext cx="0" cy="2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09" name="Line 20"/>
              <p:cNvSpPr>
                <a:spLocks noChangeShapeType="1"/>
              </p:cNvSpPr>
              <p:nvPr/>
            </p:nvSpPr>
            <p:spPr bwMode="auto">
              <a:xfrm>
                <a:off x="720" y="2736"/>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910" name="Line 21"/>
              <p:cNvSpPr>
                <a:spLocks noChangeShapeType="1"/>
              </p:cNvSpPr>
              <p:nvPr/>
            </p:nvSpPr>
            <p:spPr bwMode="auto">
              <a:xfrm>
                <a:off x="1680" y="2736"/>
                <a:ext cx="0" cy="2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7898" name="Oval 22"/>
            <p:cNvSpPr>
              <a:spLocks noChangeArrowheads="1"/>
            </p:cNvSpPr>
            <p:nvPr/>
          </p:nvSpPr>
          <p:spPr bwMode="auto">
            <a:xfrm>
              <a:off x="1728" y="2256"/>
              <a:ext cx="336" cy="3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37899" name="Oval 23"/>
            <p:cNvSpPr>
              <a:spLocks noChangeArrowheads="1"/>
            </p:cNvSpPr>
            <p:nvPr/>
          </p:nvSpPr>
          <p:spPr bwMode="auto">
            <a:xfrm>
              <a:off x="576" y="2256"/>
              <a:ext cx="336" cy="3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37900" name="Oval 24"/>
            <p:cNvSpPr>
              <a:spLocks noChangeArrowheads="1"/>
            </p:cNvSpPr>
            <p:nvPr/>
          </p:nvSpPr>
          <p:spPr bwMode="auto">
            <a:xfrm>
              <a:off x="1248" y="2851"/>
              <a:ext cx="48" cy="48"/>
            </a:xfrm>
            <a:prstGeom prst="ellipse">
              <a:avLst/>
            </a:prstGeom>
            <a:solidFill>
              <a:schemeClr val="tx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37901" name="Line 25"/>
            <p:cNvSpPr>
              <a:spLocks noChangeShapeType="1"/>
            </p:cNvSpPr>
            <p:nvPr/>
          </p:nvSpPr>
          <p:spPr bwMode="auto">
            <a:xfrm flipH="1">
              <a:off x="692" y="2263"/>
              <a:ext cx="4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37902" name="Line 26"/>
            <p:cNvSpPr>
              <a:spLocks noChangeShapeType="1"/>
            </p:cNvSpPr>
            <p:nvPr/>
          </p:nvSpPr>
          <p:spPr bwMode="auto">
            <a:xfrm>
              <a:off x="1921" y="2263"/>
              <a:ext cx="4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37903" name="Object 148"/>
            <p:cNvGraphicFramePr>
              <a:graphicFrameLocks noChangeAspect="1"/>
            </p:cNvGraphicFramePr>
            <p:nvPr/>
          </p:nvGraphicFramePr>
          <p:xfrm>
            <a:off x="624" y="3120"/>
            <a:ext cx="160" cy="192"/>
          </p:xfrm>
          <a:graphic>
            <a:graphicData uri="http://schemas.openxmlformats.org/presentationml/2006/ole">
              <mc:AlternateContent xmlns:mc="http://schemas.openxmlformats.org/markup-compatibility/2006">
                <mc:Choice xmlns:v="urn:schemas-microsoft-com:vml" Requires="v">
                  <p:oleObj spid="_x0000_s38000" name="Equation" r:id="rId11" imgW="190500" imgH="228600" progId="Equation.DSMT4">
                    <p:embed/>
                  </p:oleObj>
                </mc:Choice>
                <mc:Fallback>
                  <p:oleObj name="Equation" r:id="rId11" imgW="190500" imgH="228600" progId="Equation.DSMT4">
                    <p:embed/>
                    <p:pic>
                      <p:nvPicPr>
                        <p:cNvPr id="0" name="Object 14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4" y="3120"/>
                          <a:ext cx="160"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04" name="Object 149"/>
            <p:cNvGraphicFramePr>
              <a:graphicFrameLocks noChangeAspect="1"/>
            </p:cNvGraphicFramePr>
            <p:nvPr/>
          </p:nvGraphicFramePr>
          <p:xfrm>
            <a:off x="1769" y="3142"/>
            <a:ext cx="160" cy="203"/>
          </p:xfrm>
          <a:graphic>
            <a:graphicData uri="http://schemas.openxmlformats.org/presentationml/2006/ole">
              <mc:AlternateContent xmlns:mc="http://schemas.openxmlformats.org/markup-compatibility/2006">
                <mc:Choice xmlns:v="urn:schemas-microsoft-com:vml" Requires="v">
                  <p:oleObj spid="_x0000_s38001" name="Equation" r:id="rId13" imgW="190417" imgH="241195" progId="Equation.DSMT4">
                    <p:embed/>
                  </p:oleObj>
                </mc:Choice>
                <mc:Fallback>
                  <p:oleObj name="Equation" r:id="rId13" imgW="190417" imgH="241195" progId="Equation.DSMT4">
                    <p:embed/>
                    <p:pic>
                      <p:nvPicPr>
                        <p:cNvPr id="0" name="Object 14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69" y="3142"/>
                          <a:ext cx="160" cy="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905" name="Object 150"/>
            <p:cNvGraphicFramePr>
              <a:graphicFrameLocks noChangeAspect="1"/>
            </p:cNvGraphicFramePr>
            <p:nvPr/>
          </p:nvGraphicFramePr>
          <p:xfrm>
            <a:off x="1200" y="2928"/>
            <a:ext cx="177" cy="192"/>
          </p:xfrm>
          <a:graphic>
            <a:graphicData uri="http://schemas.openxmlformats.org/presentationml/2006/ole">
              <mc:AlternateContent xmlns:mc="http://schemas.openxmlformats.org/markup-compatibility/2006">
                <mc:Choice xmlns:v="urn:schemas-microsoft-com:vml" Requires="v">
                  <p:oleObj spid="_x0000_s38002" name="Equation" r:id="rId15" imgW="152268" imgH="164957" progId="Equation.DSMT4">
                    <p:embed/>
                  </p:oleObj>
                </mc:Choice>
                <mc:Fallback>
                  <p:oleObj name="Equation" r:id="rId15" imgW="152268" imgH="164957" progId="Equation.DSMT4">
                    <p:embed/>
                    <p:pic>
                      <p:nvPicPr>
                        <p:cNvPr id="0" name="Object 15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200" y="2928"/>
                          <a:ext cx="177"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906" name="Text Box 30"/>
            <p:cNvSpPr txBox="1">
              <a:spLocks noChangeArrowheads="1"/>
            </p:cNvSpPr>
            <p:nvPr/>
          </p:nvSpPr>
          <p:spPr bwMode="auto">
            <a:xfrm>
              <a:off x="501" y="1953"/>
              <a:ext cx="5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b="0"/>
                <a:t>左旋</a:t>
              </a:r>
            </a:p>
          </p:txBody>
        </p:sp>
        <p:sp>
          <p:nvSpPr>
            <p:cNvPr id="37907" name="Text Box 31"/>
            <p:cNvSpPr txBox="1">
              <a:spLocks noChangeArrowheads="1"/>
            </p:cNvSpPr>
            <p:nvPr/>
          </p:nvSpPr>
          <p:spPr bwMode="auto">
            <a:xfrm>
              <a:off x="1688" y="1968"/>
              <a:ext cx="5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b="0"/>
                <a:t>右旋</a:t>
              </a:r>
            </a:p>
          </p:txBody>
        </p:sp>
      </p:grpSp>
      <p:sp>
        <p:nvSpPr>
          <p:cNvPr id="37893" name="Text Box 32"/>
          <p:cNvSpPr txBox="1">
            <a:spLocks noChangeArrowheads="1"/>
          </p:cNvSpPr>
          <p:nvPr/>
        </p:nvSpPr>
        <p:spPr bwMode="auto">
          <a:xfrm>
            <a:off x="533400" y="457200"/>
            <a:ext cx="8001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4000">
                <a:solidFill>
                  <a:srgbClr val="CC0000"/>
                </a:solidFill>
              </a:rPr>
              <a:t>磁场的测量：</a:t>
            </a:r>
            <a:r>
              <a:rPr lang="en-US" altLang="zh-CN" sz="4000"/>
              <a:t>Zeeman</a:t>
            </a:r>
            <a:r>
              <a:rPr lang="zh-CN" altLang="en-US" sz="4000"/>
              <a:t>分裂</a:t>
            </a:r>
          </a:p>
        </p:txBody>
      </p:sp>
      <p:graphicFrame>
        <p:nvGraphicFramePr>
          <p:cNvPr id="66560" name="Object 151"/>
          <p:cNvGraphicFramePr>
            <a:graphicFrameLocks noChangeAspect="1"/>
          </p:cNvGraphicFramePr>
          <p:nvPr/>
        </p:nvGraphicFramePr>
        <p:xfrm>
          <a:off x="1219200" y="4953000"/>
          <a:ext cx="6400800" cy="819150"/>
        </p:xfrm>
        <a:graphic>
          <a:graphicData uri="http://schemas.openxmlformats.org/presentationml/2006/ole">
            <mc:AlternateContent xmlns:mc="http://schemas.openxmlformats.org/markup-compatibility/2006">
              <mc:Choice xmlns:v="urn:schemas-microsoft-com:vml" Requires="v">
                <p:oleObj spid="_x0000_s38003" name="Equation" r:id="rId17" imgW="3073400" imgH="393700" progId="Equation.DSMT4">
                  <p:embed/>
                </p:oleObj>
              </mc:Choice>
              <mc:Fallback>
                <p:oleObj name="Equation" r:id="rId17" imgW="3073400" imgH="393700" progId="Equation.DSMT4">
                  <p:embed/>
                  <p:pic>
                    <p:nvPicPr>
                      <p:cNvPr id="0" name="Object 15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219200" y="4953000"/>
                        <a:ext cx="6400800" cy="819150"/>
                      </a:xfrm>
                      <a:prstGeom prst="rect">
                        <a:avLst/>
                      </a:prstGeom>
                      <a:solidFill>
                        <a:srgbClr val="FFCC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561" name="Object 152"/>
          <p:cNvGraphicFramePr>
            <a:graphicFrameLocks noChangeAspect="1"/>
          </p:cNvGraphicFramePr>
          <p:nvPr/>
        </p:nvGraphicFramePr>
        <p:xfrm>
          <a:off x="1214438" y="5929313"/>
          <a:ext cx="3048000" cy="508000"/>
        </p:xfrm>
        <a:graphic>
          <a:graphicData uri="http://schemas.openxmlformats.org/presentationml/2006/ole">
            <mc:AlternateContent xmlns:mc="http://schemas.openxmlformats.org/markup-compatibility/2006">
              <mc:Choice xmlns:v="urn:schemas-microsoft-com:vml" Requires="v">
                <p:oleObj spid="_x0000_s38004" name="Equation" r:id="rId19" imgW="1447800" imgH="241300" progId="Equation.DSMT4">
                  <p:embed/>
                </p:oleObj>
              </mc:Choice>
              <mc:Fallback>
                <p:oleObj name="Equation" r:id="rId19" imgW="1447800" imgH="241300" progId="Equation.DSMT4">
                  <p:embed/>
                  <p:pic>
                    <p:nvPicPr>
                      <p:cNvPr id="0" name="Object 15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214438" y="5929313"/>
                        <a:ext cx="3048000" cy="508000"/>
                      </a:xfrm>
                      <a:prstGeom prst="rect">
                        <a:avLst/>
                      </a:prstGeom>
                      <a:solidFill>
                        <a:srgbClr val="FFCC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 name="TextBox 34"/>
          <p:cNvSpPr txBox="1">
            <a:spLocks noChangeArrowheads="1"/>
          </p:cNvSpPr>
          <p:nvPr/>
        </p:nvSpPr>
        <p:spPr bwMode="auto">
          <a:xfrm>
            <a:off x="4429125" y="5929313"/>
            <a:ext cx="35004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zh-CN" altLang="en-US" sz="2400">
                <a:sym typeface="Symbol" panose="05050102010706020507" pitchFamily="18" charset="2"/>
              </a:rPr>
              <a:t>为观测方向与磁场夹角</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blinds(horizontal)">
                                      <p:cBhvr>
                                        <p:cTn id="7" dur="500"/>
                                        <p:tgtEl>
                                          <p:spTgt spid="21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66560"/>
                                        </p:tgtEl>
                                        <p:attrNameLst>
                                          <p:attrName>style.visibility</p:attrName>
                                        </p:attrNameLst>
                                      </p:cBhvr>
                                      <p:to>
                                        <p:strVal val="visible"/>
                                      </p:to>
                                    </p:set>
                                    <p:animEffect transition="in" filter="blinds(horizontal)">
                                      <p:cBhvr>
                                        <p:cTn id="24" dur="500"/>
                                        <p:tgtEl>
                                          <p:spTgt spid="6656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66561"/>
                                        </p:tgtEl>
                                        <p:attrNameLst>
                                          <p:attrName>style.visibility</p:attrName>
                                        </p:attrNameLst>
                                      </p:cBhvr>
                                      <p:to>
                                        <p:strVal val="visible"/>
                                      </p:to>
                                    </p:set>
                                    <p:animEffect transition="in" filter="blinds(horizontal)">
                                      <p:cBhvr>
                                        <p:cTn id="33" dur="500"/>
                                        <p:tgtEl>
                                          <p:spTgt spid="66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3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838200"/>
            <a:ext cx="5105400" cy="838200"/>
          </a:xfrm>
        </p:spPr>
        <p:txBody>
          <a:bodyPr/>
          <a:lstStyle/>
          <a:p>
            <a:pPr algn="l" eaLnBrk="1" hangingPunct="1"/>
            <a:r>
              <a:rPr lang="en-US" altLang="zh-CN" sz="3200" smtClean="0">
                <a:solidFill>
                  <a:schemeClr val="accent2"/>
                </a:solidFill>
              </a:rPr>
              <a:t>2</a:t>
            </a:r>
            <a:r>
              <a:rPr lang="zh-CN" altLang="en-US" sz="3200" smtClean="0">
                <a:solidFill>
                  <a:schemeClr val="accent2"/>
                </a:solidFill>
              </a:rPr>
              <a:t>、纯吸收线的</a:t>
            </a:r>
            <a:r>
              <a:rPr lang="en-US" altLang="zh-CN" sz="3200" smtClean="0">
                <a:solidFill>
                  <a:schemeClr val="accent2"/>
                </a:solidFill>
              </a:rPr>
              <a:t>Zeeman</a:t>
            </a:r>
            <a:r>
              <a:rPr lang="zh-CN" altLang="en-US" sz="3200" smtClean="0">
                <a:solidFill>
                  <a:schemeClr val="accent2"/>
                </a:solidFill>
              </a:rPr>
              <a:t>分裂</a:t>
            </a:r>
          </a:p>
        </p:txBody>
      </p:sp>
      <p:sp>
        <p:nvSpPr>
          <p:cNvPr id="22578" name="Text Box 50"/>
          <p:cNvSpPr txBox="1">
            <a:spLocks noChangeArrowheads="1"/>
          </p:cNvSpPr>
          <p:nvPr/>
        </p:nvSpPr>
        <p:spPr bwMode="auto">
          <a:xfrm>
            <a:off x="609600" y="5410200"/>
            <a:ext cx="7772400" cy="822325"/>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a:latin typeface="楷体_GB2312" pitchFamily="49" charset="-122"/>
                <a:ea typeface="楷体_GB2312" pitchFamily="49" charset="-122"/>
              </a:rPr>
              <a:t>太阳光谱中的谱线，既非纯发射线，也非纯吸收线。严格地，需要建立求解谱线的</a:t>
            </a:r>
            <a:r>
              <a:rPr lang="en-US" altLang="zh-CN" sz="2400">
                <a:latin typeface="楷体_GB2312" pitchFamily="49" charset="-122"/>
                <a:ea typeface="楷体_GB2312" pitchFamily="49" charset="-122"/>
              </a:rPr>
              <a:t>Stokes</a:t>
            </a:r>
            <a:r>
              <a:rPr lang="zh-CN" altLang="en-US" sz="2400">
                <a:latin typeface="楷体_GB2312" pitchFamily="49" charset="-122"/>
                <a:ea typeface="楷体_GB2312" pitchFamily="49" charset="-122"/>
              </a:rPr>
              <a:t>转移方程。</a:t>
            </a:r>
          </a:p>
        </p:txBody>
      </p:sp>
      <p:grpSp>
        <p:nvGrpSpPr>
          <p:cNvPr id="2" name="Group 53"/>
          <p:cNvGrpSpPr>
            <a:grpSpLocks/>
          </p:cNvGrpSpPr>
          <p:nvPr/>
        </p:nvGrpSpPr>
        <p:grpSpPr bwMode="auto">
          <a:xfrm>
            <a:off x="685800" y="1600200"/>
            <a:ext cx="2971800" cy="3355975"/>
            <a:chOff x="432" y="1008"/>
            <a:chExt cx="1872" cy="2114"/>
          </a:xfrm>
        </p:grpSpPr>
        <p:grpSp>
          <p:nvGrpSpPr>
            <p:cNvPr id="38947" name="Group 3"/>
            <p:cNvGrpSpPr>
              <a:grpSpLocks/>
            </p:cNvGrpSpPr>
            <p:nvPr/>
          </p:nvGrpSpPr>
          <p:grpSpPr bwMode="auto">
            <a:xfrm>
              <a:off x="432" y="1008"/>
              <a:ext cx="1872" cy="1680"/>
              <a:chOff x="432" y="1968"/>
              <a:chExt cx="1872" cy="1680"/>
            </a:xfrm>
          </p:grpSpPr>
          <p:grpSp>
            <p:nvGrpSpPr>
              <p:cNvPr id="38949" name="Group 4"/>
              <p:cNvGrpSpPr>
                <a:grpSpLocks/>
              </p:cNvGrpSpPr>
              <p:nvPr/>
            </p:nvGrpSpPr>
            <p:grpSpPr bwMode="auto">
              <a:xfrm>
                <a:off x="1776" y="2304"/>
                <a:ext cx="336" cy="336"/>
                <a:chOff x="603" y="2271"/>
                <a:chExt cx="336" cy="336"/>
              </a:xfrm>
            </p:grpSpPr>
            <p:sp>
              <p:nvSpPr>
                <p:cNvPr id="38968" name="Oval 5"/>
                <p:cNvSpPr>
                  <a:spLocks noChangeArrowheads="1"/>
                </p:cNvSpPr>
                <p:nvPr/>
              </p:nvSpPr>
              <p:spPr bwMode="auto">
                <a:xfrm>
                  <a:off x="603" y="2271"/>
                  <a:ext cx="336" cy="3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38969" name="Line 6"/>
                <p:cNvSpPr>
                  <a:spLocks noChangeShapeType="1"/>
                </p:cNvSpPr>
                <p:nvPr/>
              </p:nvSpPr>
              <p:spPr bwMode="auto">
                <a:xfrm flipH="1">
                  <a:off x="719" y="2278"/>
                  <a:ext cx="4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38950" name="Group 7"/>
              <p:cNvGrpSpPr>
                <a:grpSpLocks/>
              </p:cNvGrpSpPr>
              <p:nvPr/>
            </p:nvGrpSpPr>
            <p:grpSpPr bwMode="auto">
              <a:xfrm>
                <a:off x="576" y="2304"/>
                <a:ext cx="336" cy="336"/>
                <a:chOff x="1755" y="2271"/>
                <a:chExt cx="336" cy="336"/>
              </a:xfrm>
            </p:grpSpPr>
            <p:sp>
              <p:nvSpPr>
                <p:cNvPr id="38966" name="Oval 8"/>
                <p:cNvSpPr>
                  <a:spLocks noChangeArrowheads="1"/>
                </p:cNvSpPr>
                <p:nvPr/>
              </p:nvSpPr>
              <p:spPr bwMode="auto">
                <a:xfrm>
                  <a:off x="1755" y="2271"/>
                  <a:ext cx="336" cy="3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38967" name="Line 9"/>
                <p:cNvSpPr>
                  <a:spLocks noChangeShapeType="1"/>
                </p:cNvSpPr>
                <p:nvPr/>
              </p:nvSpPr>
              <p:spPr bwMode="auto">
                <a:xfrm>
                  <a:off x="1948" y="2278"/>
                  <a:ext cx="4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38951" name="Text Box 10"/>
              <p:cNvSpPr txBox="1">
                <a:spLocks noChangeArrowheads="1"/>
              </p:cNvSpPr>
              <p:nvPr/>
            </p:nvSpPr>
            <p:spPr bwMode="auto">
              <a:xfrm>
                <a:off x="1728" y="1968"/>
                <a:ext cx="5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b="0"/>
                  <a:t>左旋</a:t>
                </a:r>
              </a:p>
            </p:txBody>
          </p:sp>
          <p:sp>
            <p:nvSpPr>
              <p:cNvPr id="38952" name="Text Box 11"/>
              <p:cNvSpPr txBox="1">
                <a:spLocks noChangeArrowheads="1"/>
              </p:cNvSpPr>
              <p:nvPr/>
            </p:nvSpPr>
            <p:spPr bwMode="auto">
              <a:xfrm>
                <a:off x="528" y="1968"/>
                <a:ext cx="50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b="0"/>
                  <a:t>右旋</a:t>
                </a:r>
              </a:p>
            </p:txBody>
          </p:sp>
          <p:grpSp>
            <p:nvGrpSpPr>
              <p:cNvPr id="38953" name="Group 12"/>
              <p:cNvGrpSpPr>
                <a:grpSpLocks/>
              </p:cNvGrpSpPr>
              <p:nvPr/>
            </p:nvGrpSpPr>
            <p:grpSpPr bwMode="auto">
              <a:xfrm>
                <a:off x="432" y="2784"/>
                <a:ext cx="1872" cy="864"/>
                <a:chOff x="432" y="2784"/>
                <a:chExt cx="1872" cy="864"/>
              </a:xfrm>
            </p:grpSpPr>
            <p:sp>
              <p:nvSpPr>
                <p:cNvPr id="38954" name="Oval 13"/>
                <p:cNvSpPr>
                  <a:spLocks noChangeArrowheads="1"/>
                </p:cNvSpPr>
                <p:nvPr/>
              </p:nvSpPr>
              <p:spPr bwMode="auto">
                <a:xfrm>
                  <a:off x="1248" y="3360"/>
                  <a:ext cx="48" cy="48"/>
                </a:xfrm>
                <a:prstGeom prst="ellipse">
                  <a:avLst/>
                </a:prstGeom>
                <a:solidFill>
                  <a:schemeClr val="tx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graphicFrame>
              <p:nvGraphicFramePr>
                <p:cNvPr id="38955" name="Object 142"/>
                <p:cNvGraphicFramePr>
                  <a:graphicFrameLocks noChangeAspect="1"/>
                </p:cNvGraphicFramePr>
                <p:nvPr/>
              </p:nvGraphicFramePr>
              <p:xfrm>
                <a:off x="672" y="3216"/>
                <a:ext cx="160" cy="192"/>
              </p:xfrm>
              <a:graphic>
                <a:graphicData uri="http://schemas.openxmlformats.org/presentationml/2006/ole">
                  <mc:AlternateContent xmlns:mc="http://schemas.openxmlformats.org/markup-compatibility/2006">
                    <mc:Choice xmlns:v="urn:schemas-microsoft-com:vml" Requires="v">
                      <p:oleObj spid="_x0000_s39026" name="Equation" r:id="rId3" imgW="190500" imgH="228600" progId="Equation.DSMT4">
                        <p:embed/>
                      </p:oleObj>
                    </mc:Choice>
                    <mc:Fallback>
                      <p:oleObj name="Equation" r:id="rId3" imgW="190500" imgH="228600" progId="Equation.DSMT4">
                        <p:embed/>
                        <p:pic>
                          <p:nvPicPr>
                            <p:cNvPr id="0" name="Object 1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 y="3216"/>
                              <a:ext cx="160"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56" name="Object 143"/>
                <p:cNvGraphicFramePr>
                  <a:graphicFrameLocks noChangeAspect="1"/>
                </p:cNvGraphicFramePr>
                <p:nvPr/>
              </p:nvGraphicFramePr>
              <p:xfrm>
                <a:off x="1776" y="3216"/>
                <a:ext cx="160" cy="203"/>
              </p:xfrm>
              <a:graphic>
                <a:graphicData uri="http://schemas.openxmlformats.org/presentationml/2006/ole">
                  <mc:AlternateContent xmlns:mc="http://schemas.openxmlformats.org/markup-compatibility/2006">
                    <mc:Choice xmlns:v="urn:schemas-microsoft-com:vml" Requires="v">
                      <p:oleObj spid="_x0000_s39027" name="Equation" r:id="rId5" imgW="190417" imgH="241195" progId="Equation.DSMT4">
                        <p:embed/>
                      </p:oleObj>
                    </mc:Choice>
                    <mc:Fallback>
                      <p:oleObj name="Equation" r:id="rId5" imgW="190417" imgH="241195" progId="Equation.DSMT4">
                        <p:embed/>
                        <p:pic>
                          <p:nvPicPr>
                            <p:cNvPr id="0" name="Object 1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 y="3216"/>
                              <a:ext cx="160" cy="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57" name="Object 144"/>
                <p:cNvGraphicFramePr>
                  <a:graphicFrameLocks noChangeAspect="1"/>
                </p:cNvGraphicFramePr>
                <p:nvPr/>
              </p:nvGraphicFramePr>
              <p:xfrm>
                <a:off x="1200" y="3456"/>
                <a:ext cx="177" cy="192"/>
              </p:xfrm>
              <a:graphic>
                <a:graphicData uri="http://schemas.openxmlformats.org/presentationml/2006/ole">
                  <mc:AlternateContent xmlns:mc="http://schemas.openxmlformats.org/markup-compatibility/2006">
                    <mc:Choice xmlns:v="urn:schemas-microsoft-com:vml" Requires="v">
                      <p:oleObj spid="_x0000_s39028" name="Equation" r:id="rId7" imgW="152268" imgH="164957" progId="Equation.DSMT4">
                        <p:embed/>
                      </p:oleObj>
                    </mc:Choice>
                    <mc:Fallback>
                      <p:oleObj name="Equation" r:id="rId7" imgW="152268" imgH="164957" progId="Equation.DSMT4">
                        <p:embed/>
                        <p:pic>
                          <p:nvPicPr>
                            <p:cNvPr id="0" name="Object 1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00" y="3456"/>
                              <a:ext cx="177"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8958" name="Group 17"/>
                <p:cNvGrpSpPr>
                  <a:grpSpLocks/>
                </p:cNvGrpSpPr>
                <p:nvPr/>
              </p:nvGrpSpPr>
              <p:grpSpPr bwMode="auto">
                <a:xfrm>
                  <a:off x="432" y="2784"/>
                  <a:ext cx="1872" cy="432"/>
                  <a:chOff x="432" y="2928"/>
                  <a:chExt cx="1872" cy="240"/>
                </a:xfrm>
              </p:grpSpPr>
              <p:sp>
                <p:nvSpPr>
                  <p:cNvPr id="38959" name="Line 18"/>
                  <p:cNvSpPr>
                    <a:spLocks noChangeShapeType="1"/>
                  </p:cNvSpPr>
                  <p:nvPr/>
                </p:nvSpPr>
                <p:spPr bwMode="auto">
                  <a:xfrm>
                    <a:off x="432" y="292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0" name="Line 19"/>
                  <p:cNvSpPr>
                    <a:spLocks noChangeShapeType="1"/>
                  </p:cNvSpPr>
                  <p:nvPr/>
                </p:nvSpPr>
                <p:spPr bwMode="auto">
                  <a:xfrm>
                    <a:off x="624" y="2928"/>
                    <a:ext cx="9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1" name="Line 20"/>
                  <p:cNvSpPr>
                    <a:spLocks noChangeShapeType="1"/>
                  </p:cNvSpPr>
                  <p:nvPr/>
                </p:nvSpPr>
                <p:spPr bwMode="auto">
                  <a:xfrm flipV="1">
                    <a:off x="720" y="2928"/>
                    <a:ext cx="9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2" name="Line 21"/>
                  <p:cNvSpPr>
                    <a:spLocks noChangeShapeType="1"/>
                  </p:cNvSpPr>
                  <p:nvPr/>
                </p:nvSpPr>
                <p:spPr bwMode="auto">
                  <a:xfrm>
                    <a:off x="816" y="2928"/>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3" name="Line 22"/>
                  <p:cNvSpPr>
                    <a:spLocks noChangeShapeType="1"/>
                  </p:cNvSpPr>
                  <p:nvPr/>
                </p:nvSpPr>
                <p:spPr bwMode="auto">
                  <a:xfrm>
                    <a:off x="1776" y="2928"/>
                    <a:ext cx="9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4" name="Line 23"/>
                  <p:cNvSpPr>
                    <a:spLocks noChangeShapeType="1"/>
                  </p:cNvSpPr>
                  <p:nvPr/>
                </p:nvSpPr>
                <p:spPr bwMode="auto">
                  <a:xfrm flipV="1">
                    <a:off x="1872" y="2928"/>
                    <a:ext cx="9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65" name="Line 24"/>
                  <p:cNvSpPr>
                    <a:spLocks noChangeShapeType="1"/>
                  </p:cNvSpPr>
                  <p:nvPr/>
                </p:nvSpPr>
                <p:spPr bwMode="auto">
                  <a:xfrm>
                    <a:off x="1968" y="2928"/>
                    <a:ext cx="3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sp>
          <p:nvSpPr>
            <p:cNvPr id="38948" name="Text Box 51"/>
            <p:cNvSpPr txBox="1">
              <a:spLocks noChangeArrowheads="1"/>
            </p:cNvSpPr>
            <p:nvPr/>
          </p:nvSpPr>
          <p:spPr bwMode="auto">
            <a:xfrm>
              <a:off x="720" y="2834"/>
              <a:ext cx="12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sz="2400"/>
                <a:t>(a) </a:t>
              </a:r>
              <a:r>
                <a:rPr lang="zh-CN" altLang="en-US" sz="2400"/>
                <a:t>纵向观测</a:t>
              </a:r>
            </a:p>
          </p:txBody>
        </p:sp>
      </p:grpSp>
      <p:grpSp>
        <p:nvGrpSpPr>
          <p:cNvPr id="8" name="组合 56"/>
          <p:cNvGrpSpPr>
            <a:grpSpLocks/>
          </p:cNvGrpSpPr>
          <p:nvPr/>
        </p:nvGrpSpPr>
        <p:grpSpPr bwMode="auto">
          <a:xfrm>
            <a:off x="4953000" y="1527175"/>
            <a:ext cx="2971800" cy="3368675"/>
            <a:chOff x="4953000" y="1526642"/>
            <a:chExt cx="2971800" cy="3369208"/>
          </a:xfrm>
        </p:grpSpPr>
        <p:grpSp>
          <p:nvGrpSpPr>
            <p:cNvPr id="38918" name="Group 54"/>
            <p:cNvGrpSpPr>
              <a:grpSpLocks/>
            </p:cNvGrpSpPr>
            <p:nvPr/>
          </p:nvGrpSpPr>
          <p:grpSpPr bwMode="auto">
            <a:xfrm>
              <a:off x="4953000" y="2133600"/>
              <a:ext cx="2971800" cy="2762250"/>
              <a:chOff x="3120" y="1344"/>
              <a:chExt cx="1872" cy="1740"/>
            </a:xfrm>
          </p:grpSpPr>
          <p:grpSp>
            <p:nvGrpSpPr>
              <p:cNvPr id="38921" name="Group 25"/>
              <p:cNvGrpSpPr>
                <a:grpSpLocks/>
              </p:cNvGrpSpPr>
              <p:nvPr/>
            </p:nvGrpSpPr>
            <p:grpSpPr bwMode="auto">
              <a:xfrm>
                <a:off x="3120" y="1344"/>
                <a:ext cx="1872" cy="1392"/>
                <a:chOff x="2784" y="2256"/>
                <a:chExt cx="1872" cy="1392"/>
              </a:xfrm>
            </p:grpSpPr>
            <p:grpSp>
              <p:nvGrpSpPr>
                <p:cNvPr id="38923" name="Group 26"/>
                <p:cNvGrpSpPr>
                  <a:grpSpLocks/>
                </p:cNvGrpSpPr>
                <p:nvPr/>
              </p:nvGrpSpPr>
              <p:grpSpPr bwMode="auto">
                <a:xfrm>
                  <a:off x="2952" y="2256"/>
                  <a:ext cx="1488" cy="336"/>
                  <a:chOff x="2952" y="2256"/>
                  <a:chExt cx="1488" cy="336"/>
                </a:xfrm>
              </p:grpSpPr>
              <p:sp>
                <p:nvSpPr>
                  <p:cNvPr id="38942" name="Line 27"/>
                  <p:cNvSpPr>
                    <a:spLocks noChangeShapeType="1"/>
                  </p:cNvSpPr>
                  <p:nvPr/>
                </p:nvSpPr>
                <p:spPr bwMode="auto">
                  <a:xfrm rot="5400000">
                    <a:off x="3120" y="2256"/>
                    <a:ext cx="0" cy="336"/>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38943" name="Line 28"/>
                  <p:cNvSpPr>
                    <a:spLocks noChangeShapeType="1"/>
                  </p:cNvSpPr>
                  <p:nvPr/>
                </p:nvSpPr>
                <p:spPr bwMode="auto">
                  <a:xfrm rot="5400000">
                    <a:off x="4272" y="2256"/>
                    <a:ext cx="0" cy="336"/>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38944" name="Line 29"/>
                  <p:cNvSpPr>
                    <a:spLocks noChangeShapeType="1"/>
                  </p:cNvSpPr>
                  <p:nvPr/>
                </p:nvSpPr>
                <p:spPr bwMode="auto">
                  <a:xfrm>
                    <a:off x="3696" y="2256"/>
                    <a:ext cx="0" cy="336"/>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38945" name="Line 30"/>
                  <p:cNvSpPr>
                    <a:spLocks noChangeShapeType="1"/>
                  </p:cNvSpPr>
                  <p:nvPr/>
                </p:nvSpPr>
                <p:spPr bwMode="auto">
                  <a:xfrm>
                    <a:off x="3120" y="2331"/>
                    <a:ext cx="0" cy="181"/>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sp>
                <p:nvSpPr>
                  <p:cNvPr id="38946" name="Line 31"/>
                  <p:cNvSpPr>
                    <a:spLocks noChangeShapeType="1"/>
                  </p:cNvSpPr>
                  <p:nvPr/>
                </p:nvSpPr>
                <p:spPr bwMode="auto">
                  <a:xfrm>
                    <a:off x="4272" y="2331"/>
                    <a:ext cx="0" cy="181"/>
                  </a:xfrm>
                  <a:prstGeom prst="line">
                    <a:avLst/>
                  </a:prstGeom>
                  <a:noFill/>
                  <a:ln w="9525">
                    <a:solidFill>
                      <a:schemeClr val="tx1"/>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38924" name="Group 32"/>
                <p:cNvGrpSpPr>
                  <a:grpSpLocks/>
                </p:cNvGrpSpPr>
                <p:nvPr/>
              </p:nvGrpSpPr>
              <p:grpSpPr bwMode="auto">
                <a:xfrm>
                  <a:off x="2784" y="2695"/>
                  <a:ext cx="1872" cy="953"/>
                  <a:chOff x="2784" y="2695"/>
                  <a:chExt cx="1872" cy="953"/>
                </a:xfrm>
              </p:grpSpPr>
              <p:sp>
                <p:nvSpPr>
                  <p:cNvPr id="38925" name="Line 33"/>
                  <p:cNvSpPr>
                    <a:spLocks noChangeShapeType="1"/>
                  </p:cNvSpPr>
                  <p:nvPr/>
                </p:nvSpPr>
                <p:spPr bwMode="auto">
                  <a:xfrm>
                    <a:off x="3552" y="3408"/>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38926" name="Object 145"/>
                  <p:cNvGraphicFramePr>
                    <a:graphicFrameLocks noChangeAspect="1"/>
                  </p:cNvGraphicFramePr>
                  <p:nvPr/>
                </p:nvGraphicFramePr>
                <p:xfrm>
                  <a:off x="3024" y="3168"/>
                  <a:ext cx="160" cy="192"/>
                </p:xfrm>
                <a:graphic>
                  <a:graphicData uri="http://schemas.openxmlformats.org/presentationml/2006/ole">
                    <mc:AlternateContent xmlns:mc="http://schemas.openxmlformats.org/markup-compatibility/2006">
                      <mc:Choice xmlns:v="urn:schemas-microsoft-com:vml" Requires="v">
                        <p:oleObj spid="_x0000_s39029" name="Equation" r:id="rId9" imgW="190500" imgH="228600" progId="Equation.DSMT4">
                          <p:embed/>
                        </p:oleObj>
                      </mc:Choice>
                      <mc:Fallback>
                        <p:oleObj name="Equation" r:id="rId9" imgW="190500" imgH="228600" progId="Equation.DSMT4">
                          <p:embed/>
                          <p:pic>
                            <p:nvPicPr>
                              <p:cNvPr id="0" name="Object 14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24" y="3168"/>
                                <a:ext cx="160"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7" name="Object 146"/>
                  <p:cNvGraphicFramePr>
                    <a:graphicFrameLocks noChangeAspect="1"/>
                  </p:cNvGraphicFramePr>
                  <p:nvPr/>
                </p:nvGraphicFramePr>
                <p:xfrm>
                  <a:off x="4176" y="3181"/>
                  <a:ext cx="160" cy="203"/>
                </p:xfrm>
                <a:graphic>
                  <a:graphicData uri="http://schemas.openxmlformats.org/presentationml/2006/ole">
                    <mc:AlternateContent xmlns:mc="http://schemas.openxmlformats.org/markup-compatibility/2006">
                      <mc:Choice xmlns:v="urn:schemas-microsoft-com:vml" Requires="v">
                        <p:oleObj spid="_x0000_s39030" name="Equation" r:id="rId11" imgW="190417" imgH="241195" progId="Equation.DSMT4">
                          <p:embed/>
                        </p:oleObj>
                      </mc:Choice>
                      <mc:Fallback>
                        <p:oleObj name="Equation" r:id="rId11" imgW="190417" imgH="241195" progId="Equation.DSMT4">
                          <p:embed/>
                          <p:pic>
                            <p:nvPicPr>
                              <p:cNvPr id="0" name="Object 14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76" y="3181"/>
                                <a:ext cx="160" cy="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8" name="Object 147"/>
                  <p:cNvGraphicFramePr>
                    <a:graphicFrameLocks noChangeAspect="1"/>
                  </p:cNvGraphicFramePr>
                  <p:nvPr/>
                </p:nvGraphicFramePr>
                <p:xfrm>
                  <a:off x="3627" y="3195"/>
                  <a:ext cx="144" cy="144"/>
                </p:xfrm>
                <a:graphic>
                  <a:graphicData uri="http://schemas.openxmlformats.org/presentationml/2006/ole">
                    <mc:AlternateContent xmlns:mc="http://schemas.openxmlformats.org/markup-compatibility/2006">
                      <mc:Choice xmlns:v="urn:schemas-microsoft-com:vml" Requires="v">
                        <p:oleObj spid="_x0000_s39031" name="Equation" r:id="rId13" imgW="139700" imgH="139700" progId="Equation.DSMT4">
                          <p:embed/>
                        </p:oleObj>
                      </mc:Choice>
                      <mc:Fallback>
                        <p:oleObj name="Equation" r:id="rId13" imgW="139700" imgH="139700" progId="Equation.DSMT4">
                          <p:embed/>
                          <p:pic>
                            <p:nvPicPr>
                              <p:cNvPr id="0" name="Object 14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27" y="3195"/>
                                <a:ext cx="144" cy="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29" name="Object 148"/>
                  <p:cNvGraphicFramePr>
                    <a:graphicFrameLocks noChangeAspect="1"/>
                  </p:cNvGraphicFramePr>
                  <p:nvPr/>
                </p:nvGraphicFramePr>
                <p:xfrm>
                  <a:off x="3600" y="3456"/>
                  <a:ext cx="177" cy="192"/>
                </p:xfrm>
                <a:graphic>
                  <a:graphicData uri="http://schemas.openxmlformats.org/presentationml/2006/ole">
                    <mc:AlternateContent xmlns:mc="http://schemas.openxmlformats.org/markup-compatibility/2006">
                      <mc:Choice xmlns:v="urn:schemas-microsoft-com:vml" Requires="v">
                        <p:oleObj spid="_x0000_s39032" name="Equation" r:id="rId15" imgW="152268" imgH="164957" progId="Equation.DSMT4">
                          <p:embed/>
                        </p:oleObj>
                      </mc:Choice>
                      <mc:Fallback>
                        <p:oleObj name="Equation" r:id="rId15" imgW="152268" imgH="164957" progId="Equation.DSMT4">
                          <p:embed/>
                          <p:pic>
                            <p:nvPicPr>
                              <p:cNvPr id="0" name="Object 14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00" y="3456"/>
                                <a:ext cx="177"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8930" name="Group 38"/>
                  <p:cNvGrpSpPr>
                    <a:grpSpLocks/>
                  </p:cNvGrpSpPr>
                  <p:nvPr/>
                </p:nvGrpSpPr>
                <p:grpSpPr bwMode="auto">
                  <a:xfrm>
                    <a:off x="2784" y="2736"/>
                    <a:ext cx="1872" cy="288"/>
                    <a:chOff x="432" y="2928"/>
                    <a:chExt cx="1872" cy="240"/>
                  </a:xfrm>
                </p:grpSpPr>
                <p:sp>
                  <p:nvSpPr>
                    <p:cNvPr id="38935" name="Line 39"/>
                    <p:cNvSpPr>
                      <a:spLocks noChangeShapeType="1"/>
                    </p:cNvSpPr>
                    <p:nvPr/>
                  </p:nvSpPr>
                  <p:spPr bwMode="auto">
                    <a:xfrm>
                      <a:off x="432" y="292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36" name="Line 40"/>
                    <p:cNvSpPr>
                      <a:spLocks noChangeShapeType="1"/>
                    </p:cNvSpPr>
                    <p:nvPr/>
                  </p:nvSpPr>
                  <p:spPr bwMode="auto">
                    <a:xfrm>
                      <a:off x="624" y="2928"/>
                      <a:ext cx="9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37" name="Line 41"/>
                    <p:cNvSpPr>
                      <a:spLocks noChangeShapeType="1"/>
                    </p:cNvSpPr>
                    <p:nvPr/>
                  </p:nvSpPr>
                  <p:spPr bwMode="auto">
                    <a:xfrm flipV="1">
                      <a:off x="720" y="2928"/>
                      <a:ext cx="9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38" name="Line 42"/>
                    <p:cNvSpPr>
                      <a:spLocks noChangeShapeType="1"/>
                    </p:cNvSpPr>
                    <p:nvPr/>
                  </p:nvSpPr>
                  <p:spPr bwMode="auto">
                    <a:xfrm>
                      <a:off x="816" y="2928"/>
                      <a:ext cx="9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39" name="Line 43"/>
                    <p:cNvSpPr>
                      <a:spLocks noChangeShapeType="1"/>
                    </p:cNvSpPr>
                    <p:nvPr/>
                  </p:nvSpPr>
                  <p:spPr bwMode="auto">
                    <a:xfrm>
                      <a:off x="1776" y="2928"/>
                      <a:ext cx="9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40" name="Line 44"/>
                    <p:cNvSpPr>
                      <a:spLocks noChangeShapeType="1"/>
                    </p:cNvSpPr>
                    <p:nvPr/>
                  </p:nvSpPr>
                  <p:spPr bwMode="auto">
                    <a:xfrm flipV="1">
                      <a:off x="1872" y="2928"/>
                      <a:ext cx="9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41" name="Line 45"/>
                    <p:cNvSpPr>
                      <a:spLocks noChangeShapeType="1"/>
                    </p:cNvSpPr>
                    <p:nvPr/>
                  </p:nvSpPr>
                  <p:spPr bwMode="auto">
                    <a:xfrm>
                      <a:off x="1968" y="2928"/>
                      <a:ext cx="3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8931" name="Group 46"/>
                  <p:cNvGrpSpPr>
                    <a:grpSpLocks/>
                  </p:cNvGrpSpPr>
                  <p:nvPr/>
                </p:nvGrpSpPr>
                <p:grpSpPr bwMode="auto">
                  <a:xfrm>
                    <a:off x="3600" y="2736"/>
                    <a:ext cx="240" cy="432"/>
                    <a:chOff x="3504" y="2736"/>
                    <a:chExt cx="288" cy="432"/>
                  </a:xfrm>
                </p:grpSpPr>
                <p:sp>
                  <p:nvSpPr>
                    <p:cNvPr id="38933" name="Line 47"/>
                    <p:cNvSpPr>
                      <a:spLocks noChangeShapeType="1"/>
                    </p:cNvSpPr>
                    <p:nvPr/>
                  </p:nvSpPr>
                  <p:spPr bwMode="auto">
                    <a:xfrm>
                      <a:off x="3504" y="2736"/>
                      <a:ext cx="144"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34" name="Line 48"/>
                    <p:cNvSpPr>
                      <a:spLocks noChangeShapeType="1"/>
                    </p:cNvSpPr>
                    <p:nvPr/>
                  </p:nvSpPr>
                  <p:spPr bwMode="auto">
                    <a:xfrm flipV="1">
                      <a:off x="3648" y="2736"/>
                      <a:ext cx="144"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38932" name="Rectangle 49"/>
                  <p:cNvSpPr>
                    <a:spLocks noChangeArrowheads="1"/>
                  </p:cNvSpPr>
                  <p:nvPr/>
                </p:nvSpPr>
                <p:spPr bwMode="auto">
                  <a:xfrm>
                    <a:off x="3600" y="2695"/>
                    <a:ext cx="240"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grpSp>
          </p:grpSp>
          <p:sp>
            <p:nvSpPr>
              <p:cNvPr id="38922" name="Text Box 52"/>
              <p:cNvSpPr txBox="1">
                <a:spLocks noChangeArrowheads="1"/>
              </p:cNvSpPr>
              <p:nvPr/>
            </p:nvSpPr>
            <p:spPr bwMode="auto">
              <a:xfrm>
                <a:off x="3454" y="2796"/>
                <a:ext cx="12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en-US" altLang="zh-CN" sz="2400"/>
                  <a:t>(b) </a:t>
                </a:r>
                <a:r>
                  <a:rPr lang="zh-CN" altLang="en-US" sz="2400"/>
                  <a:t>横向观测</a:t>
                </a:r>
              </a:p>
            </p:txBody>
          </p:sp>
        </p:grpSp>
        <p:sp>
          <p:nvSpPr>
            <p:cNvPr id="38919" name="Text Box 11"/>
            <p:cNvSpPr txBox="1">
              <a:spLocks noChangeArrowheads="1"/>
            </p:cNvSpPr>
            <p:nvPr/>
          </p:nvSpPr>
          <p:spPr bwMode="auto">
            <a:xfrm>
              <a:off x="5072066" y="1526642"/>
              <a:ext cx="8048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1600" b="0"/>
                <a:t>部分线偏振光</a:t>
              </a:r>
            </a:p>
          </p:txBody>
        </p:sp>
        <p:sp>
          <p:nvSpPr>
            <p:cNvPr id="38920" name="Text Box 11"/>
            <p:cNvSpPr txBox="1">
              <a:spLocks noChangeArrowheads="1"/>
            </p:cNvSpPr>
            <p:nvPr/>
          </p:nvSpPr>
          <p:spPr bwMode="auto">
            <a:xfrm>
              <a:off x="6940932" y="1571612"/>
              <a:ext cx="8048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1600" b="0"/>
                <a:t>部分线偏振光</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1+#ppt_w/2"/>
                                          </p:val>
                                        </p:tav>
                                        <p:tav tm="100000">
                                          <p:val>
                                            <p:strVal val="#ppt_x"/>
                                          </p:val>
                                        </p:tav>
                                      </p:tavLst>
                                    </p:anim>
                                    <p:anim calcmode="lin" valueType="num">
                                      <p:cBhvr additive="base">
                                        <p:cTn id="14"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578"/>
                                        </p:tgtEl>
                                        <p:attrNameLst>
                                          <p:attrName>style.visibility</p:attrName>
                                        </p:attrNameLst>
                                      </p:cBhvr>
                                      <p:to>
                                        <p:strVal val="visible"/>
                                      </p:to>
                                    </p:set>
                                    <p:anim calcmode="lin" valueType="num">
                                      <p:cBhvr additive="base">
                                        <p:cTn id="19" dur="500" fill="hold"/>
                                        <p:tgtEl>
                                          <p:spTgt spid="22578"/>
                                        </p:tgtEl>
                                        <p:attrNameLst>
                                          <p:attrName>ppt_x</p:attrName>
                                        </p:attrNameLst>
                                      </p:cBhvr>
                                      <p:tavLst>
                                        <p:tav tm="0">
                                          <p:val>
                                            <p:strVal val="#ppt_x"/>
                                          </p:val>
                                        </p:tav>
                                        <p:tav tm="100000">
                                          <p:val>
                                            <p:strVal val="#ppt_x"/>
                                          </p:val>
                                        </p:tav>
                                      </p:tavLst>
                                    </p:anim>
                                    <p:anim calcmode="lin" valueType="num">
                                      <p:cBhvr additive="base">
                                        <p:cTn id="20" dur="500" fill="hold"/>
                                        <p:tgtEl>
                                          <p:spTgt spid="225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78"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00063" y="285750"/>
            <a:ext cx="5167312" cy="914400"/>
          </a:xfrm>
        </p:spPr>
        <p:txBody>
          <a:bodyPr/>
          <a:lstStyle/>
          <a:p>
            <a:pPr algn="l" eaLnBrk="1" hangingPunct="1"/>
            <a:r>
              <a:rPr lang="en-US" altLang="zh-CN" sz="3200" smtClean="0">
                <a:solidFill>
                  <a:schemeClr val="accent2"/>
                </a:solidFill>
              </a:rPr>
              <a:t>3</a:t>
            </a:r>
            <a:r>
              <a:rPr lang="zh-CN" altLang="en-US" sz="3200" smtClean="0">
                <a:solidFill>
                  <a:schemeClr val="accent2"/>
                </a:solidFill>
              </a:rPr>
              <a:t>、偏振光的</a:t>
            </a:r>
            <a:r>
              <a:rPr lang="en-US" altLang="zh-CN" sz="3200" smtClean="0">
                <a:solidFill>
                  <a:schemeClr val="accent2"/>
                </a:solidFill>
              </a:rPr>
              <a:t>Stokes </a:t>
            </a:r>
            <a:r>
              <a:rPr lang="zh-CN" altLang="en-US" sz="3200" smtClean="0">
                <a:solidFill>
                  <a:schemeClr val="accent2"/>
                </a:solidFill>
              </a:rPr>
              <a:t>参数</a:t>
            </a:r>
          </a:p>
        </p:txBody>
      </p:sp>
      <p:sp>
        <p:nvSpPr>
          <p:cNvPr id="4" name="矩形 3"/>
          <p:cNvSpPr>
            <a:spLocks noChangeArrowheads="1"/>
          </p:cNvSpPr>
          <p:nvPr/>
        </p:nvSpPr>
        <p:spPr bwMode="auto">
          <a:xfrm>
            <a:off x="496888" y="1133475"/>
            <a:ext cx="76438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a:t>假设光传播方向为 </a:t>
            </a:r>
            <a:r>
              <a:rPr lang="en-US" altLang="zh-CN" sz="2400"/>
              <a:t>z</a:t>
            </a:r>
            <a:r>
              <a:rPr lang="zh-CN" altLang="en-US" sz="2400"/>
              <a:t> 向，电场振动矢量在 </a:t>
            </a:r>
            <a:r>
              <a:rPr lang="en-US" altLang="zh-CN" sz="2400"/>
              <a:t>xy </a:t>
            </a:r>
            <a:r>
              <a:rPr lang="zh-CN" altLang="en-US" sz="2400"/>
              <a:t>平面，为</a:t>
            </a:r>
            <a:endParaRPr lang="en-US" altLang="zh-CN" sz="2400"/>
          </a:p>
        </p:txBody>
      </p:sp>
      <p:graphicFrame>
        <p:nvGraphicFramePr>
          <p:cNvPr id="12290" name="Object 46"/>
          <p:cNvGraphicFramePr>
            <a:graphicFrameLocks noChangeAspect="1"/>
          </p:cNvGraphicFramePr>
          <p:nvPr/>
        </p:nvGraphicFramePr>
        <p:xfrm>
          <a:off x="2500313" y="1614488"/>
          <a:ext cx="3589337" cy="901700"/>
        </p:xfrm>
        <a:graphic>
          <a:graphicData uri="http://schemas.openxmlformats.org/presentationml/2006/ole">
            <mc:AlternateContent xmlns:mc="http://schemas.openxmlformats.org/markup-compatibility/2006">
              <mc:Choice xmlns:v="urn:schemas-microsoft-com:vml" Requires="v">
                <p:oleObj spid="_x0000_s39970" name="Equation" r:id="rId3" imgW="1346200" imgH="482600" progId="Equation.DSMT4">
                  <p:embed/>
                </p:oleObj>
              </mc:Choice>
              <mc:Fallback>
                <p:oleObj name="Equation" r:id="rId3" imgW="1346200" imgH="482600" progId="Equation.DSMT4">
                  <p:embed/>
                  <p:pic>
                    <p:nvPicPr>
                      <p:cNvPr id="0" name="Object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0313" y="1614488"/>
                        <a:ext cx="3589337" cy="90170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矩形 5"/>
          <p:cNvSpPr>
            <a:spLocks noChangeArrowheads="1"/>
          </p:cNvSpPr>
          <p:nvPr/>
        </p:nvSpPr>
        <p:spPr bwMode="auto">
          <a:xfrm>
            <a:off x="501650" y="2500313"/>
            <a:ext cx="6429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a:t>四个</a:t>
            </a:r>
            <a:r>
              <a:rPr lang="en-US" altLang="zh-CN" sz="2400"/>
              <a:t>Stokes</a:t>
            </a:r>
            <a:r>
              <a:rPr lang="zh-CN" altLang="en-US" sz="2400"/>
              <a:t>参数定义为</a:t>
            </a:r>
            <a:endParaRPr lang="en-US" altLang="zh-CN" sz="2400"/>
          </a:p>
        </p:txBody>
      </p:sp>
      <p:graphicFrame>
        <p:nvGraphicFramePr>
          <p:cNvPr id="12291" name="Object 47"/>
          <p:cNvGraphicFramePr>
            <a:graphicFrameLocks noChangeAspect="1"/>
          </p:cNvGraphicFramePr>
          <p:nvPr/>
        </p:nvGraphicFramePr>
        <p:xfrm>
          <a:off x="857250" y="3114675"/>
          <a:ext cx="7923213" cy="996950"/>
        </p:xfrm>
        <a:graphic>
          <a:graphicData uri="http://schemas.openxmlformats.org/presentationml/2006/ole">
            <mc:AlternateContent xmlns:mc="http://schemas.openxmlformats.org/markup-compatibility/2006">
              <mc:Choice xmlns:v="urn:schemas-microsoft-com:vml" Requires="v">
                <p:oleObj spid="_x0000_s39971" name="Equation" r:id="rId5" imgW="2971800" imgH="533400" progId="Equation.DSMT4">
                  <p:embed/>
                </p:oleObj>
              </mc:Choice>
              <mc:Fallback>
                <p:oleObj name="Equation" r:id="rId5" imgW="2971800" imgH="533400" progId="Equation.DSMT4">
                  <p:embed/>
                  <p:pic>
                    <p:nvPicPr>
                      <p:cNvPr id="0" name="Object 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7250" y="3114675"/>
                        <a:ext cx="7923213" cy="99695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矩形 7"/>
          <p:cNvSpPr>
            <a:spLocks noChangeArrowheads="1"/>
          </p:cNvSpPr>
          <p:nvPr/>
        </p:nvSpPr>
        <p:spPr bwMode="auto">
          <a:xfrm>
            <a:off x="466725" y="4214813"/>
            <a:ext cx="6429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a:t>且</a:t>
            </a:r>
            <a:endParaRPr lang="en-US" altLang="zh-CN" sz="2400"/>
          </a:p>
        </p:txBody>
      </p:sp>
      <p:graphicFrame>
        <p:nvGraphicFramePr>
          <p:cNvPr id="12292" name="Object 48"/>
          <p:cNvGraphicFramePr>
            <a:graphicFrameLocks noChangeAspect="1"/>
          </p:cNvGraphicFramePr>
          <p:nvPr/>
        </p:nvGraphicFramePr>
        <p:xfrm>
          <a:off x="2357438" y="4251325"/>
          <a:ext cx="5111750" cy="1376363"/>
        </p:xfrm>
        <a:graphic>
          <a:graphicData uri="http://schemas.openxmlformats.org/presentationml/2006/ole">
            <mc:AlternateContent xmlns:mc="http://schemas.openxmlformats.org/markup-compatibility/2006">
              <mc:Choice xmlns:v="urn:schemas-microsoft-com:vml" Requires="v">
                <p:oleObj spid="_x0000_s39972" name="Equation" r:id="rId7" imgW="1917700" imgH="736600" progId="Equation.DSMT4">
                  <p:embed/>
                </p:oleObj>
              </mc:Choice>
              <mc:Fallback>
                <p:oleObj name="Equation" r:id="rId7" imgW="1917700" imgH="736600" progId="Equation.DSMT4">
                  <p:embed/>
                  <p:pic>
                    <p:nvPicPr>
                      <p:cNvPr id="0" name="Object 4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57438" y="4251325"/>
                        <a:ext cx="5111750" cy="1376363"/>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矩形 9"/>
          <p:cNvSpPr>
            <a:spLocks noChangeArrowheads="1"/>
          </p:cNvSpPr>
          <p:nvPr/>
        </p:nvSpPr>
        <p:spPr bwMode="auto">
          <a:xfrm>
            <a:off x="517525" y="5686425"/>
            <a:ext cx="84089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a:t>其中 </a:t>
            </a:r>
            <a:r>
              <a:rPr lang="en-US" altLang="zh-CN" sz="2400">
                <a:cs typeface="Times New Roman" panose="02020603050405020304" pitchFamily="18" charset="0"/>
                <a:sym typeface="SymbolProp BT" panose="05050102010607020607" pitchFamily="18" charset="2"/>
              </a:rPr>
              <a:t></a:t>
            </a:r>
            <a:r>
              <a:rPr lang="zh-CN" altLang="en-US" sz="2400">
                <a:cs typeface="Times New Roman" panose="02020603050405020304" pitchFamily="18" charset="0"/>
                <a:sym typeface="SymbolProp BT" panose="05050102010607020607" pitchFamily="18" charset="2"/>
              </a:rPr>
              <a:t> 为椭圆偏振光的椭圆长轴和 </a:t>
            </a:r>
            <a:r>
              <a:rPr lang="en-US" altLang="zh-CN" sz="2400">
                <a:cs typeface="Times New Roman" panose="02020603050405020304" pitchFamily="18" charset="0"/>
                <a:sym typeface="SymbolProp BT" panose="05050102010607020607" pitchFamily="18" charset="2"/>
              </a:rPr>
              <a:t>x</a:t>
            </a:r>
            <a:r>
              <a:rPr lang="zh-CN" altLang="en-US" sz="2400">
                <a:cs typeface="Times New Roman" panose="02020603050405020304" pitchFamily="18" charset="0"/>
                <a:sym typeface="SymbolProp BT" panose="05050102010607020607" pitchFamily="18" charset="2"/>
              </a:rPr>
              <a:t> 轴的夹角，而 </a:t>
            </a:r>
            <a:r>
              <a:rPr lang="en-US" altLang="zh-CN" sz="2400">
                <a:cs typeface="Times New Roman" panose="02020603050405020304" pitchFamily="18" charset="0"/>
                <a:sym typeface="SymbolProp BT" panose="05050102010607020607" pitchFamily="18" charset="2"/>
              </a:rPr>
              <a:t></a:t>
            </a:r>
            <a:r>
              <a:rPr lang="zh-CN" altLang="en-US" sz="2400">
                <a:cs typeface="Times New Roman" panose="02020603050405020304" pitchFamily="18" charset="0"/>
                <a:sym typeface="SymbolProp BT" panose="05050102010607020607" pitchFamily="18" charset="2"/>
              </a:rPr>
              <a:t> </a:t>
            </a:r>
            <a:r>
              <a:rPr lang="zh-CN" altLang="en-US" sz="2400"/>
              <a:t>为椭圆短轴和长轴之比，</a:t>
            </a:r>
            <a:r>
              <a:rPr lang="en-US" altLang="zh-CN" sz="2400">
                <a:cs typeface="Times New Roman" panose="02020603050405020304" pitchFamily="18" charset="0"/>
                <a:sym typeface="SymbolProp BT" panose="05050102010607020607" pitchFamily="18" charset="2"/>
              </a:rPr>
              <a:t>  &lt; 0 </a:t>
            </a:r>
            <a:r>
              <a:rPr lang="zh-CN" altLang="en-US" sz="2400">
                <a:cs typeface="Times New Roman" panose="02020603050405020304" pitchFamily="18" charset="0"/>
                <a:sym typeface="SymbolProp BT" panose="05050102010607020607" pitchFamily="18" charset="2"/>
              </a:rPr>
              <a:t>和 </a:t>
            </a:r>
            <a:r>
              <a:rPr lang="en-US" altLang="zh-CN" sz="2400">
                <a:cs typeface="Times New Roman" panose="02020603050405020304" pitchFamily="18" charset="0"/>
                <a:sym typeface="SymbolProp BT" panose="05050102010607020607" pitchFamily="18" charset="2"/>
              </a:rPr>
              <a:t> &gt; 0</a:t>
            </a:r>
            <a:r>
              <a:rPr lang="zh-CN" altLang="en-US" sz="2400">
                <a:cs typeface="Times New Roman" panose="02020603050405020304" pitchFamily="18" charset="0"/>
                <a:sym typeface="SymbolProp BT" panose="05050102010607020607" pitchFamily="18" charset="2"/>
              </a:rPr>
              <a:t>分别表示左旋和右旋偏振</a:t>
            </a:r>
            <a:r>
              <a:rPr lang="zh-CN" altLang="en-US" sz="2400"/>
              <a:t>。</a:t>
            </a:r>
            <a:endParaRPr lang="en-US" altLang="zh-CN"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9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229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29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desc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25" y="758825"/>
            <a:ext cx="7543800" cy="521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2"/>
          <p:cNvSpPr>
            <a:spLocks noGrp="1" noChangeArrowheads="1"/>
          </p:cNvSpPr>
          <p:nvPr>
            <p:ph type="title"/>
          </p:nvPr>
        </p:nvSpPr>
        <p:spPr>
          <a:xfrm>
            <a:off x="762000" y="296863"/>
            <a:ext cx="3505200" cy="914400"/>
          </a:xfrm>
        </p:spPr>
        <p:txBody>
          <a:bodyPr/>
          <a:lstStyle/>
          <a:p>
            <a:pPr algn="l" eaLnBrk="1" hangingPunct="1"/>
            <a:r>
              <a:rPr lang="en-US" altLang="zh-CN" sz="3200" smtClean="0">
                <a:solidFill>
                  <a:schemeClr val="accent2"/>
                </a:solidFill>
              </a:rPr>
              <a:t>4</a:t>
            </a:r>
            <a:r>
              <a:rPr lang="zh-CN" altLang="en-US" sz="3200" smtClean="0">
                <a:solidFill>
                  <a:schemeClr val="accent2"/>
                </a:solidFill>
              </a:rPr>
              <a:t>、强磁场的测量</a:t>
            </a:r>
          </a:p>
        </p:txBody>
      </p:sp>
      <p:sp>
        <p:nvSpPr>
          <p:cNvPr id="40964" name="文本框 1"/>
          <p:cNvSpPr txBox="1">
            <a:spLocks noChangeArrowheads="1"/>
          </p:cNvSpPr>
          <p:nvPr/>
        </p:nvSpPr>
        <p:spPr bwMode="auto">
          <a:xfrm>
            <a:off x="468313" y="5876925"/>
            <a:ext cx="8496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a:spcBef>
                <a:spcPct val="0"/>
              </a:spcBef>
              <a:buFontTx/>
              <a:buNone/>
            </a:pPr>
            <a:r>
              <a:rPr lang="zh-CN" altLang="en-US" sz="1800">
                <a:solidFill>
                  <a:schemeClr val="accent2"/>
                </a:solidFill>
              </a:rPr>
              <a:t>通过直接测量分裂子线的裂距，测量磁场强度。</a:t>
            </a:r>
            <a:r>
              <a:rPr lang="en-US" altLang="zh-CN" sz="1800">
                <a:solidFill>
                  <a:schemeClr val="accent2"/>
                </a:solidFill>
              </a:rPr>
              <a:t>Hale &amp; Nicholson</a:t>
            </a:r>
            <a:r>
              <a:rPr lang="zh-CN" altLang="en-US" sz="1800">
                <a:solidFill>
                  <a:schemeClr val="accent2"/>
                </a:solidFill>
              </a:rPr>
              <a:t>于</a:t>
            </a:r>
            <a:r>
              <a:rPr lang="en-US" altLang="zh-CN" sz="1800">
                <a:solidFill>
                  <a:schemeClr val="accent2"/>
                </a:solidFill>
              </a:rPr>
              <a:t>20</a:t>
            </a:r>
            <a:r>
              <a:rPr lang="zh-CN" altLang="en-US" sz="1800">
                <a:solidFill>
                  <a:schemeClr val="accent2"/>
                </a:solidFill>
              </a:rPr>
              <a:t>世纪初最早对黑子的磁场强度和极性进行了系统观测和分析</a:t>
            </a:r>
            <a:r>
              <a:rPr lang="en-US" altLang="zh-CN" sz="1800">
                <a:solidFill>
                  <a:schemeClr val="accent2"/>
                </a:solidFill>
              </a:rPr>
              <a:t>,</a:t>
            </a:r>
            <a:r>
              <a:rPr lang="zh-CN" altLang="en-US" sz="1800">
                <a:solidFill>
                  <a:schemeClr val="accent2"/>
                </a:solidFill>
              </a:rPr>
              <a:t> 得到太阳磁场演化的</a:t>
            </a:r>
            <a:r>
              <a:rPr lang="en-US" altLang="zh-CN" sz="1800">
                <a:solidFill>
                  <a:schemeClr val="accent2"/>
                </a:solidFill>
              </a:rPr>
              <a:t>22</a:t>
            </a:r>
            <a:r>
              <a:rPr lang="zh-CN" altLang="en-US" sz="1800">
                <a:solidFill>
                  <a:schemeClr val="accent2"/>
                </a:solidFill>
              </a:rPr>
              <a:t>年周期，这也是人类第一次证实在地球外的星体中存在磁场</a:t>
            </a:r>
            <a:r>
              <a:rPr lang="en-US" altLang="zh-CN" sz="1800">
                <a:solidFill>
                  <a:schemeClr val="accent2"/>
                </a:solidFill>
              </a:rPr>
              <a:t>. </a:t>
            </a:r>
            <a:endParaRPr lang="zh-CN" altLang="en-US" sz="1800">
              <a:solidFill>
                <a:schemeClr val="accent2"/>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0000">
            <a:off x="28575" y="657225"/>
            <a:ext cx="4724400"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Rectangle 2"/>
          <p:cNvSpPr>
            <a:spLocks noGrp="1" noChangeArrowheads="1"/>
          </p:cNvSpPr>
          <p:nvPr>
            <p:ph type="title"/>
          </p:nvPr>
        </p:nvSpPr>
        <p:spPr>
          <a:xfrm>
            <a:off x="685800" y="0"/>
            <a:ext cx="7772400" cy="1143000"/>
          </a:xfrm>
        </p:spPr>
        <p:txBody>
          <a:bodyPr/>
          <a:lstStyle/>
          <a:p>
            <a:pPr algn="l" eaLnBrk="1" hangingPunct="1"/>
            <a:r>
              <a:rPr lang="en-US" altLang="zh-CN" sz="3200" smtClean="0">
                <a:solidFill>
                  <a:schemeClr val="accent2"/>
                </a:solidFill>
              </a:rPr>
              <a:t>5</a:t>
            </a:r>
            <a:r>
              <a:rPr lang="zh-CN" altLang="en-US" sz="3200" smtClean="0">
                <a:solidFill>
                  <a:schemeClr val="accent2"/>
                </a:solidFill>
              </a:rPr>
              <a:t>、弱磁场的测量</a:t>
            </a:r>
            <a:r>
              <a:rPr lang="en-US" altLang="zh-CN" sz="3200" smtClean="0">
                <a:solidFill>
                  <a:schemeClr val="accent2"/>
                </a:solidFill>
              </a:rPr>
              <a:t>——</a:t>
            </a:r>
            <a:r>
              <a:rPr lang="zh-CN" altLang="en-US" sz="3200" smtClean="0">
                <a:solidFill>
                  <a:schemeClr val="accent2"/>
                </a:solidFill>
                <a:ea typeface="楷体_GB2312" pitchFamily="49" charset="-122"/>
              </a:rPr>
              <a:t>光电磁像仪</a:t>
            </a:r>
          </a:p>
        </p:txBody>
      </p:sp>
      <p:sp>
        <p:nvSpPr>
          <p:cNvPr id="41988" name="Text Box 5"/>
          <p:cNvSpPr txBox="1">
            <a:spLocks noChangeArrowheads="1"/>
          </p:cNvSpPr>
          <p:nvPr/>
        </p:nvSpPr>
        <p:spPr bwMode="auto">
          <a:xfrm>
            <a:off x="5486400" y="1828800"/>
            <a:ext cx="3276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endParaRPr lang="zh-CN" altLang="zh-CN" sz="5400" b="0"/>
          </a:p>
        </p:txBody>
      </p:sp>
      <p:sp>
        <p:nvSpPr>
          <p:cNvPr id="26630" name="Text Box 6"/>
          <p:cNvSpPr txBox="1">
            <a:spLocks noChangeArrowheads="1"/>
          </p:cNvSpPr>
          <p:nvPr/>
        </p:nvSpPr>
        <p:spPr bwMode="auto">
          <a:xfrm>
            <a:off x="4786313" y="857250"/>
            <a:ext cx="4205287" cy="317023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000"/>
              <a:t>对弱的磁场</a:t>
            </a:r>
            <a:r>
              <a:rPr lang="en-US" altLang="zh-CN" sz="2000"/>
              <a:t>, </a:t>
            </a:r>
            <a:r>
              <a:rPr lang="zh-CN" altLang="en-US" sz="2000"/>
              <a:t>只能采用光电管分别接收两条分裂谱线的强度。</a:t>
            </a:r>
          </a:p>
          <a:p>
            <a:pPr algn="just" eaLnBrk="1" hangingPunct="1">
              <a:spcBef>
                <a:spcPct val="50000"/>
              </a:spcBef>
              <a:buFontTx/>
              <a:buNone/>
            </a:pPr>
            <a:r>
              <a:rPr lang="zh-CN" altLang="en-US" sz="2000"/>
              <a:t>两条分裂线交替消失的方法：</a:t>
            </a:r>
          </a:p>
          <a:p>
            <a:pPr algn="just" eaLnBrk="1" hangingPunct="1">
              <a:spcBef>
                <a:spcPct val="50000"/>
              </a:spcBef>
            </a:pPr>
            <a:r>
              <a:rPr lang="zh-CN" altLang="en-US" sz="2000"/>
              <a:t>光谱仪狭缝前的</a:t>
            </a:r>
            <a:r>
              <a:rPr lang="en-US" altLang="zh-CN" sz="2000"/>
              <a:t>1/4</a:t>
            </a:r>
            <a:r>
              <a:rPr lang="zh-CN" altLang="en-US" sz="2000"/>
              <a:t>波片和偏振片之间加一旋转的</a:t>
            </a:r>
            <a:r>
              <a:rPr lang="en-US" altLang="zh-CN" sz="2000"/>
              <a:t>1/2</a:t>
            </a:r>
            <a:r>
              <a:rPr lang="zh-CN" altLang="en-US" sz="2000"/>
              <a:t>波片。</a:t>
            </a:r>
          </a:p>
          <a:p>
            <a:pPr algn="just" eaLnBrk="1" hangingPunct="1">
              <a:spcBef>
                <a:spcPct val="50000"/>
              </a:spcBef>
            </a:pPr>
            <a:r>
              <a:rPr lang="zh-CN" altLang="en-US" sz="2000"/>
              <a:t>采用电光晶体</a:t>
            </a:r>
            <a:r>
              <a:rPr lang="en-US" altLang="zh-CN" sz="2000"/>
              <a:t>ADP</a:t>
            </a:r>
            <a:r>
              <a:rPr lang="zh-CN" altLang="en-US" sz="2000"/>
              <a:t>或</a:t>
            </a:r>
            <a:r>
              <a:rPr lang="en-US" altLang="zh-CN" sz="2000"/>
              <a:t>KDP</a:t>
            </a:r>
            <a:r>
              <a:rPr lang="zh-CN" altLang="en-US" sz="2000"/>
              <a:t>。</a:t>
            </a:r>
            <a:endParaRPr lang="en-US" altLang="zh-CN" sz="2000"/>
          </a:p>
          <a:p>
            <a:pPr algn="just" eaLnBrk="1" hangingPunct="1">
              <a:spcBef>
                <a:spcPct val="50000"/>
              </a:spcBef>
            </a:pPr>
            <a:r>
              <a:rPr lang="en-US" altLang="zh-CN" sz="2000"/>
              <a:t>H.W.Babcock(1951)</a:t>
            </a:r>
            <a:r>
              <a:rPr lang="zh-CN" altLang="en-US" sz="2000"/>
              <a:t>最早用该方法测量得到太阳极区磁场平均</a:t>
            </a:r>
            <a:r>
              <a:rPr lang="en-US" altLang="zh-CN" sz="2000"/>
              <a:t>1-5Gs</a:t>
            </a:r>
            <a:r>
              <a:rPr lang="zh-CN" altLang="en-US" sz="2000"/>
              <a:t>。</a:t>
            </a:r>
          </a:p>
        </p:txBody>
      </p:sp>
      <p:sp>
        <p:nvSpPr>
          <p:cNvPr id="26632" name="Text Box 8"/>
          <p:cNvSpPr txBox="1">
            <a:spLocks noChangeArrowheads="1"/>
          </p:cNvSpPr>
          <p:nvPr/>
        </p:nvSpPr>
        <p:spPr bwMode="auto">
          <a:xfrm>
            <a:off x="428625" y="4024313"/>
            <a:ext cx="850106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44500">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a:t>将光谱仪的入射狭缝在太阳像的某一区域进行扫描，可以得到该区域纵场的分布，称为纵场磁图。这种由光电调制的分析器、光谱仪、光电管和记录设备组成的装置就称为</a:t>
            </a:r>
            <a:r>
              <a:rPr lang="zh-CN" altLang="en-US" sz="2400">
                <a:solidFill>
                  <a:srgbClr val="CC0000"/>
                </a:solidFill>
                <a:ea typeface="楷体_GB2312" pitchFamily="49" charset="-122"/>
              </a:rPr>
              <a:t>光电磁像仪</a:t>
            </a:r>
            <a:r>
              <a:rPr lang="en-US" altLang="zh-CN" sz="2400"/>
              <a:t>(photoelectric magnetograph).</a:t>
            </a:r>
          </a:p>
        </p:txBody>
      </p:sp>
      <p:sp>
        <p:nvSpPr>
          <p:cNvPr id="7" name="矩形 6"/>
          <p:cNvSpPr>
            <a:spLocks noChangeArrowheads="1"/>
          </p:cNvSpPr>
          <p:nvPr/>
        </p:nvSpPr>
        <p:spPr bwMode="auto">
          <a:xfrm>
            <a:off x="447675" y="5545138"/>
            <a:ext cx="84105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355600">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a:t>如果要测量三维的磁场，则需要测量谱线的完整偏振状态（四个</a:t>
            </a:r>
            <a:r>
              <a:rPr lang="en-US" altLang="zh-CN" sz="2400"/>
              <a:t>Stokes</a:t>
            </a:r>
            <a:r>
              <a:rPr lang="zh-CN" altLang="en-US" sz="2400"/>
              <a:t>参量），再通过求解磁场中谱线的</a:t>
            </a:r>
            <a:r>
              <a:rPr lang="en-US" altLang="zh-CN" sz="2400"/>
              <a:t>Stokes</a:t>
            </a:r>
            <a:r>
              <a:rPr lang="zh-CN" altLang="en-US" sz="2400"/>
              <a:t>辐射转移方程，反演得到。</a:t>
            </a:r>
            <a:endParaRPr lang="en-US" altLang="zh-CN"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checkerboard(across)">
                                      <p:cBhvr>
                                        <p:cTn id="7" dur="500"/>
                                        <p:tgtEl>
                                          <p:spTgt spid="266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663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animBg="1" autoUpdateAnimBg="0"/>
      <p:bldP spid="26632" grpId="0"/>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84175"/>
            <a:ext cx="7772400" cy="582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 Box 3"/>
          <p:cNvSpPr txBox="1">
            <a:spLocks noChangeArrowheads="1"/>
          </p:cNvSpPr>
          <p:nvPr/>
        </p:nvSpPr>
        <p:spPr bwMode="auto">
          <a:xfrm>
            <a:off x="1981200" y="624205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400"/>
              <a:t>北京天文台怀柔观测站的观测磁图</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685800" y="2286000"/>
            <a:ext cx="7772400" cy="1143000"/>
          </a:xfrm>
        </p:spPr>
        <p:txBody>
          <a:bodyPr/>
          <a:lstStyle/>
          <a:p>
            <a:pPr eaLnBrk="1" hangingPunct="1"/>
            <a:r>
              <a:rPr lang="en-US" altLang="zh-CN" dirty="0" smtClean="0">
                <a:solidFill>
                  <a:schemeClr val="tx1"/>
                </a:solidFill>
              </a:rPr>
              <a:t>2-6 </a:t>
            </a:r>
            <a:r>
              <a:rPr lang="zh-CN" altLang="en-US" dirty="0" smtClean="0">
                <a:solidFill>
                  <a:schemeClr val="tx1"/>
                </a:solidFill>
              </a:rPr>
              <a:t>空间太阳观测</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04800" y="304800"/>
            <a:ext cx="7772400" cy="609600"/>
          </a:xfrm>
        </p:spPr>
        <p:txBody>
          <a:bodyPr/>
          <a:lstStyle/>
          <a:p>
            <a:pPr algn="l" eaLnBrk="1" hangingPunct="1"/>
            <a:r>
              <a:rPr lang="zh-CN" altLang="en-US" sz="4000" smtClean="0">
                <a:solidFill>
                  <a:schemeClr val="accent2"/>
                </a:solidFill>
              </a:rPr>
              <a:t>一、必要性</a:t>
            </a:r>
          </a:p>
        </p:txBody>
      </p:sp>
      <p:sp>
        <p:nvSpPr>
          <p:cNvPr id="45059" name="Rectangle 3"/>
          <p:cNvSpPr>
            <a:spLocks noGrp="1" noChangeArrowheads="1"/>
          </p:cNvSpPr>
          <p:nvPr>
            <p:ph type="body" idx="1"/>
          </p:nvPr>
        </p:nvSpPr>
        <p:spPr>
          <a:xfrm>
            <a:off x="381000" y="1219200"/>
            <a:ext cx="7772400" cy="685800"/>
          </a:xfrm>
        </p:spPr>
        <p:txBody>
          <a:bodyPr/>
          <a:lstStyle/>
          <a:p>
            <a:pPr marL="609600" indent="-609600" eaLnBrk="1" hangingPunct="1">
              <a:buFontTx/>
              <a:buAutoNum type="arabicPeriod"/>
            </a:pPr>
            <a:r>
              <a:rPr lang="zh-CN" altLang="en-US" smtClean="0"/>
              <a:t>地球大气对太阳光的吸收。</a:t>
            </a:r>
          </a:p>
          <a:p>
            <a:pPr marL="609600" indent="-609600" eaLnBrk="1" hangingPunct="1">
              <a:buFontTx/>
              <a:buAutoNum type="arabicPeriod"/>
            </a:pPr>
            <a:endParaRPr lang="en-US" altLang="zh-CN" smtClean="0"/>
          </a:p>
        </p:txBody>
      </p:sp>
      <p:pic>
        <p:nvPicPr>
          <p:cNvPr id="450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881188"/>
            <a:ext cx="7620000" cy="465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381000" y="1143000"/>
            <a:ext cx="7772400" cy="685800"/>
          </a:xfrm>
        </p:spPr>
        <p:txBody>
          <a:bodyPr/>
          <a:lstStyle/>
          <a:p>
            <a:pPr marL="609600" indent="-609600" eaLnBrk="1" hangingPunct="1">
              <a:buFontTx/>
              <a:buAutoNum type="arabicPeriod" startAt="2"/>
            </a:pPr>
            <a:r>
              <a:rPr lang="zh-CN" altLang="en-US" smtClean="0"/>
              <a:t>地球磁场对辐射粒子的屏蔽。</a:t>
            </a:r>
          </a:p>
        </p:txBody>
      </p:sp>
      <p:pic>
        <p:nvPicPr>
          <p:cNvPr id="46083" name="Picture 3" descr="suneart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 y="2014538"/>
            <a:ext cx="8951913"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81000" y="228600"/>
            <a:ext cx="7772400" cy="762000"/>
          </a:xfrm>
        </p:spPr>
        <p:txBody>
          <a:bodyPr/>
          <a:lstStyle/>
          <a:p>
            <a:pPr algn="l" eaLnBrk="1" hangingPunct="1"/>
            <a:r>
              <a:rPr lang="zh-CN" altLang="en-US" smtClean="0">
                <a:solidFill>
                  <a:schemeClr val="accent2"/>
                </a:solidFill>
              </a:rPr>
              <a:t>二、太阳观测历史事件</a:t>
            </a:r>
          </a:p>
        </p:txBody>
      </p:sp>
      <p:graphicFrame>
        <p:nvGraphicFramePr>
          <p:cNvPr id="31747" name="Group 3"/>
          <p:cNvGraphicFramePr>
            <a:graphicFrameLocks noGrp="1"/>
          </p:cNvGraphicFramePr>
          <p:nvPr/>
        </p:nvGraphicFramePr>
        <p:xfrm>
          <a:off x="228600" y="1371600"/>
          <a:ext cx="8686800" cy="4953003"/>
        </p:xfrm>
        <a:graphic>
          <a:graphicData uri="http://schemas.openxmlformats.org/drawingml/2006/table">
            <a:tbl>
              <a:tblPr/>
              <a:tblGrid>
                <a:gridCol w="1085850"/>
                <a:gridCol w="7600950"/>
              </a:tblGrid>
              <a:tr h="4619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1610-13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Galileo Galilei </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首次用望远镜系统观测黑子。</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619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1733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Jean Jacques d’Ortous de Mairan </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认为极光和黑子有联系。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95336">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1802-15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1802</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年</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W. H. Wollaston </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发现太阳吸收线，</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1815</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年</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J. von Fraunhofer</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证认出</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300</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余条吸收线</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619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1844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S. H. Schwabe </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发现黑子变化的</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11</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年周期。</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619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1858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R. C. Carrington</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发现黑子位置从高纬到低纬的纬度迁移规律</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619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1859-60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R. C. Carrington</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和</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R. Hodgson</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首次发现白光耀斑</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619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1868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对</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1868-8-16</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的日全食观测，发现“氦”的黄色谱线</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(1895</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年证认</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619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1889-90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F. H. Bigelow</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提出观测到的日冕结构由大尺度磁场控制的观点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619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1908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G. E. Hale</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测量得到黑子的磁场有数千高斯</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6196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1919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G. E. Hale</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及其同事得到黑子磁场变化的</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22</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年周期</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806" name="Group 38"/>
          <p:cNvGraphicFramePr>
            <a:graphicFrameLocks noGrp="1"/>
          </p:cNvGraphicFramePr>
          <p:nvPr/>
        </p:nvGraphicFramePr>
        <p:xfrm>
          <a:off x="304800" y="1295400"/>
          <a:ext cx="8458200" cy="5243515"/>
        </p:xfrm>
        <a:graphic>
          <a:graphicData uri="http://schemas.openxmlformats.org/drawingml/2006/table">
            <a:tbl>
              <a:tblPr/>
              <a:tblGrid>
                <a:gridCol w="1143000"/>
                <a:gridCol w="7315200"/>
              </a:tblGrid>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1928-32</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A. Unsold, W. H. Mc Crea</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等发现氢是太阳大气中最丰富的元素</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0117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1939-41</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W. Grotrian</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和</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B. Edlen</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证认日冕发射线为高电离级次谱线，表明日冕温度为百万度。</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0117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1946</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V. L. Ginzburg, D. F. Martyn, J. L. Pawsey</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独立由射电观测结果确认日冕温度为百万度。</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1946</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R. Tousey</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及其同事利用美国</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V-2</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火箭得到第一张太阳极紫外照片</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1948-49</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1948-8-5</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，美国</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V-2</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火箭得到第一张太阳软</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X</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射线照片</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01173">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1951-52</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H. Friedman</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及其同事证实太阳软</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X</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线和紫外线的辐射强度足以产生电离层</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01134">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1951-57</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L. F. Biermann</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由彗尾的观测，提出行星际存在速度达</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500-1000km/s</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的太阳风</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1955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L. Davis Jr.</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提出日球层的存在</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1957</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1957-10-4</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，第一颗人造卫星发射</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1958</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E. N. Parker</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提出太阳风的理论模型</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29" name="Group 37"/>
          <p:cNvGraphicFramePr>
            <a:graphicFrameLocks noGrp="1"/>
          </p:cNvGraphicFramePr>
          <p:nvPr/>
        </p:nvGraphicFramePr>
        <p:xfrm>
          <a:off x="381000" y="1219200"/>
          <a:ext cx="8534400" cy="5243513"/>
        </p:xfrm>
        <a:graphic>
          <a:graphicData uri="http://schemas.openxmlformats.org/drawingml/2006/table">
            <a:tbl>
              <a:tblPr/>
              <a:tblGrid>
                <a:gridCol w="1066800"/>
                <a:gridCol w="7467600"/>
              </a:tblGrid>
              <a:tr h="701135">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1958-59</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1958-2-1</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美国第一颗人造卫星</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Explorer 1</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发射，</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A. Van Allen</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和其同事发现地球辐射带</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1960-61</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K. I. Gringauz</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利用苏联卫星</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Lunik 2</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观测证实太阳风的存在</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1964-66</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1963-11-27</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IMP1</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发射，发现行星际螺旋、扇形磁场</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1973</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A. S. Krieger</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等证实冕洞是高速太阳风的源</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01172">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1973</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G. S. </a:t>
                      </a:r>
                      <a:r>
                        <a:rPr kumimoji="1" lang="en-US" altLang="zh-CN" sz="2000" b="1" i="0" u="none" strike="noStrike" cap="none" normalizeH="0" baseline="0" dirty="0" err="1" smtClean="0">
                          <a:ln>
                            <a:noFill/>
                          </a:ln>
                          <a:solidFill>
                            <a:schemeClr val="tx1"/>
                          </a:solidFill>
                          <a:effectLst/>
                          <a:latin typeface="Times New Roman" pitchFamily="18" charset="0"/>
                          <a:ea typeface="宋体" pitchFamily="2" charset="-122"/>
                        </a:rPr>
                        <a:t>Vaiana</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及其同事利用火箭拍摄的软</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X</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像，发现日冕结构的三成分：冕洞、冕环、</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X</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射线亮点</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1973-77</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Skylab</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卫星，及</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IMP6, 7 , 8</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系列卫星发射</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1974-86</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Helios 1</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2</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发射，测量接近</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0.3AU</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处的太阳风参数的</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11</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周年变化</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01172">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1978</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E. J. Smith</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B. T. </a:t>
                      </a:r>
                      <a:r>
                        <a:rPr kumimoji="1" lang="en-US" altLang="zh-CN" sz="2000" b="1" i="0" u="none" strike="noStrike" cap="none" normalizeH="0" baseline="0" dirty="0" err="1" smtClean="0">
                          <a:ln>
                            <a:noFill/>
                          </a:ln>
                          <a:solidFill>
                            <a:schemeClr val="tx1"/>
                          </a:solidFill>
                          <a:effectLst/>
                          <a:latin typeface="Times New Roman" pitchFamily="18" charset="0"/>
                          <a:ea typeface="宋体" pitchFamily="2" charset="-122"/>
                        </a:rPr>
                        <a:t>Tsurutani</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 </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和</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 R. L. Rosenberg </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利用</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Pioneer 11</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卫星发现在纬度</a:t>
                      </a:r>
                      <a:r>
                        <a:rPr kumimoji="1" lang="en-US" altLang="zh-CN" sz="2000" b="1" i="0" u="none" strike="noStrike" cap="none" normalizeH="0" baseline="0" dirty="0" smtClean="0">
                          <a:ln>
                            <a:noFill/>
                          </a:ln>
                          <a:solidFill>
                            <a:schemeClr val="tx1"/>
                          </a:solidFill>
                          <a:effectLst/>
                          <a:latin typeface="Times New Roman" pitchFamily="18" charset="0"/>
                          <a:ea typeface="宋体" pitchFamily="2" charset="-122"/>
                        </a:rPr>
                        <a:t>16</a:t>
                      </a:r>
                      <a:r>
                        <a:rPr kumimoji="1" lang="zh-CN" altLang="en-US" sz="2000" b="1" i="0" u="none" strike="noStrike" cap="none" normalizeH="0" baseline="0" dirty="0" smtClean="0">
                          <a:ln>
                            <a:noFill/>
                          </a:ln>
                          <a:solidFill>
                            <a:schemeClr val="tx1"/>
                          </a:solidFill>
                          <a:effectLst/>
                          <a:latin typeface="Times New Roman" pitchFamily="18" charset="0"/>
                          <a:ea typeface="宋体" pitchFamily="2" charset="-122"/>
                        </a:rPr>
                        <a:t>度以上，太阳风磁场为单极场</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01172">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1980-</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SMM</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Yohkoh</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Ulysses</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SOHO</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TRACE</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Hinode</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STEREO</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a:t>
                      </a:r>
                      <a:r>
                        <a:rPr kumimoji="1" lang="en-US" altLang="zh-CN" sz="2000" b="1" i="0" u="none" strike="noStrike" cap="none" normalizeH="0" baseline="0" smtClean="0">
                          <a:ln>
                            <a:noFill/>
                          </a:ln>
                          <a:solidFill>
                            <a:schemeClr val="tx1"/>
                          </a:solidFill>
                          <a:effectLst/>
                          <a:latin typeface="Times New Roman" pitchFamily="18" charset="0"/>
                          <a:ea typeface="宋体" pitchFamily="2" charset="-122"/>
                        </a:rPr>
                        <a:t>SDO</a:t>
                      </a:r>
                      <a:r>
                        <a:rPr kumimoji="1" lang="zh-CN" altLang="en-US" sz="2000" b="1" i="0" u="none" strike="noStrike" cap="none" normalizeH="0" baseline="0" smtClean="0">
                          <a:ln>
                            <a:noFill/>
                          </a:ln>
                          <a:solidFill>
                            <a:schemeClr val="tx1"/>
                          </a:solidFill>
                          <a:effectLst/>
                          <a:latin typeface="Times New Roman" pitchFamily="18" charset="0"/>
                          <a:ea typeface="宋体" pitchFamily="2" charset="-122"/>
                        </a:rPr>
                        <a:t>等卫星相继发射</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4064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000" b="1" i="0" u="none" strike="noStrike" cap="none" normalizeH="0" baseline="0" smtClean="0">
                        <a:ln>
                          <a:noFill/>
                        </a:ln>
                        <a:solidFill>
                          <a:schemeClr val="tx1"/>
                        </a:solidFill>
                        <a:effectLst/>
                        <a:latin typeface="Times New Roman" pitchFamily="18" charset="0"/>
                        <a:ea typeface="宋体" pitchFamily="2" charset="-122"/>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000" b="1" i="0" u="none" strike="noStrike" cap="none" normalizeH="0" baseline="0" smtClean="0">
                        <a:ln>
                          <a:noFill/>
                        </a:ln>
                        <a:solidFill>
                          <a:schemeClr val="tx1"/>
                        </a:solidFill>
                        <a:effectLst/>
                        <a:latin typeface="Times New Roman" pitchFamily="18" charset="0"/>
                        <a:ea typeface="宋体" pitchFamily="2" charset="-122"/>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204913"/>
            <a:ext cx="59436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 Box 3"/>
          <p:cNvSpPr txBox="1">
            <a:spLocks noChangeArrowheads="1"/>
          </p:cNvSpPr>
          <p:nvPr/>
        </p:nvSpPr>
        <p:spPr bwMode="auto">
          <a:xfrm>
            <a:off x="385763" y="5805488"/>
            <a:ext cx="8372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en-US" altLang="zh-CN" sz="2000">
                <a:ea typeface="楷体_GB2312" pitchFamily="49" charset="-122"/>
              </a:rPr>
              <a:t>Yohkoh</a:t>
            </a:r>
            <a:r>
              <a:rPr lang="zh-CN" altLang="en-US" sz="2000">
                <a:ea typeface="楷体_GB2312" pitchFamily="49" charset="-122"/>
              </a:rPr>
              <a:t>卫星，</a:t>
            </a:r>
            <a:r>
              <a:rPr lang="en-US" altLang="zh-CN" sz="2000">
                <a:ea typeface="楷体_GB2312" pitchFamily="49" charset="-122"/>
              </a:rPr>
              <a:t>1991</a:t>
            </a:r>
            <a:r>
              <a:rPr lang="zh-CN" altLang="en-US" sz="2000">
                <a:ea typeface="楷体_GB2312" pitchFamily="49" charset="-122"/>
              </a:rPr>
              <a:t>年</a:t>
            </a:r>
            <a:r>
              <a:rPr lang="en-US" altLang="zh-CN" sz="2000">
                <a:ea typeface="楷体_GB2312" pitchFamily="49" charset="-122"/>
              </a:rPr>
              <a:t>8</a:t>
            </a:r>
            <a:r>
              <a:rPr lang="zh-CN" altLang="en-US" sz="2000">
                <a:ea typeface="楷体_GB2312" pitchFamily="49" charset="-122"/>
              </a:rPr>
              <a:t>月发射，日本，太阳软</a:t>
            </a:r>
            <a:r>
              <a:rPr lang="en-US" altLang="zh-CN" sz="2000">
                <a:ea typeface="楷体_GB2312" pitchFamily="49" charset="-122"/>
              </a:rPr>
              <a:t>X</a:t>
            </a:r>
            <a:r>
              <a:rPr lang="zh-CN" altLang="en-US" sz="2000">
                <a:ea typeface="楷体_GB2312" pitchFamily="49" charset="-122"/>
              </a:rPr>
              <a:t>射线和硬</a:t>
            </a:r>
            <a:r>
              <a:rPr lang="en-US" altLang="zh-CN" sz="2000">
                <a:ea typeface="楷体_GB2312" pitchFamily="49" charset="-122"/>
              </a:rPr>
              <a:t>X</a:t>
            </a:r>
            <a:r>
              <a:rPr lang="zh-CN" altLang="en-US" sz="2000">
                <a:ea typeface="楷体_GB2312" pitchFamily="49" charset="-122"/>
              </a:rPr>
              <a:t>射线观测卫星。</a:t>
            </a:r>
          </a:p>
        </p:txBody>
      </p:sp>
      <p:sp>
        <p:nvSpPr>
          <p:cNvPr id="50180" name="Text Box 4"/>
          <p:cNvSpPr txBox="1">
            <a:spLocks noChangeArrowheads="1"/>
          </p:cNvSpPr>
          <p:nvPr/>
        </p:nvSpPr>
        <p:spPr bwMode="auto">
          <a:xfrm>
            <a:off x="304800" y="228600"/>
            <a:ext cx="6248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4000">
                <a:solidFill>
                  <a:schemeClr val="accent2"/>
                </a:solidFill>
              </a:rPr>
              <a:t>主要卫星</a:t>
            </a:r>
            <a:r>
              <a:rPr lang="en-US" altLang="zh-CN" sz="4000">
                <a:solidFill>
                  <a:schemeClr val="accent2"/>
                </a:solidFill>
              </a:rPr>
              <a:t>——Yohkoh</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0480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9888" y="76200"/>
            <a:ext cx="3675062" cy="671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057400"/>
            <a:ext cx="4267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930275"/>
            <a:ext cx="4084638"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 Box 3"/>
          <p:cNvSpPr txBox="1">
            <a:spLocks noChangeArrowheads="1"/>
          </p:cNvSpPr>
          <p:nvPr/>
        </p:nvSpPr>
        <p:spPr bwMode="auto">
          <a:xfrm>
            <a:off x="971550" y="6035675"/>
            <a:ext cx="7569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0"/>
              </a:spcBef>
              <a:buFontTx/>
              <a:buNone/>
            </a:pPr>
            <a:r>
              <a:rPr lang="en-US" altLang="zh-CN" sz="2000">
                <a:ea typeface="楷体_GB2312" pitchFamily="49" charset="-122"/>
              </a:rPr>
              <a:t>SOHO (Solar &amp; Heliospheric Observatory ) </a:t>
            </a:r>
            <a:r>
              <a:rPr lang="zh-CN" altLang="en-US" sz="2000">
                <a:ea typeface="楷体_GB2312" pitchFamily="49" charset="-122"/>
              </a:rPr>
              <a:t>卫星，</a:t>
            </a:r>
            <a:r>
              <a:rPr lang="en-US" altLang="zh-CN" sz="2000">
                <a:ea typeface="楷体_GB2312" pitchFamily="49" charset="-122"/>
              </a:rPr>
              <a:t>1995</a:t>
            </a:r>
            <a:r>
              <a:rPr lang="zh-CN" altLang="en-US" sz="2000">
                <a:ea typeface="楷体_GB2312" pitchFamily="49" charset="-122"/>
              </a:rPr>
              <a:t>年</a:t>
            </a:r>
            <a:r>
              <a:rPr lang="en-US" altLang="zh-CN" sz="2000">
                <a:ea typeface="楷体_GB2312" pitchFamily="49" charset="-122"/>
              </a:rPr>
              <a:t>12</a:t>
            </a:r>
            <a:r>
              <a:rPr lang="zh-CN" altLang="en-US" sz="2000">
                <a:ea typeface="楷体_GB2312" pitchFamily="49" charset="-122"/>
              </a:rPr>
              <a:t>月发射，</a:t>
            </a:r>
            <a:r>
              <a:rPr lang="en-US" altLang="zh-CN" sz="2000">
                <a:ea typeface="楷体_GB2312" pitchFamily="49" charset="-122"/>
              </a:rPr>
              <a:t>ESA &amp; NASA, </a:t>
            </a:r>
            <a:r>
              <a:rPr lang="zh-CN" altLang="en-US" sz="2000">
                <a:ea typeface="楷体_GB2312" pitchFamily="49" charset="-122"/>
              </a:rPr>
              <a:t>太阳和太阳风观测卫星</a:t>
            </a:r>
            <a:r>
              <a:rPr lang="en-US" altLang="zh-CN" sz="2000">
                <a:ea typeface="楷体_GB2312" pitchFamily="49" charset="-122"/>
              </a:rPr>
              <a:t>.</a:t>
            </a:r>
            <a:endParaRPr lang="zh-CN" altLang="en-US" sz="4000">
              <a:ea typeface="楷体_GB2312" pitchFamily="49" charset="-122"/>
            </a:endParaRPr>
          </a:p>
        </p:txBody>
      </p:sp>
      <p:sp>
        <p:nvSpPr>
          <p:cNvPr id="52228" name="Text Box 4"/>
          <p:cNvSpPr txBox="1">
            <a:spLocks noChangeArrowheads="1"/>
          </p:cNvSpPr>
          <p:nvPr/>
        </p:nvSpPr>
        <p:spPr bwMode="auto">
          <a:xfrm>
            <a:off x="228600" y="228600"/>
            <a:ext cx="6248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4000">
                <a:solidFill>
                  <a:schemeClr val="accent2"/>
                </a:solidFill>
              </a:rPr>
              <a:t>主要卫星</a:t>
            </a:r>
            <a:r>
              <a:rPr lang="en-US" altLang="zh-CN" sz="4000">
                <a:solidFill>
                  <a:schemeClr val="accent2"/>
                </a:solidFill>
              </a:rPr>
              <a:t>——SOHO</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2panel00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2400"/>
            <a:ext cx="3584575" cy="402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3" descr="eit171cf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114800"/>
            <a:ext cx="48006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descr="quakes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52400"/>
            <a:ext cx="3962400"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descr="Superprom91499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3962400"/>
            <a:ext cx="281940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990600"/>
            <a:ext cx="4543425"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276600"/>
            <a:ext cx="35814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 Box 4"/>
          <p:cNvSpPr txBox="1">
            <a:spLocks noChangeArrowheads="1"/>
          </p:cNvSpPr>
          <p:nvPr/>
        </p:nvSpPr>
        <p:spPr bwMode="auto">
          <a:xfrm>
            <a:off x="5334000" y="5851525"/>
            <a:ext cx="35814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en-US" altLang="zh-CN" sz="2000">
                <a:ea typeface="楷体_GB2312" pitchFamily="49" charset="-122"/>
              </a:rPr>
              <a:t>ULYSSES</a:t>
            </a:r>
            <a:r>
              <a:rPr lang="zh-CN" altLang="en-US" sz="2000">
                <a:ea typeface="楷体_GB2312" pitchFamily="49" charset="-122"/>
              </a:rPr>
              <a:t>卫星，</a:t>
            </a:r>
            <a:r>
              <a:rPr lang="en-US" altLang="zh-CN" sz="2000">
                <a:ea typeface="楷体_GB2312" pitchFamily="49" charset="-122"/>
              </a:rPr>
              <a:t>1990</a:t>
            </a:r>
            <a:r>
              <a:rPr lang="zh-CN" altLang="en-US" sz="2000">
                <a:ea typeface="楷体_GB2312" pitchFamily="49" charset="-122"/>
              </a:rPr>
              <a:t>年</a:t>
            </a:r>
            <a:r>
              <a:rPr lang="en-US" altLang="zh-CN" sz="2000">
                <a:ea typeface="楷体_GB2312" pitchFamily="49" charset="-122"/>
              </a:rPr>
              <a:t>10</a:t>
            </a:r>
            <a:r>
              <a:rPr lang="zh-CN" altLang="en-US" sz="2000">
                <a:ea typeface="楷体_GB2312" pitchFamily="49" charset="-122"/>
              </a:rPr>
              <a:t>月发射，</a:t>
            </a:r>
            <a:r>
              <a:rPr lang="en-US" altLang="zh-CN" sz="2000">
                <a:ea typeface="楷体_GB2312" pitchFamily="49" charset="-122"/>
              </a:rPr>
              <a:t>ESA &amp; NASA, </a:t>
            </a:r>
            <a:r>
              <a:rPr lang="zh-CN" altLang="en-US" sz="2000">
                <a:ea typeface="楷体_GB2312" pitchFamily="49" charset="-122"/>
              </a:rPr>
              <a:t>高纬日球层观测卫星</a:t>
            </a:r>
            <a:r>
              <a:rPr lang="zh-CN" altLang="en-US" sz="2000">
                <a:solidFill>
                  <a:srgbClr val="FFFF99"/>
                </a:solidFill>
                <a:ea typeface="楷体_GB2312" pitchFamily="49" charset="-122"/>
              </a:rPr>
              <a:t>。</a:t>
            </a:r>
          </a:p>
        </p:txBody>
      </p:sp>
      <p:pic>
        <p:nvPicPr>
          <p:cNvPr id="542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990600"/>
            <a:ext cx="3200400"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8" name="Text Box 6"/>
          <p:cNvSpPr txBox="1">
            <a:spLocks noChangeArrowheads="1"/>
          </p:cNvSpPr>
          <p:nvPr/>
        </p:nvSpPr>
        <p:spPr bwMode="auto">
          <a:xfrm>
            <a:off x="304800" y="228600"/>
            <a:ext cx="6248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4000">
                <a:solidFill>
                  <a:schemeClr val="accent2"/>
                </a:solidFill>
              </a:rPr>
              <a:t>主要卫星</a:t>
            </a:r>
            <a:r>
              <a:rPr lang="en-US" altLang="zh-CN" sz="4000">
                <a:solidFill>
                  <a:schemeClr val="accent2"/>
                </a:solidFill>
              </a:rPr>
              <a:t>——Ulysses</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447800"/>
            <a:ext cx="4648200"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3" descr="fig7magspir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2525" y="2133600"/>
            <a:ext cx="4114800" cy="317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1476375" y="6010275"/>
            <a:ext cx="67151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en-US" altLang="zh-CN" sz="2000">
                <a:ea typeface="楷体_GB2312" pitchFamily="49" charset="-122"/>
              </a:rPr>
              <a:t>TRACE (Transition Region And Coronal Explorer) </a:t>
            </a:r>
            <a:r>
              <a:rPr lang="zh-CN" altLang="en-US" sz="2000">
                <a:ea typeface="楷体_GB2312" pitchFamily="49" charset="-122"/>
              </a:rPr>
              <a:t>卫星，</a:t>
            </a:r>
            <a:r>
              <a:rPr lang="en-US" altLang="zh-CN" sz="2000">
                <a:ea typeface="楷体_GB2312" pitchFamily="49" charset="-122"/>
              </a:rPr>
              <a:t>1998</a:t>
            </a:r>
            <a:r>
              <a:rPr lang="zh-CN" altLang="en-US" sz="2000">
                <a:ea typeface="楷体_GB2312" pitchFamily="49" charset="-122"/>
              </a:rPr>
              <a:t>年</a:t>
            </a:r>
            <a:r>
              <a:rPr lang="en-US" altLang="zh-CN" sz="2000">
                <a:ea typeface="楷体_GB2312" pitchFamily="49" charset="-122"/>
              </a:rPr>
              <a:t>4</a:t>
            </a:r>
            <a:r>
              <a:rPr lang="zh-CN" altLang="en-US" sz="2000">
                <a:ea typeface="楷体_GB2312" pitchFamily="49" charset="-122"/>
              </a:rPr>
              <a:t>月发射，</a:t>
            </a:r>
            <a:r>
              <a:rPr lang="en-US" altLang="zh-CN" sz="2000">
                <a:ea typeface="楷体_GB2312" pitchFamily="49" charset="-122"/>
              </a:rPr>
              <a:t>NASA, </a:t>
            </a:r>
            <a:r>
              <a:rPr lang="zh-CN" altLang="en-US" sz="2000">
                <a:ea typeface="楷体_GB2312" pitchFamily="49" charset="-122"/>
              </a:rPr>
              <a:t>太阳过渡层观测卫星。</a:t>
            </a:r>
          </a:p>
        </p:txBody>
      </p:sp>
      <p:pic>
        <p:nvPicPr>
          <p:cNvPr id="56323" name="Picture 3" descr="spcraft_cleanop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930275"/>
            <a:ext cx="7620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 Box 4"/>
          <p:cNvSpPr txBox="1">
            <a:spLocks noChangeArrowheads="1"/>
          </p:cNvSpPr>
          <p:nvPr/>
        </p:nvSpPr>
        <p:spPr bwMode="auto">
          <a:xfrm>
            <a:off x="304800" y="228600"/>
            <a:ext cx="6248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4000">
                <a:solidFill>
                  <a:schemeClr val="accent2"/>
                </a:solidFill>
              </a:rPr>
              <a:t>主要卫星</a:t>
            </a:r>
            <a:r>
              <a:rPr lang="en-US" altLang="zh-CN" sz="4000">
                <a:solidFill>
                  <a:schemeClr val="accent2"/>
                </a:solidFill>
              </a:rPr>
              <a:t>——TRACE</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066800"/>
            <a:ext cx="4267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other_~1.mp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7">
            <a:extLst>
              <a:ext uri="{28A0092B-C50C-407E-A947-70E740481C1C}">
                <a14:useLocalDpi xmlns:a14="http://schemas.microsoft.com/office/drawing/2010/main" val="0"/>
              </a:ext>
            </a:extLst>
          </a:blip>
          <a:srcRect/>
          <a:stretch>
            <a:fillRect/>
          </a:stretch>
        </p:blipFill>
        <p:spPr bwMode="auto">
          <a:xfrm>
            <a:off x="4786313" y="3429000"/>
            <a:ext cx="414337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nim_p~1.mpg">
            <a:hlinkClick r:id="" action="ppaction://media"/>
          </p:cNvPr>
          <p:cNvPicPr>
            <a:picLocks noChangeAspect="1"/>
          </p:cNvPicPr>
          <p:nvPr>
            <a:videoFile r:link="rId4"/>
            <p:extLst>
              <p:ext uri="{DAA4B4D4-6D71-4841-9C94-3DE7FCFB9230}">
                <p14:media xmlns:p14="http://schemas.microsoft.com/office/powerpoint/2010/main" r:link="rId3"/>
              </p:ext>
            </p:extLst>
          </p:nvPr>
        </p:nvPicPr>
        <p:blipFill>
          <a:blip r:embed="rId8">
            <a:extLst>
              <a:ext uri="{28A0092B-C50C-407E-A947-70E740481C1C}">
                <a14:useLocalDpi xmlns:a14="http://schemas.microsoft.com/office/drawing/2010/main" val="0"/>
              </a:ext>
            </a:extLst>
          </a:blip>
          <a:srcRect/>
          <a:stretch>
            <a:fillRect/>
          </a:stretch>
        </p:blipFill>
        <p:spPr bwMode="auto">
          <a:xfrm>
            <a:off x="4786313" y="214313"/>
            <a:ext cx="414337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988"/>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1988"/>
                                        </p:tgtEl>
                                      </p:cBhvr>
                                    </p:cmd>
                                  </p:childTnLst>
                                </p:cTn>
                              </p:par>
                            </p:childTnLst>
                          </p:cTn>
                        </p:par>
                      </p:childTnLst>
                    </p:cTn>
                  </p:par>
                </p:childTnLst>
              </p:cTn>
              <p:nextCondLst>
                <p:cond evt="onClick" delay="0">
                  <p:tgtEl>
                    <p:spTgt spid="41988"/>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41988"/>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p:cTn id="13"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838200" y="5715000"/>
            <a:ext cx="7772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en-US" altLang="zh-CN" sz="2000">
                <a:ea typeface="楷体_GB2312" pitchFamily="49" charset="-122"/>
              </a:rPr>
              <a:t>Hinode (Solar-B)</a:t>
            </a:r>
            <a:r>
              <a:rPr lang="zh-CN" altLang="en-US" sz="2000">
                <a:ea typeface="楷体_GB2312" pitchFamily="49" charset="-122"/>
              </a:rPr>
              <a:t>卫星，</a:t>
            </a:r>
            <a:r>
              <a:rPr lang="en-US" altLang="zh-CN" sz="2000">
                <a:ea typeface="楷体_GB2312" pitchFamily="49" charset="-122"/>
              </a:rPr>
              <a:t>2006</a:t>
            </a:r>
            <a:r>
              <a:rPr lang="zh-CN" altLang="en-US" sz="2000">
                <a:ea typeface="楷体_GB2312" pitchFamily="49" charset="-122"/>
              </a:rPr>
              <a:t>年</a:t>
            </a:r>
            <a:r>
              <a:rPr lang="en-US" altLang="zh-CN" sz="2000">
                <a:ea typeface="楷体_GB2312" pitchFamily="49" charset="-122"/>
              </a:rPr>
              <a:t>9</a:t>
            </a:r>
            <a:r>
              <a:rPr lang="zh-CN" altLang="en-US" sz="2000">
                <a:ea typeface="楷体_GB2312" pitchFamily="49" charset="-122"/>
              </a:rPr>
              <a:t>月发射，日本，高分辨率的太阳磁场、过渡区和日冕观测卫星。</a:t>
            </a:r>
          </a:p>
        </p:txBody>
      </p:sp>
      <p:sp>
        <p:nvSpPr>
          <p:cNvPr id="58371" name="Text Box 4"/>
          <p:cNvSpPr txBox="1">
            <a:spLocks noChangeArrowheads="1"/>
          </p:cNvSpPr>
          <p:nvPr/>
        </p:nvSpPr>
        <p:spPr bwMode="auto">
          <a:xfrm>
            <a:off x="304800" y="228600"/>
            <a:ext cx="8077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4000">
                <a:solidFill>
                  <a:schemeClr val="accent2"/>
                </a:solidFill>
              </a:rPr>
              <a:t>主要卫星</a:t>
            </a:r>
            <a:r>
              <a:rPr lang="en-US" altLang="zh-CN" sz="4000">
                <a:solidFill>
                  <a:schemeClr val="accent2"/>
                </a:solidFill>
              </a:rPr>
              <a:t>——Hinode (Solar-B)</a:t>
            </a:r>
          </a:p>
        </p:txBody>
      </p:sp>
      <p:pic>
        <p:nvPicPr>
          <p:cNvPr id="58372" name="Picture 6" descr="sot_ve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71600"/>
            <a:ext cx="3648075"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8" descr="xrt_xrc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828800"/>
            <a:ext cx="4789488"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body" idx="1"/>
          </p:nvPr>
        </p:nvSpPr>
        <p:spPr>
          <a:xfrm>
            <a:off x="533400" y="990600"/>
            <a:ext cx="8153400" cy="5410200"/>
          </a:xfrm>
        </p:spPr>
        <p:txBody>
          <a:bodyPr/>
          <a:lstStyle/>
          <a:p>
            <a:pPr algn="just" eaLnBrk="1" hangingPunct="1">
              <a:lnSpc>
                <a:spcPct val="90000"/>
              </a:lnSpc>
              <a:spcBef>
                <a:spcPct val="50000"/>
              </a:spcBef>
            </a:pPr>
            <a:r>
              <a:rPr lang="en-US" altLang="zh-CN" sz="2400" smtClean="0"/>
              <a:t>The </a:t>
            </a:r>
            <a:r>
              <a:rPr lang="en-US" altLang="zh-CN" sz="2400" smtClean="0">
                <a:solidFill>
                  <a:srgbClr val="FF0000"/>
                </a:solidFill>
              </a:rPr>
              <a:t>Solar Optical Telescope</a:t>
            </a:r>
            <a:r>
              <a:rPr lang="en-US" altLang="zh-CN" sz="2400" smtClean="0"/>
              <a:t> </a:t>
            </a:r>
            <a:r>
              <a:rPr lang="en-US" altLang="zh-CN" sz="2400" smtClean="0">
                <a:solidFill>
                  <a:srgbClr val="FF0000"/>
                </a:solidFill>
              </a:rPr>
              <a:t>(SOT)</a:t>
            </a:r>
            <a:r>
              <a:rPr lang="en-US" altLang="zh-CN" sz="2400" smtClean="0"/>
              <a:t> will obtain measurements of the magnetic field with a spatial resolution of 0.2 arcseconds and will become the first telescope in space to measure the Sun's three-dimensional magnetic field vector. </a:t>
            </a:r>
          </a:p>
          <a:p>
            <a:pPr algn="just" eaLnBrk="1" hangingPunct="1">
              <a:lnSpc>
                <a:spcPct val="90000"/>
              </a:lnSpc>
              <a:spcBef>
                <a:spcPct val="50000"/>
              </a:spcBef>
            </a:pPr>
            <a:r>
              <a:rPr lang="en-US" altLang="zh-CN" sz="2400" smtClean="0"/>
              <a:t>The </a:t>
            </a:r>
            <a:r>
              <a:rPr lang="en-US" altLang="zh-CN" sz="2400" smtClean="0">
                <a:solidFill>
                  <a:srgbClr val="FF0000"/>
                </a:solidFill>
              </a:rPr>
              <a:t>Extreme Ultraviolet Imaging Spectrometer (EIS)</a:t>
            </a:r>
            <a:r>
              <a:rPr lang="en-US" altLang="zh-CN" sz="2400" smtClean="0"/>
              <a:t> has a total length of 3 meters. EIS will obtain high-cadence, monochromatic images of the transition region and corona of the Sun.</a:t>
            </a:r>
          </a:p>
          <a:p>
            <a:pPr algn="just" eaLnBrk="1" hangingPunct="1">
              <a:lnSpc>
                <a:spcPct val="90000"/>
              </a:lnSpc>
              <a:spcBef>
                <a:spcPct val="50000"/>
              </a:spcBef>
            </a:pPr>
            <a:r>
              <a:rPr lang="en-US" altLang="zh-CN" sz="2400" smtClean="0">
                <a:solidFill>
                  <a:srgbClr val="FF0000"/>
                </a:solidFill>
              </a:rPr>
              <a:t>Solar X-ray Telescope (SXT)</a:t>
            </a:r>
            <a:r>
              <a:rPr lang="en-US" altLang="zh-CN" sz="2400" smtClean="0"/>
              <a:t> for Solar-B. Similar to the X-ray telescope of Yohkoh, the new SXT will have significant improvements in spatial resolution and temperature response. The focal length of the telescope will be 2.7 meters and when combined with imaging electronics, will yield a resolution of 1.0 arcsec. </a:t>
            </a:r>
          </a:p>
        </p:txBody>
      </p:sp>
      <p:sp>
        <p:nvSpPr>
          <p:cNvPr id="59395" name="Text Box 4"/>
          <p:cNvSpPr txBox="1">
            <a:spLocks noChangeArrowheads="1"/>
          </p:cNvSpPr>
          <p:nvPr/>
        </p:nvSpPr>
        <p:spPr bwMode="auto">
          <a:xfrm>
            <a:off x="457200" y="381000"/>
            <a:ext cx="1752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2800"/>
              <a:t>设备：</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图片 2" descr="Hinode_anim.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750" y="357188"/>
            <a:ext cx="6072188" cy="607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inde_MDI_mag_crpt.mo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269875" y="933450"/>
            <a:ext cx="8501063"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Box 2">
            <a:hlinkClick r:id="rId5" action="ppaction://hlinkfile"/>
          </p:cNvPr>
          <p:cNvSpPr txBox="1">
            <a:spLocks noChangeArrowheads="1"/>
          </p:cNvSpPr>
          <p:nvPr/>
        </p:nvSpPr>
        <p:spPr bwMode="auto">
          <a:xfrm>
            <a:off x="1643063" y="5857875"/>
            <a:ext cx="53578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3600" b="0"/>
              <a:t>Hinode</a:t>
            </a:r>
            <a:r>
              <a:rPr lang="zh-CN" altLang="en-US" sz="3600" b="0"/>
              <a:t>观测的网络场磁图</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69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文本框 3">
            <a:hlinkClick r:id="rId4" action="ppaction://hlinkfile"/>
          </p:cNvPr>
          <p:cNvSpPr txBox="1">
            <a:spLocks noChangeArrowheads="1"/>
          </p:cNvSpPr>
          <p:nvPr/>
        </p:nvSpPr>
        <p:spPr bwMode="auto">
          <a:xfrm>
            <a:off x="71438" y="5046663"/>
            <a:ext cx="903763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a:spcBef>
                <a:spcPct val="0"/>
              </a:spcBef>
              <a:buFontTx/>
              <a:buNone/>
            </a:pPr>
            <a:r>
              <a:rPr lang="en-US" altLang="zh-CN" sz="1400" b="0"/>
              <a:t>The main sunspot in NOAA Active Region 11692 is shown in this movie from March 17, 2013. Electrically charged material of different temperatures flows along channels defined by magnetic fields in the penumbra, or outer part of the sunspot. The brighter material is warmer and the darker flows are cooler than the surrounding material. In the dark umbra, central to the sunspot, structures are cool enough to be hidden at the emission temperature of the CN molecular band captured by Hinode's SOT in this movie. Just to the northwest of the main sunspot, we see a "bubble" grow as magnetic field upwells the solar surface. Near circular solar granulation cells become elongated and inter-granular material is squeezed and heated forming small bright points. Along the edges of the bubble, the magnetic field pressure suppresses heating, and pores, smaller versions of the sunspot umbra, begin to take shape.</a:t>
            </a:r>
          </a:p>
        </p:txBody>
      </p:sp>
      <p:pic>
        <p:nvPicPr>
          <p:cNvPr id="5" name="Hinode_SOT_cn20130317_114031.mo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79375" y="26988"/>
            <a:ext cx="8964613"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2238" y="138113"/>
            <a:ext cx="8994775"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矩形 3"/>
          <p:cNvSpPr>
            <a:spLocks noChangeArrowheads="1"/>
          </p:cNvSpPr>
          <p:nvPr/>
        </p:nvSpPr>
        <p:spPr bwMode="auto">
          <a:xfrm>
            <a:off x="34925" y="5903913"/>
            <a:ext cx="896461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0"/>
              </a:spcBef>
              <a:buFontTx/>
              <a:buNone/>
            </a:pPr>
            <a:r>
              <a:rPr lang="en-US" altLang="zh-CN" sz="1400" b="0">
                <a:solidFill>
                  <a:schemeClr val="tx2"/>
                </a:solidFill>
              </a:rPr>
              <a:t>The current solar cycle, the 24th since sunspot monitoring began in earnest around 1755, has peaked and is moving into its declining phase. An image for every year is displayed above, starting in 2008, which heralded the new cycle with the appearance of the first reversed-polarity sunspot. This cycle is notable for having the lowest activity levels since the dawn of the space age and the lowest sunspot counts in a century. </a:t>
            </a:r>
            <a:endParaRPr lang="zh-CN" altLang="en-US" sz="1400" b="0">
              <a:solidFill>
                <a:schemeClr val="tx2"/>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838200" y="5715000"/>
            <a:ext cx="7772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en-US" altLang="zh-CN" sz="2000">
                <a:ea typeface="楷体_GB2312" pitchFamily="49" charset="-122"/>
              </a:rPr>
              <a:t>STEREO</a:t>
            </a:r>
            <a:r>
              <a:rPr lang="zh-CN" altLang="en-US" sz="2000">
                <a:ea typeface="楷体_GB2312" pitchFamily="49" charset="-122"/>
              </a:rPr>
              <a:t>卫星，</a:t>
            </a:r>
            <a:r>
              <a:rPr lang="en-US" altLang="zh-CN" sz="2000">
                <a:ea typeface="楷体_GB2312" pitchFamily="49" charset="-122"/>
              </a:rPr>
              <a:t>2006</a:t>
            </a:r>
            <a:r>
              <a:rPr lang="zh-CN" altLang="en-US" sz="2000">
                <a:ea typeface="楷体_GB2312" pitchFamily="49" charset="-122"/>
              </a:rPr>
              <a:t>年</a:t>
            </a:r>
            <a:r>
              <a:rPr lang="en-US" altLang="zh-CN" sz="2000">
                <a:ea typeface="楷体_GB2312" pitchFamily="49" charset="-122"/>
              </a:rPr>
              <a:t>10</a:t>
            </a:r>
            <a:r>
              <a:rPr lang="zh-CN" altLang="en-US" sz="2000">
                <a:ea typeface="楷体_GB2312" pitchFamily="49" charset="-122"/>
              </a:rPr>
              <a:t>月发射，人类首次利用两颗卫星对太阳的立体观测。</a:t>
            </a:r>
          </a:p>
        </p:txBody>
      </p:sp>
      <p:sp>
        <p:nvSpPr>
          <p:cNvPr id="64515" name="Text Box 3"/>
          <p:cNvSpPr txBox="1">
            <a:spLocks noChangeArrowheads="1"/>
          </p:cNvSpPr>
          <p:nvPr/>
        </p:nvSpPr>
        <p:spPr bwMode="auto">
          <a:xfrm>
            <a:off x="304800" y="228600"/>
            <a:ext cx="8077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4000">
                <a:solidFill>
                  <a:schemeClr val="accent2"/>
                </a:solidFill>
              </a:rPr>
              <a:t>主要卫星</a:t>
            </a:r>
            <a:r>
              <a:rPr lang="en-US" altLang="zh-CN" sz="4000">
                <a:solidFill>
                  <a:schemeClr val="accent2"/>
                </a:solidFill>
              </a:rPr>
              <a:t>——STEREO</a:t>
            </a:r>
          </a:p>
        </p:txBody>
      </p:sp>
      <p:pic>
        <p:nvPicPr>
          <p:cNvPr id="64516" name="Picture 7" descr="stereo_spacecraf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050925"/>
            <a:ext cx="5029200" cy="469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1700213"/>
            <a:ext cx="400685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15888"/>
            <a:ext cx="6880225"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文本框 3"/>
          <p:cNvSpPr txBox="1">
            <a:spLocks noChangeArrowheads="1"/>
          </p:cNvSpPr>
          <p:nvPr/>
        </p:nvSpPr>
        <p:spPr bwMode="auto">
          <a:xfrm>
            <a:off x="179388" y="5589588"/>
            <a:ext cx="87852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a:spcBef>
                <a:spcPct val="0"/>
              </a:spcBef>
              <a:buFontTx/>
              <a:buNone/>
            </a:pPr>
            <a:r>
              <a:rPr lang="en-US" altLang="zh-CN" sz="1400" b="0"/>
              <a:t>This graphic illustrates how a combination of spacecraft have the Sun well covered. From their positions near the Sun-Earth line, SDO and SOHO observed this small CME (coronal mass ejection) on July 4, 2013. At the same time, both the STEREO Ahead and Behind spacecraft watched the eruption as well. The size, direction, speed, and velocity can all be determined when we have multiple points of view. Other instruments on these spacecraft capture a lot of additional information about solar activity as well. And we will have this 360-degree capability for years to come.</a:t>
            </a:r>
            <a:endParaRPr lang="zh-CN" altLang="en-US" sz="1400" b="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8"/>
          <p:cNvSpPr>
            <a:spLocks noChangeArrowheads="1"/>
          </p:cNvSpPr>
          <p:nvPr/>
        </p:nvSpPr>
        <p:spPr bwMode="auto">
          <a:xfrm>
            <a:off x="228600" y="4419600"/>
            <a:ext cx="86868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buFontTx/>
              <a:buNone/>
            </a:pPr>
            <a:r>
              <a:rPr lang="en-US" altLang="zh-CN" sz="2400">
                <a:solidFill>
                  <a:srgbClr val="FF0000"/>
                </a:solidFill>
              </a:rPr>
              <a:t>Sun Earth Connection Coronal and Heliospheric Investigation (SECCHI)</a:t>
            </a:r>
            <a:r>
              <a:rPr lang="zh-CN" altLang="en-US" sz="2400">
                <a:solidFill>
                  <a:srgbClr val="FF0000"/>
                </a:solidFill>
              </a:rPr>
              <a:t>：</a:t>
            </a:r>
            <a:r>
              <a:rPr lang="en-US" altLang="zh-CN" sz="2400" b="0"/>
              <a:t>Comprised of four instruments: an extreme ultraviolet imager, two white-light coronagraphs and a heliospheric imager. These instruments study the 3-D evolution of CME's from birth at the Sun's surface through the corona and interplanetary medium to its eventual impact at Earth. </a:t>
            </a:r>
          </a:p>
        </p:txBody>
      </p:sp>
      <p:pic>
        <p:nvPicPr>
          <p:cNvPr id="66563" name="Picture 10" descr="nr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57200"/>
            <a:ext cx="51435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文本框 1"/>
          <p:cNvSpPr txBox="1">
            <a:spLocks noChangeArrowheads="1"/>
          </p:cNvSpPr>
          <p:nvPr/>
        </p:nvSpPr>
        <p:spPr bwMode="auto">
          <a:xfrm>
            <a:off x="395288" y="5732463"/>
            <a:ext cx="8424862"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a:spcBef>
                <a:spcPct val="0"/>
              </a:spcBef>
              <a:buFontTx/>
              <a:buNone/>
            </a:pPr>
            <a:r>
              <a:rPr lang="en-US" altLang="zh-CN" sz="1400" b="0"/>
              <a:t>Solar Activity in August 2010 seen by all the STEREO SECCHI suite's imaging telescopes. The top row shows (left to right) image from HI2 and HI1 from STEREO B; EUVI, Cor1, and Cor2 from STEREO A; and HI1 and HI2 from STEREO A. The bottom row only shows images from EUVI and the two coronagraphs (Cor1 and Cor2) for STEREO B (left) and STEREO A (right). </a:t>
            </a:r>
            <a:endParaRPr lang="zh-CN" altLang="en-US" sz="1400" b="0"/>
          </a:p>
        </p:txBody>
      </p:sp>
      <p:pic>
        <p:nvPicPr>
          <p:cNvPr id="67587"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69863"/>
            <a:ext cx="54737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1"/>
          </p:nvPr>
        </p:nvSpPr>
        <p:spPr>
          <a:xfrm>
            <a:off x="685800" y="4724400"/>
            <a:ext cx="7772400" cy="1676400"/>
          </a:xfrm>
        </p:spPr>
        <p:txBody>
          <a:bodyPr/>
          <a:lstStyle/>
          <a:p>
            <a:pPr marL="0" indent="0" algn="just" eaLnBrk="1" hangingPunct="1">
              <a:buFontTx/>
              <a:buNone/>
            </a:pPr>
            <a:r>
              <a:rPr lang="en-US" altLang="zh-CN" sz="2400" smtClean="0">
                <a:solidFill>
                  <a:srgbClr val="FF0000"/>
                </a:solidFill>
              </a:rPr>
              <a:t>STEREO/WAVES (SWAVES)</a:t>
            </a:r>
            <a:r>
              <a:rPr lang="zh-CN" altLang="en-US" sz="2400" smtClean="0">
                <a:solidFill>
                  <a:srgbClr val="FF0000"/>
                </a:solidFill>
              </a:rPr>
              <a:t>： </a:t>
            </a:r>
            <a:r>
              <a:rPr lang="en-US" altLang="zh-CN" sz="2400" smtClean="0"/>
              <a:t>SWAVES is an interplanetary radio burst tracker that traces the generation and evolution of traveling radio disturbances from the Sun to the orbit of Earth.</a:t>
            </a:r>
            <a:r>
              <a:rPr lang="en-US" altLang="zh-CN" smtClean="0"/>
              <a:t> </a:t>
            </a:r>
          </a:p>
        </p:txBody>
      </p:sp>
      <p:pic>
        <p:nvPicPr>
          <p:cNvPr id="68611" name="Picture 5" descr="swav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53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685800" y="4724400"/>
            <a:ext cx="7924800" cy="1676400"/>
          </a:xfrm>
        </p:spPr>
        <p:txBody>
          <a:bodyPr/>
          <a:lstStyle/>
          <a:p>
            <a:pPr marL="0" indent="0" algn="just" eaLnBrk="1" hangingPunct="1">
              <a:buFontTx/>
              <a:buNone/>
            </a:pPr>
            <a:r>
              <a:rPr lang="en-US" altLang="zh-CN" sz="2400" smtClean="0">
                <a:solidFill>
                  <a:srgbClr val="FF0000"/>
                </a:solidFill>
              </a:rPr>
              <a:t>In-situ Measurements of Particles and CME Transients (IMPACT)</a:t>
            </a:r>
            <a:r>
              <a:rPr lang="zh-CN" altLang="en-US" sz="2400" smtClean="0">
                <a:solidFill>
                  <a:srgbClr val="FF0000"/>
                </a:solidFill>
              </a:rPr>
              <a:t>：</a:t>
            </a:r>
            <a:r>
              <a:rPr lang="zh-CN" altLang="en-US" sz="2400" smtClean="0"/>
              <a:t> </a:t>
            </a:r>
            <a:r>
              <a:rPr lang="en-US" altLang="zh-CN" sz="2400" smtClean="0"/>
              <a:t>IMPACT sample the 3-D distribution and provide plasma characteristics of solar energetic particles and the local vector magnetic field. </a:t>
            </a:r>
            <a:endParaRPr lang="en-US" altLang="zh-CN" smtClean="0"/>
          </a:p>
        </p:txBody>
      </p:sp>
      <p:pic>
        <p:nvPicPr>
          <p:cNvPr id="69635" name="Picture 5" descr="impa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53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533400" y="4419600"/>
            <a:ext cx="8382000" cy="2133600"/>
          </a:xfrm>
        </p:spPr>
        <p:txBody>
          <a:bodyPr/>
          <a:lstStyle/>
          <a:p>
            <a:pPr marL="0" indent="0" algn="just" eaLnBrk="1" hangingPunct="1">
              <a:lnSpc>
                <a:spcPct val="90000"/>
              </a:lnSpc>
              <a:buFontTx/>
              <a:buNone/>
            </a:pPr>
            <a:r>
              <a:rPr lang="en-US" altLang="zh-CN" sz="2400" smtClean="0">
                <a:solidFill>
                  <a:srgbClr val="FF0000"/>
                </a:solidFill>
              </a:rPr>
              <a:t>Plasma and SupraThermal Ion Composition (PLASTIC)</a:t>
            </a:r>
            <a:r>
              <a:rPr lang="zh-CN" altLang="en-US" sz="2400" smtClean="0"/>
              <a:t>： </a:t>
            </a:r>
            <a:r>
              <a:rPr lang="en-US" altLang="zh-CN" sz="2400" smtClean="0"/>
              <a:t>PLASTIC provide plasma characteristics of protons, alpha particles and heavy ions. This experiment will provide key diagnostic measurements of the form of mass and charge state composition of heavy ions and characterize the CME plasma from ambient coronal plasma. </a:t>
            </a:r>
            <a:endParaRPr lang="en-US" altLang="zh-CN" smtClean="0"/>
          </a:p>
        </p:txBody>
      </p:sp>
      <p:pic>
        <p:nvPicPr>
          <p:cNvPr id="70659" name="Picture 5" descr="plast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304800"/>
            <a:ext cx="616108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body" sz="half" idx="1"/>
          </p:nvPr>
        </p:nvSpPr>
        <p:spPr>
          <a:xfrm>
            <a:off x="228600" y="4648200"/>
            <a:ext cx="8686800" cy="2209800"/>
          </a:xfrm>
        </p:spPr>
        <p:txBody>
          <a:bodyPr/>
          <a:lstStyle/>
          <a:p>
            <a:pPr marL="0" indent="0" algn="just" eaLnBrk="1" hangingPunct="1">
              <a:lnSpc>
                <a:spcPct val="90000"/>
              </a:lnSpc>
              <a:buFontTx/>
              <a:buNone/>
            </a:pPr>
            <a:r>
              <a:rPr lang="en-US" altLang="zh-CN" sz="2000" smtClean="0"/>
              <a:t>The STEREO (Ahead) spacecraft recently caught an erupting prominence that demonstrates the convoluted physics of magnetic reconnection (May 21-22, 2008). In the beginning of the video clip prominence material is ejected up and away from the Sun's surface. The remaining plasma (ionized gas) of the prominence is being pulled in several directions by powerful magnetic forces from an active region. It appears to spin counter-clockwise then clockwise over a period of a few hours.</a:t>
            </a:r>
            <a:r>
              <a:rPr lang="en-US" altLang="zh-CN" sz="2400" smtClean="0"/>
              <a:t> </a:t>
            </a:r>
          </a:p>
        </p:txBody>
      </p:sp>
      <p:pic>
        <p:nvPicPr>
          <p:cNvPr id="52229" name="304roll.mpe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2555875" y="200025"/>
            <a:ext cx="441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8167" fill="hold"/>
                                        <p:tgtEl>
                                          <p:spTgt spid="5222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endCondLst>
                    <p:cond evt="onNext" delay="0">
                      <p:tgtEl>
                        <p:sldTgt/>
                      </p:tgtEl>
                    </p:cond>
                    <p:cond evt="onPrev" delay="0">
                      <p:tgtEl>
                        <p:sldTgt/>
                      </p:tgtEl>
                    </p:cond>
                  </p:endCondLst>
                </p:cTn>
                <p:tgtEl>
                  <p:spTgt spid="52229"/>
                </p:tgtEl>
              </p:cMediaNode>
            </p:video>
            <p:seq concurrent="1" nextAc="seek">
              <p:cTn id="8" restart="whenNotActive" fill="hold" evtFilter="cancelBubble" nodeType="interactiveSeq">
                <p:stCondLst>
                  <p:cond evt="onClick" delay="0">
                    <p:tgtEl>
                      <p:spTgt spid="52229"/>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2229"/>
                                        </p:tgtEl>
                                      </p:cBhvr>
                                    </p:cmd>
                                  </p:childTnLst>
                                </p:cTn>
                              </p:par>
                            </p:childTnLst>
                          </p:cTn>
                        </p:par>
                      </p:childTnLst>
                    </p:cTn>
                  </p:par>
                </p:childTnLst>
              </p:cTn>
              <p:nextCondLst>
                <p:cond evt="onClick" delay="0">
                  <p:tgtEl>
                    <p:spTgt spid="52229"/>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ChangeArrowheads="1"/>
          </p:cNvSpPr>
          <p:nvPr/>
        </p:nvSpPr>
        <p:spPr bwMode="auto">
          <a:xfrm>
            <a:off x="2563813" y="2517775"/>
            <a:ext cx="4465637"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88872" rIns="88872" bIns="0">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72707" name="Rectangle 4"/>
          <p:cNvSpPr>
            <a:spLocks noChangeArrowheads="1"/>
          </p:cNvSpPr>
          <p:nvPr/>
        </p:nvSpPr>
        <p:spPr bwMode="auto">
          <a:xfrm>
            <a:off x="395288" y="4913313"/>
            <a:ext cx="8382000"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0"/>
              </a:spcBef>
              <a:buFontTx/>
              <a:buNone/>
            </a:pPr>
            <a:r>
              <a:rPr lang="en-US" altLang="zh-CN" sz="1600">
                <a:cs typeface="Arial" panose="020B0604020202020204" pitchFamily="34" charset="0"/>
              </a:rPr>
              <a:t>This STEREO image and video clip of the Sun in extreme ultraviolet light (June 9-10, 2007) showcases a string of active regions near the Sun's equator over about 36 hours. We see several active regions (brighter areas with the loops above them) that were lined up as they approached the edge of the Sun. With frames being taken every two and a half minutes, scientists can observe the activity along these magnetic field lines in exquisite detail. Active regions are areas of intense magnetic activity that appear brighter in extreme UV light, in this case the wavelength of 171 Angstroms. The images were captured by the Behind spacecraft.</a:t>
            </a:r>
            <a:endParaRPr lang="en-US" altLang="zh-CN" sz="1600" b="0"/>
          </a:p>
        </p:txBody>
      </p:sp>
      <p:grpSp>
        <p:nvGrpSpPr>
          <p:cNvPr id="72708" name="Group 6"/>
          <p:cNvGrpSpPr>
            <a:grpSpLocks/>
          </p:cNvGrpSpPr>
          <p:nvPr/>
        </p:nvGrpSpPr>
        <p:grpSpPr bwMode="auto">
          <a:xfrm>
            <a:off x="2635250" y="2517775"/>
            <a:ext cx="0" cy="53975"/>
            <a:chOff x="0" y="0"/>
            <a:chExt cx="0" cy="0"/>
          </a:xfrm>
        </p:grpSpPr>
        <p:sp>
          <p:nvSpPr>
            <p:cNvPr id="72710" name="Rectangle 2"/>
            <p:cNvSpPr>
              <a:spLocks noChangeArrowheads="1"/>
            </p:cNvSpPr>
            <p:nvPr/>
          </p:nvSpPr>
          <p:spPr bwMode="auto">
            <a:xfrm>
              <a:off x="0" y="0"/>
              <a:ext cx="0"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72711" name="Rectangle 5"/>
            <p:cNvSpPr>
              <a:spLocks noChangeArrowheads="1"/>
            </p:cNvSpPr>
            <p:nvPr/>
          </p:nvSpPr>
          <p:spPr bwMode="auto">
            <a:xfrm>
              <a:off x="0" y="0"/>
              <a:ext cx="0"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grpSp>
      <p:pic>
        <p:nvPicPr>
          <p:cNvPr id="53255" name="LoopingArcs060907.mpe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1403350" y="214313"/>
            <a:ext cx="6146800"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3834" fill="hold"/>
                                        <p:tgtEl>
                                          <p:spTgt spid="5325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endCondLst>
                    <p:cond evt="onNext" delay="0">
                      <p:tgtEl>
                        <p:sldTgt/>
                      </p:tgtEl>
                    </p:cond>
                    <p:cond evt="onPrev" delay="0">
                      <p:tgtEl>
                        <p:sldTgt/>
                      </p:tgtEl>
                    </p:cond>
                  </p:endCondLst>
                </p:cTn>
                <p:tgtEl>
                  <p:spTgt spid="53255"/>
                </p:tgtEl>
              </p:cMediaNode>
            </p:video>
            <p:seq concurrent="1" nextAc="seek">
              <p:cTn id="8" restart="whenNotActive" fill="hold" evtFilter="cancelBubble" nodeType="interactiveSeq">
                <p:stCondLst>
                  <p:cond evt="onClick" delay="0">
                    <p:tgtEl>
                      <p:spTgt spid="5325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3255"/>
                                        </p:tgtEl>
                                      </p:cBhvr>
                                    </p:cmd>
                                  </p:childTnLst>
                                </p:cTn>
                              </p:par>
                            </p:childTnLst>
                          </p:cTn>
                        </p:par>
                      </p:childTnLst>
                    </p:cTn>
                  </p:par>
                </p:childTnLst>
              </p:cTn>
              <p:nextCondLst>
                <p:cond evt="onClick" delay="0">
                  <p:tgtEl>
                    <p:spTgt spid="53255"/>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ChangeArrowheads="1"/>
          </p:cNvSpPr>
          <p:nvPr/>
        </p:nvSpPr>
        <p:spPr bwMode="auto">
          <a:xfrm>
            <a:off x="2563813" y="2790825"/>
            <a:ext cx="4465637"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88872" rIns="88872" bIns="0">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73731" name="Rectangle 4"/>
          <p:cNvSpPr>
            <a:spLocks noChangeArrowheads="1"/>
          </p:cNvSpPr>
          <p:nvPr/>
        </p:nvSpPr>
        <p:spPr bwMode="auto">
          <a:xfrm>
            <a:off x="323850" y="5353050"/>
            <a:ext cx="8458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0"/>
              </a:spcBef>
              <a:buFontTx/>
              <a:buNone/>
            </a:pPr>
            <a:r>
              <a:rPr lang="en-US" altLang="zh-CN" sz="1600">
                <a:cs typeface="Arial" panose="020B0604020202020204" pitchFamily="34" charset="0"/>
              </a:rPr>
              <a:t>The Sun blasted out two coronal mass ejections (CMEs) and a flare on March 25, 2008. STEREO's COR 2 coronagraph (Ahead) caught the action. In the video clip, a smaller CME first bursts off to the right. After an 8-hour data gap, a flare and associated CME blast off to the left in a much larger bulbous cloud of particles. The flare, a moderate M-class event, is the largest STEREO has seen this year.</a:t>
            </a:r>
            <a:endParaRPr lang="en-US" altLang="zh-CN" sz="1600" b="0"/>
          </a:p>
        </p:txBody>
      </p:sp>
      <p:grpSp>
        <p:nvGrpSpPr>
          <p:cNvPr id="73732" name="Group 6"/>
          <p:cNvGrpSpPr>
            <a:grpSpLocks/>
          </p:cNvGrpSpPr>
          <p:nvPr/>
        </p:nvGrpSpPr>
        <p:grpSpPr bwMode="auto">
          <a:xfrm>
            <a:off x="2635250" y="2790825"/>
            <a:ext cx="0" cy="53975"/>
            <a:chOff x="0" y="0"/>
            <a:chExt cx="0" cy="0"/>
          </a:xfrm>
        </p:grpSpPr>
        <p:sp>
          <p:nvSpPr>
            <p:cNvPr id="73734" name="Rectangle 2"/>
            <p:cNvSpPr>
              <a:spLocks noChangeArrowheads="1"/>
            </p:cNvSpPr>
            <p:nvPr/>
          </p:nvSpPr>
          <p:spPr bwMode="auto">
            <a:xfrm>
              <a:off x="0" y="0"/>
              <a:ext cx="0"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73735" name="Rectangle 5"/>
            <p:cNvSpPr>
              <a:spLocks noChangeArrowheads="1"/>
            </p:cNvSpPr>
            <p:nvPr/>
          </p:nvSpPr>
          <p:spPr bwMode="auto">
            <a:xfrm>
              <a:off x="0" y="0"/>
              <a:ext cx="0"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grpSp>
      <p:pic>
        <p:nvPicPr>
          <p:cNvPr id="54279" name="MflareCor2.mpe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1908175" y="269875"/>
            <a:ext cx="5040313"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6375" fill="hold"/>
                                        <p:tgtEl>
                                          <p:spTgt spid="5427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endCondLst>
                    <p:cond evt="onNext" delay="0">
                      <p:tgtEl>
                        <p:sldTgt/>
                      </p:tgtEl>
                    </p:cond>
                    <p:cond evt="onPrev" delay="0">
                      <p:tgtEl>
                        <p:sldTgt/>
                      </p:tgtEl>
                    </p:cond>
                  </p:endCondLst>
                </p:cTn>
                <p:tgtEl>
                  <p:spTgt spid="54279"/>
                </p:tgtEl>
              </p:cMediaNode>
            </p:video>
            <p:seq concurrent="1" nextAc="seek">
              <p:cTn id="8" restart="whenNotActive" fill="hold" evtFilter="cancelBubble" nodeType="interactiveSeq">
                <p:stCondLst>
                  <p:cond evt="onClick" delay="0">
                    <p:tgtEl>
                      <p:spTgt spid="54279"/>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4279"/>
                                        </p:tgtEl>
                                      </p:cBhvr>
                                    </p:cmd>
                                  </p:childTnLst>
                                </p:cTn>
                              </p:par>
                            </p:childTnLst>
                          </p:cTn>
                        </p:par>
                      </p:childTnLst>
                    </p:cTn>
                  </p:par>
                </p:childTnLst>
              </p:cTn>
              <p:nextCondLst>
                <p:cond evt="onClick" delay="0">
                  <p:tgtEl>
                    <p:spTgt spid="54279"/>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ChangeArrowheads="1"/>
          </p:cNvSpPr>
          <p:nvPr/>
        </p:nvSpPr>
        <p:spPr bwMode="auto">
          <a:xfrm>
            <a:off x="2563813" y="2586038"/>
            <a:ext cx="4465637"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88872" rIns="88872" bIns="0">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74755" name="Rectangle 4"/>
          <p:cNvSpPr>
            <a:spLocks noChangeArrowheads="1"/>
          </p:cNvSpPr>
          <p:nvPr/>
        </p:nvSpPr>
        <p:spPr bwMode="auto">
          <a:xfrm>
            <a:off x="495300" y="4886325"/>
            <a:ext cx="83058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0"/>
              </a:spcBef>
              <a:buFontTx/>
              <a:buNone/>
            </a:pPr>
            <a:r>
              <a:rPr lang="en-US" altLang="zh-CN" sz="1600">
                <a:cs typeface="Arial" panose="020B0604020202020204" pitchFamily="34" charset="0"/>
              </a:rPr>
              <a:t>There was a transit of the Moon across the face of the Sun - but it could not be seen from Earth. This sight was visible only from the STEREO-B spacecraft in its orbit about the sun, trailing behind the Earth. NASA's STEREO mission consists of two spacecraft launched in October, 2006 to study solar storms. The transit starts at 1:56 am EST and continued for 12 hours until 1:57 pm EST. STEREO-B is currently about 1 million miles from the Earth, 4.4 times farther away from the Moon than we are on Earth. As the result, the Moon will appear 4.4 times smaller than what we are used to. </a:t>
            </a:r>
            <a:endParaRPr lang="en-US" altLang="zh-CN" sz="1600" b="0"/>
          </a:p>
        </p:txBody>
      </p:sp>
      <p:grpSp>
        <p:nvGrpSpPr>
          <p:cNvPr id="74756" name="Group 6"/>
          <p:cNvGrpSpPr>
            <a:grpSpLocks/>
          </p:cNvGrpSpPr>
          <p:nvPr/>
        </p:nvGrpSpPr>
        <p:grpSpPr bwMode="auto">
          <a:xfrm>
            <a:off x="2635250" y="2586038"/>
            <a:ext cx="0" cy="53975"/>
            <a:chOff x="0" y="0"/>
            <a:chExt cx="0" cy="0"/>
          </a:xfrm>
        </p:grpSpPr>
        <p:sp>
          <p:nvSpPr>
            <p:cNvPr id="74758" name="Rectangle 2"/>
            <p:cNvSpPr>
              <a:spLocks noChangeArrowheads="1"/>
            </p:cNvSpPr>
            <p:nvPr/>
          </p:nvSpPr>
          <p:spPr bwMode="auto">
            <a:xfrm>
              <a:off x="0" y="0"/>
              <a:ext cx="0"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74759" name="Rectangle 5"/>
            <p:cNvSpPr>
              <a:spLocks noChangeArrowheads="1"/>
            </p:cNvSpPr>
            <p:nvPr/>
          </p:nvSpPr>
          <p:spPr bwMode="auto">
            <a:xfrm>
              <a:off x="0" y="0"/>
              <a:ext cx="0"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grpSp>
      <p:pic>
        <p:nvPicPr>
          <p:cNvPr id="55303" name="transit_label_med4.mpe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1403350" y="200025"/>
            <a:ext cx="6192838"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7917" fill="hold"/>
                                        <p:tgtEl>
                                          <p:spTgt spid="5530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55303"/>
                </p:tgtEl>
              </p:cMediaNode>
            </p:video>
            <p:seq concurrent="1" nextAc="seek">
              <p:cTn id="8" restart="whenNotActive" fill="hold" evtFilter="cancelBubble" nodeType="interactiveSeq">
                <p:stCondLst>
                  <p:cond evt="onClick" delay="0">
                    <p:tgtEl>
                      <p:spTgt spid="5530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5303"/>
                                        </p:tgtEl>
                                      </p:cBhvr>
                                    </p:cmd>
                                  </p:childTnLst>
                                </p:cTn>
                              </p:par>
                            </p:childTnLst>
                          </p:cTn>
                        </p:par>
                      </p:childTnLst>
                    </p:cTn>
                  </p:par>
                </p:childTnLst>
              </p:cTn>
              <p:nextCondLst>
                <p:cond evt="onClick" delay="0">
                  <p:tgtEl>
                    <p:spTgt spid="55303"/>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27"/>
          <p:cNvSpPr>
            <a:spLocks noChangeArrowheads="1"/>
          </p:cNvSpPr>
          <p:nvPr/>
        </p:nvSpPr>
        <p:spPr bwMode="auto">
          <a:xfrm>
            <a:off x="2563813" y="2449513"/>
            <a:ext cx="4465637"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88872" rIns="88872" bIns="0">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75779" name="Rectangle 1028"/>
          <p:cNvSpPr>
            <a:spLocks noChangeArrowheads="1"/>
          </p:cNvSpPr>
          <p:nvPr/>
        </p:nvSpPr>
        <p:spPr bwMode="auto">
          <a:xfrm>
            <a:off x="444500" y="4581525"/>
            <a:ext cx="82296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0"/>
              </a:spcBef>
              <a:buFontTx/>
              <a:buNone/>
            </a:pPr>
            <a:r>
              <a:rPr lang="en-US" altLang="zh-CN" sz="1600">
                <a:cs typeface="Arial" panose="020B0604020202020204" pitchFamily="34" charset="0"/>
              </a:rPr>
              <a:t>NASA's STEREO satellite captured the first images ever of a collision between a solar "hurricane", called a coronal mass ejection (CME), and a comet. The collision caused the complete detachment of the comet's plasma tail. Comets are icy leftovers from the solar system's formation billions of years ago. They usually hang out in the cold, distant regions of the solar system, but occasionally a gravitational tug from a planet, another comet, or even a nearby star sends them into the inner solar system. Once there, the sun's heat and radiation vaporizes gas and dust from the comet, forming its tail. Comets typically have two tails, one made of dust and a fainter one made of electrically conducting gas, called plasma</a:t>
            </a:r>
            <a:r>
              <a:rPr lang="zh-CN" altLang="en-US" sz="1600"/>
              <a:t>。</a:t>
            </a:r>
            <a:endParaRPr lang="zh-CN" altLang="en-US" sz="1600" b="0"/>
          </a:p>
        </p:txBody>
      </p:sp>
      <p:grpSp>
        <p:nvGrpSpPr>
          <p:cNvPr id="75780" name="Group 1030"/>
          <p:cNvGrpSpPr>
            <a:grpSpLocks/>
          </p:cNvGrpSpPr>
          <p:nvPr/>
        </p:nvGrpSpPr>
        <p:grpSpPr bwMode="auto">
          <a:xfrm>
            <a:off x="2635250" y="2449513"/>
            <a:ext cx="0" cy="53975"/>
            <a:chOff x="0" y="0"/>
            <a:chExt cx="0" cy="0"/>
          </a:xfrm>
        </p:grpSpPr>
        <p:sp>
          <p:nvSpPr>
            <p:cNvPr id="75783" name="Rectangle 1026"/>
            <p:cNvSpPr>
              <a:spLocks noChangeArrowheads="1"/>
            </p:cNvSpPr>
            <p:nvPr/>
          </p:nvSpPr>
          <p:spPr bwMode="auto">
            <a:xfrm>
              <a:off x="0" y="0"/>
              <a:ext cx="0"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sp>
          <p:nvSpPr>
            <p:cNvPr id="75784" name="Rectangle 1029"/>
            <p:cNvSpPr>
              <a:spLocks noChangeArrowheads="1"/>
            </p:cNvSpPr>
            <p:nvPr/>
          </p:nvSpPr>
          <p:spPr bwMode="auto">
            <a:xfrm>
              <a:off x="0" y="0"/>
              <a:ext cx="0" cy="0"/>
            </a:xfrm>
            <a:prstGeom prst="rect">
              <a:avLst/>
            </a:prstGeom>
            <a:solidFill>
              <a:srgbClr val="82829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zh-CN" altLang="en-US" sz="5400" b="0"/>
            </a:p>
          </p:txBody>
        </p:sp>
      </p:grpSp>
      <p:pic>
        <p:nvPicPr>
          <p:cNvPr id="56327" name="ENCKE_042007.mpe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250825" y="238125"/>
            <a:ext cx="4176713"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ENCKE_042507.mpeg">
            <a:hlinkClick r:id="" action="ppaction://media"/>
          </p:cNvPr>
          <p:cNvPicPr>
            <a:picLocks noChangeAspect="1" noChangeArrowheads="1"/>
          </p:cNvPicPr>
          <p:nvPr>
            <a:videoFile r:link="rId4"/>
            <p:extLst>
              <p:ext uri="{DAA4B4D4-6D71-4841-9C94-3DE7FCFB9230}">
                <p14:media xmlns:p14="http://schemas.microsoft.com/office/powerpoint/2010/main" r:link="rId3"/>
              </p:ext>
            </p:extLst>
          </p:nvPr>
        </p:nvPicPr>
        <p:blipFill>
          <a:blip r:embed="rId7">
            <a:extLst>
              <a:ext uri="{28A0092B-C50C-407E-A947-70E740481C1C}">
                <a14:useLocalDpi xmlns:a14="http://schemas.microsoft.com/office/drawing/2010/main" val="0"/>
              </a:ext>
            </a:extLst>
          </a:blip>
          <a:srcRect/>
          <a:stretch>
            <a:fillRect/>
          </a:stretch>
        </p:blipFill>
        <p:spPr bwMode="auto">
          <a:xfrm>
            <a:off x="4589463" y="238125"/>
            <a:ext cx="4175125" cy="417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434" fill="hold"/>
                                        <p:tgtEl>
                                          <p:spTgt spid="56327"/>
                                        </p:tgtEl>
                                      </p:cBhvr>
                                    </p:cmd>
                                  </p:childTnLst>
                                </p:cTn>
                              </p:par>
                            </p:childTnLst>
                          </p:cTn>
                        </p:par>
                        <p:par>
                          <p:cTn id="7" fill="hold" nodeType="afterGroup">
                            <p:stCondLst>
                              <p:cond delay="3434"/>
                            </p:stCondLst>
                            <p:childTnLst>
                              <p:par>
                                <p:cTn id="8" presetID="1" presetClass="mediacall" presetSubtype="0" fill="hold" nodeType="afterEffect">
                                  <p:stCondLst>
                                    <p:cond delay="0"/>
                                  </p:stCondLst>
                                  <p:childTnLst>
                                    <p:cmd type="call" cmd="playFrom(0.0)">
                                      <p:cBhvr>
                                        <p:cTn id="9" dur="13134" fill="hold"/>
                                        <p:tgtEl>
                                          <p:spTgt spid="5632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repeatCount="indefinite" fill="hold" display="0">
                  <p:stCondLst>
                    <p:cond delay="indefinite"/>
                  </p:stCondLst>
                  <p:endCondLst>
                    <p:cond evt="onNext" delay="0">
                      <p:tgtEl>
                        <p:sldTgt/>
                      </p:tgtEl>
                    </p:cond>
                    <p:cond evt="onPrev" delay="0">
                      <p:tgtEl>
                        <p:sldTgt/>
                      </p:tgtEl>
                    </p:cond>
                  </p:endCondLst>
                </p:cTn>
                <p:tgtEl>
                  <p:spTgt spid="56327"/>
                </p:tgtEl>
              </p:cMediaNode>
            </p:video>
            <p:seq concurrent="1" nextAc="seek">
              <p:cTn id="11" restart="whenNotActive" fill="hold" evtFilter="cancelBubble" nodeType="interactiveSeq">
                <p:stCondLst>
                  <p:cond evt="onClick" delay="0">
                    <p:tgtEl>
                      <p:spTgt spid="56327"/>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56327"/>
                                        </p:tgtEl>
                                      </p:cBhvr>
                                    </p:cmd>
                                  </p:childTnLst>
                                </p:cTn>
                              </p:par>
                            </p:childTnLst>
                          </p:cTn>
                        </p:par>
                      </p:childTnLst>
                    </p:cTn>
                  </p:par>
                </p:childTnLst>
              </p:cTn>
              <p:nextCondLst>
                <p:cond evt="onClick" delay="0">
                  <p:tgtEl>
                    <p:spTgt spid="56327"/>
                  </p:tgtEl>
                </p:cond>
              </p:nextCondLst>
            </p:seq>
            <p:video>
              <p:cMediaNode>
                <p:cTn id="16" repeatCount="indefinite" fill="hold" display="0">
                  <p:stCondLst>
                    <p:cond delay="indefinite"/>
                  </p:stCondLst>
                  <p:endCondLst>
                    <p:cond evt="onNext" delay="0">
                      <p:tgtEl>
                        <p:sldTgt/>
                      </p:tgtEl>
                    </p:cond>
                    <p:cond evt="onPrev" delay="0">
                      <p:tgtEl>
                        <p:sldTgt/>
                      </p:tgtEl>
                    </p:cond>
                  </p:endCondLst>
                </p:cTn>
                <p:tgtEl>
                  <p:spTgt spid="56328"/>
                </p:tgtEl>
              </p:cMediaNode>
            </p:video>
            <p:seq concurrent="1" nextAc="seek">
              <p:cTn id="17" restart="whenNotActive" fill="hold" evtFilter="cancelBubble" nodeType="interactiveSeq">
                <p:stCondLst>
                  <p:cond evt="onClick" delay="0">
                    <p:tgtEl>
                      <p:spTgt spid="56328"/>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2" presetClass="mediacall" presetSubtype="0" fill="hold" nodeType="clickEffect">
                                  <p:stCondLst>
                                    <p:cond delay="0"/>
                                  </p:stCondLst>
                                  <p:childTnLst>
                                    <p:cmd type="call" cmd="togglePause">
                                      <p:cBhvr>
                                        <p:cTn id="21" dur="1" fill="hold"/>
                                        <p:tgtEl>
                                          <p:spTgt spid="56328"/>
                                        </p:tgtEl>
                                      </p:cBhvr>
                                    </p:cmd>
                                  </p:childTnLst>
                                </p:cTn>
                              </p:par>
                            </p:childTnLst>
                          </p:cTn>
                        </p:par>
                      </p:childTnLst>
                    </p:cTn>
                  </p:par>
                </p:childTnLst>
              </p:cTn>
              <p:nextCondLst>
                <p:cond evt="onClick" delay="0">
                  <p:tgtEl>
                    <p:spTgt spid="56328"/>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8" descr="spacecraft_detail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1213" y="750888"/>
            <a:ext cx="4076700"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Text Box 2"/>
          <p:cNvSpPr txBox="1">
            <a:spLocks noChangeArrowheads="1"/>
          </p:cNvSpPr>
          <p:nvPr/>
        </p:nvSpPr>
        <p:spPr bwMode="auto">
          <a:xfrm>
            <a:off x="323850" y="5556250"/>
            <a:ext cx="8424863"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en-US" altLang="zh-CN" sz="2400">
                <a:ea typeface="楷体_GB2312" pitchFamily="49" charset="-122"/>
              </a:rPr>
              <a:t>SDO</a:t>
            </a:r>
            <a:r>
              <a:rPr lang="zh-CN" altLang="en-US" sz="2400">
                <a:ea typeface="楷体_GB2312" pitchFamily="49" charset="-122"/>
              </a:rPr>
              <a:t>卫星，</a:t>
            </a:r>
            <a:r>
              <a:rPr lang="en-US" altLang="zh-CN" sz="2400">
                <a:ea typeface="楷体_GB2312" pitchFamily="49" charset="-122"/>
              </a:rPr>
              <a:t>2010</a:t>
            </a:r>
            <a:r>
              <a:rPr lang="zh-CN" altLang="en-US" sz="2400">
                <a:ea typeface="楷体_GB2312" pitchFamily="49" charset="-122"/>
              </a:rPr>
              <a:t>年</a:t>
            </a:r>
            <a:r>
              <a:rPr lang="en-US" altLang="zh-CN" sz="2400">
                <a:ea typeface="楷体_GB2312" pitchFamily="49" charset="-122"/>
              </a:rPr>
              <a:t>2</a:t>
            </a:r>
            <a:r>
              <a:rPr lang="zh-CN" altLang="en-US" sz="2400">
                <a:ea typeface="楷体_GB2312" pitchFamily="49" charset="-122"/>
              </a:rPr>
              <a:t>月发射。对太阳的极紫外辐射、太阳表面矢量磁场、振动速度场进行高时间和空间分辨率的观测，研究太阳的动力学过程。</a:t>
            </a:r>
          </a:p>
        </p:txBody>
      </p:sp>
      <p:sp>
        <p:nvSpPr>
          <p:cNvPr id="76804" name="Text Box 3"/>
          <p:cNvSpPr txBox="1">
            <a:spLocks noChangeArrowheads="1"/>
          </p:cNvSpPr>
          <p:nvPr/>
        </p:nvSpPr>
        <p:spPr bwMode="auto">
          <a:xfrm>
            <a:off x="323850" y="188913"/>
            <a:ext cx="7967663"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r" eaLnBrk="1" hangingPunct="1">
              <a:spcBef>
                <a:spcPct val="50000"/>
              </a:spcBef>
              <a:buFontTx/>
              <a:buNone/>
            </a:pPr>
            <a:r>
              <a:rPr lang="zh-CN" altLang="en-US" sz="4000">
                <a:solidFill>
                  <a:schemeClr val="accent2"/>
                </a:solidFill>
              </a:rPr>
              <a:t>主要卫星</a:t>
            </a:r>
            <a:r>
              <a:rPr lang="en-US" altLang="zh-CN" sz="4000">
                <a:solidFill>
                  <a:schemeClr val="accent2"/>
                </a:solidFill>
              </a:rPr>
              <a:t>—SDO, Solar Dynamic      Observatory</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
          <p:cNvSpPr>
            <a:spLocks noGrp="1" noChangeArrowheads="1"/>
          </p:cNvSpPr>
          <p:nvPr>
            <p:ph type="body" idx="1"/>
          </p:nvPr>
        </p:nvSpPr>
        <p:spPr>
          <a:xfrm>
            <a:off x="468313" y="4983163"/>
            <a:ext cx="8134350" cy="1874837"/>
          </a:xfrm>
        </p:spPr>
        <p:txBody>
          <a:bodyPr/>
          <a:lstStyle/>
          <a:p>
            <a:pPr marL="0" indent="0" algn="just" eaLnBrk="1" hangingPunct="1">
              <a:lnSpc>
                <a:spcPct val="90000"/>
              </a:lnSpc>
              <a:buFontTx/>
              <a:buNone/>
            </a:pPr>
            <a:r>
              <a:rPr lang="en-US" altLang="zh-CN" sz="2400" smtClean="0">
                <a:solidFill>
                  <a:srgbClr val="CC0000"/>
                </a:solidFill>
              </a:rPr>
              <a:t>HMI (Helioseismic and Magnetic Imager)</a:t>
            </a:r>
            <a:r>
              <a:rPr lang="en-US" altLang="zh-CN" sz="2400" smtClean="0"/>
              <a:t> HMI extends the capabilities of the SOHO/MDI instrument with continual full-disk coverage at higher spatial resolution and new vector magnetogram capabilities. </a:t>
            </a:r>
          </a:p>
        </p:txBody>
      </p:sp>
      <p:pic>
        <p:nvPicPr>
          <p:cNvPr id="77827" name="Picture 4" descr="H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88913"/>
            <a:ext cx="7129463"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Grp="1" noChangeArrowheads="1"/>
          </p:cNvSpPr>
          <p:nvPr>
            <p:ph type="body" idx="1"/>
          </p:nvPr>
        </p:nvSpPr>
        <p:spPr>
          <a:xfrm>
            <a:off x="611188" y="4978400"/>
            <a:ext cx="7772400" cy="1879600"/>
          </a:xfrm>
        </p:spPr>
        <p:txBody>
          <a:bodyPr/>
          <a:lstStyle/>
          <a:p>
            <a:pPr marL="0" indent="0" algn="just" eaLnBrk="1" hangingPunct="1">
              <a:buFontTx/>
              <a:buNone/>
            </a:pPr>
            <a:r>
              <a:rPr lang="en-US" altLang="zh-CN" sz="2400" smtClean="0">
                <a:solidFill>
                  <a:srgbClr val="CC0000"/>
                </a:solidFill>
              </a:rPr>
              <a:t>AIA (Atmospheric Imaging Assembly)</a:t>
            </a:r>
            <a:r>
              <a:rPr lang="en-US" altLang="zh-CN" sz="2400" smtClean="0"/>
              <a:t>  AIA images the solar atmosphere in multiple wavelengths to link changes in the surface to interior changes. Data includes images of the Sun in 10 wavelengths every 10 seconds.</a:t>
            </a:r>
          </a:p>
        </p:txBody>
      </p:sp>
      <p:pic>
        <p:nvPicPr>
          <p:cNvPr id="78851" name="Picture 4" descr="AIA">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349250"/>
            <a:ext cx="6858000"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body" idx="1"/>
          </p:nvPr>
        </p:nvSpPr>
        <p:spPr>
          <a:xfrm>
            <a:off x="323850" y="4697413"/>
            <a:ext cx="8424863" cy="2160587"/>
          </a:xfrm>
        </p:spPr>
        <p:txBody>
          <a:bodyPr/>
          <a:lstStyle/>
          <a:p>
            <a:pPr marL="0" indent="0" algn="just" eaLnBrk="1" hangingPunct="1">
              <a:lnSpc>
                <a:spcPct val="90000"/>
              </a:lnSpc>
              <a:buFontTx/>
              <a:buNone/>
            </a:pPr>
            <a:r>
              <a:rPr lang="en-US" altLang="zh-CN" sz="2400" smtClean="0">
                <a:solidFill>
                  <a:srgbClr val="CC0000"/>
                </a:solidFill>
              </a:rPr>
              <a:t>EVE (Extreme Ultraviolet Variablity Experiment)</a:t>
            </a:r>
            <a:r>
              <a:rPr lang="en-US" altLang="zh-CN" sz="2400" smtClean="0"/>
              <a:t> EVE measures the solar extreme-ultraviolet (EUV) irradiance with unprecedented spectral resolution, temporal cadence, and precision. EVE measures the solar extreme ultraviolet (EUV) spectral irradiance to understand variations on the timescales which influence Earth's climate and near-Earth space. </a:t>
            </a:r>
          </a:p>
        </p:txBody>
      </p:sp>
      <p:pic>
        <p:nvPicPr>
          <p:cNvPr id="79875" name="Picture 4" descr="E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27000"/>
            <a:ext cx="6858000"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11188" y="188913"/>
            <a:ext cx="7772400" cy="658812"/>
          </a:xfrm>
        </p:spPr>
        <p:txBody>
          <a:bodyPr/>
          <a:lstStyle/>
          <a:p>
            <a:pPr eaLnBrk="1" hangingPunct="1"/>
            <a:r>
              <a:rPr lang="en-US" altLang="zh-CN" sz="3600" smtClean="0">
                <a:solidFill>
                  <a:srgbClr val="CC0000"/>
                </a:solidFill>
              </a:rPr>
              <a:t>Image Resolution Comparison</a:t>
            </a:r>
          </a:p>
        </p:txBody>
      </p:sp>
      <p:sp>
        <p:nvSpPr>
          <p:cNvPr id="80899" name="Rectangle 3"/>
          <p:cNvSpPr>
            <a:spLocks noGrp="1" noChangeArrowheads="1"/>
          </p:cNvSpPr>
          <p:nvPr>
            <p:ph type="body" idx="1"/>
          </p:nvPr>
        </p:nvSpPr>
        <p:spPr>
          <a:xfrm>
            <a:off x="111125" y="4133850"/>
            <a:ext cx="8785225" cy="2455863"/>
          </a:xfrm>
        </p:spPr>
        <p:txBody>
          <a:bodyPr/>
          <a:lstStyle/>
          <a:p>
            <a:pPr marL="0" indent="0" algn="just" eaLnBrk="1" hangingPunct="1">
              <a:lnSpc>
                <a:spcPct val="90000"/>
              </a:lnSpc>
              <a:buFontTx/>
              <a:buNone/>
            </a:pPr>
            <a:r>
              <a:rPr lang="en-US" altLang="zh-CN" sz="2400" smtClean="0"/>
              <a:t>The above image illustrates the resolution capabilities of the SDO, STEREO, and SOHO spacecrafts. SDO's AIA instrument (right image) has twice the image resolution than STEREO (middle image) and 4 times greater imaging resolution than SOHO (left image). The image cadence also varies. </a:t>
            </a:r>
            <a:r>
              <a:rPr lang="en-US" altLang="zh-CN" sz="2400" smtClean="0">
                <a:solidFill>
                  <a:srgbClr val="FF0000"/>
                </a:solidFill>
              </a:rPr>
              <a:t>SDO takes 1 image every second</a:t>
            </a:r>
            <a:r>
              <a:rPr lang="en-US" altLang="zh-CN" sz="2400" smtClean="0"/>
              <a:t>. At best STEREO takes 1 image every 3 minutes and SOHO takes 1 image every 12 minutes.</a:t>
            </a:r>
          </a:p>
        </p:txBody>
      </p:sp>
      <p:pic>
        <p:nvPicPr>
          <p:cNvPr id="80900" name="Picture 4" descr="resolution_compari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1075"/>
            <a:ext cx="9144000"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图片 1" descr="SDO-solar-tornado-zoo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14438"/>
            <a:ext cx="914400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TextBox 2"/>
          <p:cNvSpPr txBox="1">
            <a:spLocks noChangeArrowheads="1"/>
          </p:cNvSpPr>
          <p:nvPr/>
        </p:nvSpPr>
        <p:spPr bwMode="auto">
          <a:xfrm>
            <a:off x="2214563" y="4929188"/>
            <a:ext cx="4500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800" b="0"/>
              <a:t>太阳大气中的龙卷风</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Box 2"/>
          <p:cNvSpPr txBox="1">
            <a:spLocks noChangeArrowheads="1"/>
          </p:cNvSpPr>
          <p:nvPr/>
        </p:nvSpPr>
        <p:spPr bwMode="auto">
          <a:xfrm>
            <a:off x="2286000" y="5786438"/>
            <a:ext cx="450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0"/>
              </a:spcBef>
              <a:buFontTx/>
              <a:buNone/>
            </a:pPr>
            <a:r>
              <a:rPr lang="zh-CN" altLang="en-US" sz="2800" b="0"/>
              <a:t>太阳大气中的龙卷风</a:t>
            </a:r>
          </a:p>
        </p:txBody>
      </p:sp>
      <p:pic>
        <p:nvPicPr>
          <p:cNvPr id="82947" name="图片 3" descr="龙卷风SDO AIA 171.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038" y="1739900"/>
            <a:ext cx="2974975"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8" name="图片 4" descr="龙卷风 SDO AIA 193.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71813" y="1739900"/>
            <a:ext cx="2974975"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9" name="图片 5" descr="龙卷风 SDO AIA 211.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7588" y="1739900"/>
            <a:ext cx="300037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4" name="AIA_20100419_1200_2100_304_hihres_Rain.mov">
            <a:hlinkClick r:id="" action="ppaction://media"/>
          </p:cNvPr>
          <p:cNvPicPr>
            <a:picLocks noGrp="1" noChangeAspect="1" noChangeArrowheads="1"/>
          </p:cNvPicPr>
          <p:nvPr>
            <p:ph/>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a:xfrm>
            <a:off x="684213" y="1125538"/>
            <a:ext cx="7772400" cy="4371975"/>
          </a:xfrm>
        </p:spPr>
      </p:pic>
      <p:sp>
        <p:nvSpPr>
          <p:cNvPr id="83971" name="TextBox 2">
            <a:hlinkClick r:id="rId5" action="ppaction://hlinkfile"/>
          </p:cNvPr>
          <p:cNvSpPr txBox="1">
            <a:spLocks noChangeArrowheads="1"/>
          </p:cNvSpPr>
          <p:nvPr/>
        </p:nvSpPr>
        <p:spPr bwMode="auto">
          <a:xfrm>
            <a:off x="928688" y="5715000"/>
            <a:ext cx="7429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4000" b="0"/>
              <a:t>SDO/AIA</a:t>
            </a:r>
            <a:r>
              <a:rPr lang="zh-CN" altLang="en-US" sz="4000" b="0"/>
              <a:t>观测的一次抛射和冕雨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2767" fill="hold"/>
                                        <p:tgtEl>
                                          <p:spTgt spid="8704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endCondLst>
                    <p:cond evt="onNext" delay="0">
                      <p:tgtEl>
                        <p:sldTgt/>
                      </p:tgtEl>
                    </p:cond>
                    <p:cond evt="onPrev" delay="0">
                      <p:tgtEl>
                        <p:sldTgt/>
                      </p:tgtEl>
                    </p:cond>
                  </p:endCondLst>
                </p:cTn>
                <p:tgtEl>
                  <p:spTgt spid="87044"/>
                </p:tgtEl>
              </p:cMediaNode>
            </p:video>
            <p:seq concurrent="1" nextAc="seek">
              <p:cTn id="8" restart="whenNotActive" fill="hold" evtFilter="cancelBubble" nodeType="interactiveSeq">
                <p:stCondLst>
                  <p:cond evt="onClick" delay="0">
                    <p:tgtEl>
                      <p:spTgt spid="8704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87044"/>
                                        </p:tgtEl>
                                      </p:cBhvr>
                                    </p:cmd>
                                  </p:childTnLst>
                                </p:cTn>
                              </p:par>
                            </p:childTnLst>
                          </p:cTn>
                        </p:par>
                      </p:childTnLst>
                    </p:cTn>
                  </p:par>
                </p:childTnLst>
              </p:cTn>
              <p:nextCondLst>
                <p:cond evt="onClick" delay="0">
                  <p:tgtEl>
                    <p:spTgt spid="87044"/>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2" name="SSW_cutout_20110607T0611-20110607T0715_AIA_211-193-171_S22W53.mov">
            <a:hlinkClick r:id="" action="ppaction://media"/>
          </p:cNvPr>
          <p:cNvPicPr>
            <a:picLocks noGrp="1" noChangeAspect="1" noChangeArrowheads="1"/>
          </p:cNvPicPr>
          <p:nvPr>
            <p:ph/>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a:xfrm>
            <a:off x="685800" y="1166813"/>
            <a:ext cx="7772400" cy="4371975"/>
          </a:xfrm>
        </p:spPr>
      </p:pic>
      <p:sp>
        <p:nvSpPr>
          <p:cNvPr id="84995" name="TextBox 2">
            <a:hlinkClick r:id="rId5" action="ppaction://hlinkfile"/>
          </p:cNvPr>
          <p:cNvSpPr txBox="1">
            <a:spLocks noChangeArrowheads="1"/>
          </p:cNvSpPr>
          <p:nvPr/>
        </p:nvSpPr>
        <p:spPr bwMode="auto">
          <a:xfrm>
            <a:off x="928688" y="5715000"/>
            <a:ext cx="7429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r>
              <a:rPr lang="en-US" altLang="zh-CN" sz="4000" b="0"/>
              <a:t>SDO/AIA</a:t>
            </a:r>
            <a:r>
              <a:rPr lang="zh-CN" altLang="en-US" sz="4000" b="0"/>
              <a:t>观测的一次抛射和耀斑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6667" fill="hold"/>
                                        <p:tgtEl>
                                          <p:spTgt spid="8909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endCondLst>
                    <p:cond evt="onNext" delay="0">
                      <p:tgtEl>
                        <p:sldTgt/>
                      </p:tgtEl>
                    </p:cond>
                    <p:cond evt="onPrev" delay="0">
                      <p:tgtEl>
                        <p:sldTgt/>
                      </p:tgtEl>
                    </p:cond>
                  </p:endCondLst>
                </p:cTn>
                <p:tgtEl>
                  <p:spTgt spid="89092"/>
                </p:tgtEl>
              </p:cMediaNode>
            </p:video>
            <p:seq concurrent="1" nextAc="seek">
              <p:cTn id="8" restart="whenNotActive" fill="hold" evtFilter="cancelBubble" nodeType="interactiveSeq">
                <p:stCondLst>
                  <p:cond evt="onClick" delay="0">
                    <p:tgtEl>
                      <p:spTgt spid="8909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89092"/>
                                        </p:tgtEl>
                                      </p:cBhvr>
                                    </p:cmd>
                                  </p:childTnLst>
                                </p:cTn>
                              </p:par>
                            </p:childTnLst>
                          </p:cTn>
                        </p:par>
                      </p:childTnLst>
                    </p:cTn>
                  </p:par>
                </p:childTnLst>
              </p:cTn>
              <p:nextCondLst>
                <p:cond evt="onClick" delay="0">
                  <p:tgtEl>
                    <p:spTgt spid="89092"/>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250825" y="5586413"/>
            <a:ext cx="86407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en-US" altLang="zh-CN" sz="2400">
                <a:ea typeface="楷体_GB2312" pitchFamily="49" charset="-122"/>
              </a:rPr>
              <a:t>IRIS</a:t>
            </a:r>
            <a:r>
              <a:rPr lang="zh-CN" altLang="en-US" sz="2400">
                <a:ea typeface="楷体_GB2312" pitchFamily="49" charset="-122"/>
              </a:rPr>
              <a:t>卫星，</a:t>
            </a:r>
            <a:r>
              <a:rPr lang="en-US" altLang="zh-CN" sz="2400">
                <a:ea typeface="楷体_GB2312" pitchFamily="49" charset="-122"/>
              </a:rPr>
              <a:t>2013</a:t>
            </a:r>
            <a:r>
              <a:rPr lang="zh-CN" altLang="en-US" sz="2400">
                <a:ea typeface="楷体_GB2312" pitchFamily="49" charset="-122"/>
              </a:rPr>
              <a:t>年</a:t>
            </a:r>
            <a:r>
              <a:rPr lang="en-US" altLang="zh-CN" sz="2400">
                <a:ea typeface="楷体_GB2312" pitchFamily="49" charset="-122"/>
              </a:rPr>
              <a:t>6</a:t>
            </a:r>
            <a:r>
              <a:rPr lang="zh-CN" altLang="en-US" sz="2400">
                <a:ea typeface="楷体_GB2312" pitchFamily="49" charset="-122"/>
              </a:rPr>
              <a:t>月发射。对太阳色球和过渡区进行高时空（</a:t>
            </a:r>
            <a:r>
              <a:rPr lang="en-US" altLang="zh-CN" sz="2400">
                <a:ea typeface="楷体_GB2312" pitchFamily="49" charset="-122"/>
              </a:rPr>
              <a:t>1s, 1/3 arcsec</a:t>
            </a:r>
            <a:r>
              <a:rPr lang="zh-CN" altLang="en-US" sz="2400">
                <a:ea typeface="楷体_GB2312" pitchFamily="49" charset="-122"/>
              </a:rPr>
              <a:t>）分辨率的紫外成像观测。研究色球和日冕间能量和物质的输运、耗散过程及其与太阳活动爆发的关系等。</a:t>
            </a:r>
          </a:p>
        </p:txBody>
      </p:sp>
      <p:sp>
        <p:nvSpPr>
          <p:cNvPr id="86019" name="Text Box 3"/>
          <p:cNvSpPr txBox="1">
            <a:spLocks noChangeArrowheads="1"/>
          </p:cNvSpPr>
          <p:nvPr/>
        </p:nvSpPr>
        <p:spPr bwMode="auto">
          <a:xfrm>
            <a:off x="395288" y="188913"/>
            <a:ext cx="7967662"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r" eaLnBrk="1" hangingPunct="1">
              <a:spcBef>
                <a:spcPct val="50000"/>
              </a:spcBef>
              <a:buFontTx/>
              <a:buNone/>
            </a:pPr>
            <a:r>
              <a:rPr lang="zh-CN" altLang="en-US" sz="4000">
                <a:solidFill>
                  <a:schemeClr val="accent2"/>
                </a:solidFill>
              </a:rPr>
              <a:t>主要卫星</a:t>
            </a:r>
            <a:r>
              <a:rPr lang="en-US" altLang="zh-CN" sz="4000">
                <a:solidFill>
                  <a:schemeClr val="accent2"/>
                </a:solidFill>
              </a:rPr>
              <a:t>—IRIS, Interface Region Imaging Spectrograph </a:t>
            </a:r>
          </a:p>
        </p:txBody>
      </p:sp>
      <p:pic>
        <p:nvPicPr>
          <p:cNvPr id="86020"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500188"/>
            <a:ext cx="4903788"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179388" y="4921250"/>
            <a:ext cx="8640762"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en-US" altLang="zh-CN" sz="1400">
                <a:ea typeface="楷体_GB2312" pitchFamily="49" charset="-122"/>
              </a:rPr>
              <a:t>The IRIS instrument is a multi-channel imaging spectrograph with a 20 cm UV telescope. IRIS will obtain spectra along a slit (1/3 arcsec wide), and slit-jaw images. The CCD detectors will have 1/6 arcsec pixels. IRIS will have an effective spatial resolution between 0.33 and 0.4 arcsec and a maximum field of view of 120 arcsec.</a:t>
            </a:r>
          </a:p>
          <a:p>
            <a:pPr algn="just" eaLnBrk="1" hangingPunct="1">
              <a:spcBef>
                <a:spcPct val="50000"/>
              </a:spcBef>
              <a:buFontTx/>
              <a:buNone/>
            </a:pPr>
            <a:r>
              <a:rPr lang="en-US" altLang="zh-CN" sz="1400">
                <a:solidFill>
                  <a:srgbClr val="FF0000"/>
                </a:solidFill>
                <a:ea typeface="楷体_GB2312" pitchFamily="49" charset="-122"/>
              </a:rPr>
              <a:t>The far-UV channel covers:  </a:t>
            </a:r>
            <a:r>
              <a:rPr lang="en-US" altLang="zh-CN" sz="1400">
                <a:ea typeface="楷体_GB2312" pitchFamily="49" charset="-122"/>
              </a:rPr>
              <a:t>1332-1358 Å and 1390-1406 Å with 40 m Å resolution and an effective area of 2.8 cm2. </a:t>
            </a:r>
            <a:r>
              <a:rPr lang="en-US" altLang="zh-CN" sz="1400">
                <a:solidFill>
                  <a:srgbClr val="FF0000"/>
                </a:solidFill>
                <a:ea typeface="楷体_GB2312" pitchFamily="49" charset="-122"/>
              </a:rPr>
              <a:t>The near-UV channel covers:</a:t>
            </a:r>
            <a:r>
              <a:rPr lang="en-US" altLang="zh-CN" sz="1400">
                <a:ea typeface="楷体_GB2312" pitchFamily="49" charset="-122"/>
              </a:rPr>
              <a:t>  2785-2835 Å with 80 mÅ resolution and an effective area 0.3 cm2. </a:t>
            </a:r>
            <a:r>
              <a:rPr lang="en-US" altLang="zh-CN" sz="1400">
                <a:solidFill>
                  <a:srgbClr val="FF0000"/>
                </a:solidFill>
                <a:ea typeface="楷体_GB2312" pitchFamily="49" charset="-122"/>
              </a:rPr>
              <a:t>Slit-jaw imaging will have four passbands:  </a:t>
            </a:r>
            <a:r>
              <a:rPr lang="en-US" altLang="zh-CN" sz="1400">
                <a:ea typeface="楷体_GB2312" pitchFamily="49" charset="-122"/>
              </a:rPr>
              <a:t>1335 Å and 1400 Å with 40 Å bandpass each</a:t>
            </a:r>
            <a:r>
              <a:rPr lang="zh-CN" altLang="en-US" sz="1400">
                <a:ea typeface="楷体_GB2312" pitchFamily="49" charset="-122"/>
              </a:rPr>
              <a:t>；</a:t>
            </a:r>
            <a:r>
              <a:rPr lang="en-US" altLang="zh-CN" sz="1400">
                <a:ea typeface="楷体_GB2312" pitchFamily="49" charset="-122"/>
              </a:rPr>
              <a:t>2796 Å and 2831 Å with 4 Å bandpass each.</a:t>
            </a:r>
          </a:p>
        </p:txBody>
      </p:sp>
      <p:pic>
        <p:nvPicPr>
          <p:cNvPr id="87043"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44450"/>
            <a:ext cx="7561262"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矩形 1"/>
          <p:cNvSpPr>
            <a:spLocks noChangeArrowheads="1"/>
          </p:cNvSpPr>
          <p:nvPr/>
        </p:nvSpPr>
        <p:spPr bwMode="auto">
          <a:xfrm>
            <a:off x="431800" y="5949950"/>
            <a:ext cx="8280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000" b="0"/>
              <a:t>Comparison of Resolution Between SDO </a:t>
            </a:r>
            <a:r>
              <a:rPr lang="en-US" altLang="zh-CN" sz="2000" b="0"/>
              <a:t>(left)</a:t>
            </a:r>
            <a:r>
              <a:rPr lang="zh-CN" altLang="en-US" sz="2000" b="0"/>
              <a:t> and IRIS </a:t>
            </a:r>
            <a:r>
              <a:rPr lang="en-US" altLang="zh-CN" sz="2000" b="0"/>
              <a:t>(right)</a:t>
            </a:r>
            <a:endParaRPr lang="zh-CN" altLang="en-US" sz="2000" b="0"/>
          </a:p>
        </p:txBody>
      </p:sp>
      <p:pic>
        <p:nvPicPr>
          <p:cNvPr id="88067"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49275"/>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矩形 1"/>
          <p:cNvSpPr>
            <a:spLocks noChangeArrowheads="1"/>
          </p:cNvSpPr>
          <p:nvPr/>
        </p:nvSpPr>
        <p:spPr bwMode="auto">
          <a:xfrm>
            <a:off x="431800" y="5949950"/>
            <a:ext cx="8280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zh-CN" altLang="en-US" sz="2000" b="0"/>
              <a:t>Comparison of Resolution Between SDO </a:t>
            </a:r>
            <a:r>
              <a:rPr lang="en-US" altLang="zh-CN" sz="2000" b="0"/>
              <a:t>(left) </a:t>
            </a:r>
            <a:r>
              <a:rPr lang="zh-CN" altLang="en-US" sz="2000" b="0"/>
              <a:t> and IRIS </a:t>
            </a:r>
            <a:r>
              <a:rPr lang="en-US" altLang="zh-CN" sz="2000" b="0"/>
              <a:t>(right)</a:t>
            </a:r>
            <a:endParaRPr lang="zh-CN" altLang="en-US" sz="2000" b="0"/>
          </a:p>
        </p:txBody>
      </p:sp>
      <p:pic>
        <p:nvPicPr>
          <p:cNvPr id="89091"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04813"/>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60350"/>
            <a:ext cx="64103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矩形 2"/>
          <p:cNvSpPr>
            <a:spLocks noChangeArrowheads="1"/>
          </p:cNvSpPr>
          <p:nvPr/>
        </p:nvSpPr>
        <p:spPr bwMode="auto">
          <a:xfrm>
            <a:off x="647700" y="5732463"/>
            <a:ext cx="7634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a:spcBef>
                <a:spcPct val="0"/>
              </a:spcBef>
              <a:buFontTx/>
              <a:buNone/>
            </a:pPr>
            <a:r>
              <a:rPr lang="en-US" altLang="zh-CN" sz="1600" b="0"/>
              <a:t>The fine detail in images of prominences in the sun's atmosphere from NASA's Interface Region Imaging Spectrometer – such as the red swirls shown here – are challenging the way scientists understand such events.</a:t>
            </a:r>
            <a:endParaRPr lang="zh-CN" altLang="en-US" sz="1600" b="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文本框 1">
            <a:hlinkClick r:id="rId4" action="ppaction://hlinkfile"/>
          </p:cNvPr>
          <p:cNvSpPr txBox="1">
            <a:spLocks noChangeArrowheads="1"/>
          </p:cNvSpPr>
          <p:nvPr/>
        </p:nvSpPr>
        <p:spPr bwMode="auto">
          <a:xfrm>
            <a:off x="539750" y="5732463"/>
            <a:ext cx="82804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1800" b="0"/>
              <a:t>On Jan. 28, 2014, NASA's Interface Region Imaging Spectrograph, or IRIS, witnessed its strongest solar flare since it launched in the summer of 2013</a:t>
            </a:r>
            <a:endParaRPr lang="zh-CN" altLang="en-US" sz="1800" b="0"/>
          </a:p>
        </p:txBody>
      </p:sp>
      <p:pic>
        <p:nvPicPr>
          <p:cNvPr id="3" name="IRIS-G2014-019_IRIS_Captures_it_Biggest_Flare_Yet_appletv.m4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914400" y="1355725"/>
            <a:ext cx="7315200" cy="414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83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357188" y="6072188"/>
            <a:ext cx="84629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eaLnBrk="1" hangingPunct="1">
              <a:spcBef>
                <a:spcPct val="50000"/>
              </a:spcBef>
              <a:buFontTx/>
              <a:buNone/>
            </a:pPr>
            <a:r>
              <a:rPr lang="zh-CN" altLang="en-US" sz="2400">
                <a:ea typeface="楷体_GB2312" pitchFamily="49" charset="-122"/>
              </a:rPr>
              <a:t>太阳高能粒子谱成像望远镜，</a:t>
            </a:r>
            <a:r>
              <a:rPr lang="en-US" altLang="zh-CN" sz="2400">
                <a:ea typeface="楷体_GB2312" pitchFamily="49" charset="-122"/>
              </a:rPr>
              <a:t>2002</a:t>
            </a:r>
            <a:r>
              <a:rPr lang="zh-CN" altLang="en-US" sz="2400">
                <a:ea typeface="楷体_GB2312" pitchFamily="49" charset="-122"/>
              </a:rPr>
              <a:t>年</a:t>
            </a:r>
            <a:r>
              <a:rPr lang="en-US" altLang="zh-CN" sz="2400">
                <a:ea typeface="楷体_GB2312" pitchFamily="49" charset="-122"/>
              </a:rPr>
              <a:t>2</a:t>
            </a:r>
            <a:r>
              <a:rPr lang="zh-CN" altLang="en-US" sz="2400">
                <a:ea typeface="楷体_GB2312" pitchFamily="49" charset="-122"/>
              </a:rPr>
              <a:t>月</a:t>
            </a:r>
            <a:r>
              <a:rPr lang="en-US" altLang="zh-CN" sz="2400">
                <a:ea typeface="楷体_GB2312" pitchFamily="49" charset="-122"/>
              </a:rPr>
              <a:t>5</a:t>
            </a:r>
            <a:r>
              <a:rPr lang="zh-CN" altLang="en-US" sz="2400">
                <a:ea typeface="楷体_GB2312" pitchFamily="49" charset="-122"/>
              </a:rPr>
              <a:t>日发射。</a:t>
            </a:r>
            <a:endParaRPr lang="en-US" altLang="zh-CN" sz="2400">
              <a:ea typeface="楷体_GB2312" pitchFamily="49" charset="-122"/>
            </a:endParaRPr>
          </a:p>
        </p:txBody>
      </p:sp>
      <p:sp>
        <p:nvSpPr>
          <p:cNvPr id="92163" name="Text Box 3"/>
          <p:cNvSpPr txBox="1">
            <a:spLocks noChangeArrowheads="1"/>
          </p:cNvSpPr>
          <p:nvPr/>
        </p:nvSpPr>
        <p:spPr bwMode="auto">
          <a:xfrm>
            <a:off x="395288" y="188913"/>
            <a:ext cx="8391525"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4000">
                <a:solidFill>
                  <a:schemeClr val="accent2"/>
                </a:solidFill>
              </a:rPr>
              <a:t>主要卫星</a:t>
            </a:r>
            <a:r>
              <a:rPr lang="en-US" altLang="zh-CN" sz="4000">
                <a:solidFill>
                  <a:schemeClr val="accent2"/>
                </a:solidFill>
              </a:rPr>
              <a:t>—RHESSI</a:t>
            </a:r>
            <a:r>
              <a:rPr lang="zh-CN" altLang="en-US" sz="4000">
                <a:solidFill>
                  <a:schemeClr val="accent2"/>
                </a:solidFill>
              </a:rPr>
              <a:t>，</a:t>
            </a:r>
            <a:r>
              <a:rPr lang="en-US" altLang="zh-CN" sz="2800">
                <a:solidFill>
                  <a:schemeClr val="accent2"/>
                </a:solidFill>
              </a:rPr>
              <a:t>Reuven Ramaty High Energy Solar Spectroscopic Imager</a:t>
            </a:r>
          </a:p>
        </p:txBody>
      </p:sp>
      <p:pic>
        <p:nvPicPr>
          <p:cNvPr id="92164" name="Picture 4" descr="http://hesperia.gsfc.nasa.gov/hessi/images/L562_1b_l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1357313"/>
            <a:ext cx="6143625"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hesperia.gsfc.nasa.gov/hessi/images/L562_2l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142875"/>
            <a:ext cx="6929438" cy="531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矩形 2"/>
          <p:cNvSpPr>
            <a:spLocks noChangeArrowheads="1"/>
          </p:cNvSpPr>
          <p:nvPr/>
        </p:nvSpPr>
        <p:spPr bwMode="auto">
          <a:xfrm>
            <a:off x="285750" y="5572125"/>
            <a:ext cx="86439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a:spcBef>
                <a:spcPct val="0"/>
              </a:spcBef>
              <a:buFontTx/>
              <a:buNone/>
            </a:pPr>
            <a:r>
              <a:rPr lang="en-US" altLang="zh-CN" sz="2000" b="0"/>
              <a:t>RHESSI is designed investigate particle acceleration and energy</a:t>
            </a:r>
            <a:r>
              <a:rPr lang="zh-CN" altLang="en-US" sz="2000" b="0"/>
              <a:t> </a:t>
            </a:r>
            <a:r>
              <a:rPr lang="en-US" altLang="zh-CN" sz="2000" b="0"/>
              <a:t>release in solar flares, through imaging and spectroscopy of hard X-ray/gamma-ray continua emitted</a:t>
            </a:r>
            <a:r>
              <a:rPr lang="zh-CN" altLang="en-US" sz="2000" b="0"/>
              <a:t> </a:t>
            </a:r>
            <a:r>
              <a:rPr lang="en-US" altLang="zh-CN" sz="2000" b="0"/>
              <a:t>by energetic electrons, and of gamma-ray lines produced by energetic ions.</a:t>
            </a:r>
            <a:endParaRPr lang="zh-CN" altLang="en-US" sz="2000" b="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HESSI_hsi_11012801_QL_EM.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928688" y="428625"/>
            <a:ext cx="7358062" cy="551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1" name="TextBox 2">
            <a:hlinkClick r:id="rId5" action="ppaction://hlinkfile"/>
          </p:cNvPr>
          <p:cNvSpPr txBox="1">
            <a:spLocks noChangeArrowheads="1"/>
          </p:cNvSpPr>
          <p:nvPr/>
        </p:nvSpPr>
        <p:spPr bwMode="auto">
          <a:xfrm>
            <a:off x="571500" y="6143625"/>
            <a:ext cx="8215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ctr">
              <a:spcBef>
                <a:spcPct val="0"/>
              </a:spcBef>
              <a:buFontTx/>
              <a:buNone/>
            </a:pPr>
            <a:r>
              <a:rPr lang="en-US" altLang="zh-CN" sz="2000" b="0"/>
              <a:t>RHESSI </a:t>
            </a:r>
            <a:r>
              <a:rPr lang="zh-CN" altLang="en-US" sz="2000" b="0"/>
              <a:t>对</a:t>
            </a:r>
            <a:r>
              <a:rPr lang="en-US" altLang="zh-CN" sz="2000" b="0"/>
              <a:t>2011</a:t>
            </a:r>
            <a:r>
              <a:rPr lang="zh-CN" altLang="en-US" sz="2000" b="0"/>
              <a:t>年</a:t>
            </a:r>
            <a:r>
              <a:rPr lang="en-US" altLang="zh-CN" sz="2000" b="0"/>
              <a:t>1</a:t>
            </a:r>
            <a:r>
              <a:rPr lang="zh-CN" altLang="en-US" sz="2000" b="0"/>
              <a:t>月</a:t>
            </a:r>
            <a:r>
              <a:rPr lang="en-US" altLang="zh-CN" sz="2000" b="0"/>
              <a:t>28</a:t>
            </a:r>
            <a:r>
              <a:rPr lang="zh-CN" altLang="en-US" sz="2000" b="0"/>
              <a:t>日</a:t>
            </a:r>
            <a:r>
              <a:rPr lang="en-US" altLang="zh-CN" sz="2000" b="0"/>
              <a:t>00:46:20</a:t>
            </a:r>
            <a:r>
              <a:rPr lang="zh-CN" altLang="en-US" sz="2000" b="0"/>
              <a:t>发生的</a:t>
            </a:r>
            <a:r>
              <a:rPr lang="en-US" altLang="zh-CN" sz="2000" b="0"/>
              <a:t>M1.3</a:t>
            </a:r>
            <a:r>
              <a:rPr lang="zh-CN" altLang="en-US" sz="2000" b="0"/>
              <a:t>级耀斑的观测。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4572000" y="1143000"/>
            <a:ext cx="4248150" cy="4648200"/>
          </a:xfrm>
          <a:prstGeom prst="rect">
            <a:avLst/>
          </a:prstGeom>
          <a:noFill/>
          <a:ln w="9525">
            <a:noFill/>
            <a:miter lim="800000"/>
            <a:headEnd/>
            <a:tailEnd/>
          </a:ln>
        </p:spPr>
        <p:txBody>
          <a:bodyPr>
            <a:spAutoFit/>
          </a:bodyPr>
          <a:lstStyle/>
          <a:p>
            <a:pPr algn="just" eaLnBrk="1" hangingPunct="1">
              <a:spcBef>
                <a:spcPct val="50000"/>
              </a:spcBef>
              <a:defRPr/>
            </a:pPr>
            <a:r>
              <a:rPr lang="zh-CN" altLang="en-US" sz="2400" b="1" dirty="0">
                <a:ea typeface="楷体_GB2312" pitchFamily="49" charset="-122"/>
              </a:rPr>
              <a:t>太阳探针</a:t>
            </a:r>
            <a:r>
              <a:rPr lang="en-US" altLang="zh-CN" sz="2800" b="1" baseline="30000" dirty="0">
                <a:ea typeface="楷体_GB2312" pitchFamily="49" charset="-122"/>
              </a:rPr>
              <a:t>+ </a:t>
            </a:r>
            <a:r>
              <a:rPr lang="en-US" altLang="zh-CN" sz="2400" b="1" dirty="0">
                <a:ea typeface="楷体_GB2312" pitchFamily="49" charset="-122"/>
              </a:rPr>
              <a:t>(Solar Probe Plus)</a:t>
            </a:r>
            <a:r>
              <a:rPr lang="zh-CN" altLang="en-US" sz="2400" b="1" dirty="0">
                <a:ea typeface="楷体_GB2312" pitchFamily="49" charset="-122"/>
              </a:rPr>
              <a:t>卫星，计划</a:t>
            </a:r>
            <a:r>
              <a:rPr lang="en-US" altLang="zh-CN" sz="2400" b="1" dirty="0">
                <a:ea typeface="楷体_GB2312" pitchFamily="49" charset="-122"/>
              </a:rPr>
              <a:t>2018</a:t>
            </a:r>
            <a:r>
              <a:rPr lang="zh-CN" altLang="en-US" sz="2400" b="1" dirty="0">
                <a:ea typeface="楷体_GB2312" pitchFamily="49" charset="-122"/>
              </a:rPr>
              <a:t>年发射。</a:t>
            </a:r>
            <a:endParaRPr lang="en-US" altLang="zh-CN" sz="2400" b="1" dirty="0">
              <a:ea typeface="楷体_GB2312" pitchFamily="49" charset="-122"/>
            </a:endParaRPr>
          </a:p>
          <a:p>
            <a:pPr algn="just" eaLnBrk="1" hangingPunct="1">
              <a:spcBef>
                <a:spcPct val="50000"/>
              </a:spcBef>
              <a:defRPr/>
            </a:pPr>
            <a:r>
              <a:rPr lang="zh-CN" altLang="en-US" sz="2000" b="1" dirty="0">
                <a:ea typeface="楷体_GB2312" pitchFamily="49" charset="-122"/>
              </a:rPr>
              <a:t>科学目标</a:t>
            </a:r>
            <a:r>
              <a:rPr lang="en-US" altLang="zh-CN" sz="2000" b="1" dirty="0">
                <a:ea typeface="楷体_GB2312" pitchFamily="49" charset="-122"/>
              </a:rPr>
              <a:t>:</a:t>
            </a:r>
          </a:p>
          <a:p>
            <a:pPr marL="271463" indent="-271463" eaLnBrk="1" hangingPunct="1">
              <a:spcBef>
                <a:spcPts val="600"/>
              </a:spcBef>
              <a:buFont typeface="Arial" pitchFamily="34" charset="0"/>
              <a:buChar char="•"/>
              <a:defRPr/>
            </a:pPr>
            <a:r>
              <a:rPr lang="en-US" altLang="zh-CN" sz="1800" b="1" dirty="0">
                <a:ea typeface="楷体_GB2312" pitchFamily="49" charset="-122"/>
              </a:rPr>
              <a:t>determine the structure and dynamics of the magnetic fields at the sources of solar wind; </a:t>
            </a:r>
          </a:p>
          <a:p>
            <a:pPr marL="271463" indent="-271463" eaLnBrk="1" hangingPunct="1">
              <a:spcBef>
                <a:spcPts val="600"/>
              </a:spcBef>
              <a:buFont typeface="Arial" pitchFamily="34" charset="0"/>
              <a:buChar char="•"/>
              <a:defRPr/>
            </a:pPr>
            <a:r>
              <a:rPr lang="en-US" altLang="zh-CN" sz="1800" b="1" dirty="0">
                <a:ea typeface="楷体_GB2312" pitchFamily="49" charset="-122"/>
              </a:rPr>
              <a:t>trace the flow of energy that heats the corona and accelerates the solar wind; </a:t>
            </a:r>
          </a:p>
          <a:p>
            <a:pPr marL="271463" indent="-271463" eaLnBrk="1" hangingPunct="1">
              <a:spcBef>
                <a:spcPts val="600"/>
              </a:spcBef>
              <a:buFont typeface="Arial" pitchFamily="34" charset="0"/>
              <a:buChar char="•"/>
              <a:defRPr/>
            </a:pPr>
            <a:r>
              <a:rPr lang="en-US" altLang="zh-CN" sz="1800" b="1" dirty="0">
                <a:ea typeface="楷体_GB2312" pitchFamily="49" charset="-122"/>
              </a:rPr>
              <a:t>determine what mechanisms accelerate and transport energetic particles;</a:t>
            </a:r>
            <a:r>
              <a:rPr lang="zh-CN" altLang="en-US" sz="1800" b="1" dirty="0">
                <a:ea typeface="楷体_GB2312" pitchFamily="49" charset="-122"/>
              </a:rPr>
              <a:t> </a:t>
            </a:r>
            <a:endParaRPr lang="en-US" altLang="zh-CN" sz="1800" b="1" dirty="0">
              <a:ea typeface="楷体_GB2312" pitchFamily="49" charset="-122"/>
            </a:endParaRPr>
          </a:p>
          <a:p>
            <a:pPr marL="271463" indent="-271463" eaLnBrk="1" hangingPunct="1">
              <a:spcBef>
                <a:spcPts val="600"/>
              </a:spcBef>
              <a:buFont typeface="Arial" pitchFamily="34" charset="0"/>
              <a:buChar char="•"/>
              <a:defRPr/>
            </a:pPr>
            <a:r>
              <a:rPr lang="en-US" altLang="zh-CN" sz="1800" b="1" dirty="0">
                <a:ea typeface="楷体_GB2312" pitchFamily="49" charset="-122"/>
              </a:rPr>
              <a:t>explore dusty plasma near the Sun and its influence on solar wind and energetic particle formation.</a:t>
            </a:r>
            <a:r>
              <a:rPr lang="zh-CN" altLang="en-US" sz="1800" b="1" dirty="0">
                <a:ea typeface="楷体_GB2312" pitchFamily="49" charset="-122"/>
              </a:rPr>
              <a:t>     </a:t>
            </a:r>
          </a:p>
        </p:txBody>
      </p:sp>
      <p:sp>
        <p:nvSpPr>
          <p:cNvPr id="95235" name="Text Box 3"/>
          <p:cNvSpPr txBox="1">
            <a:spLocks noChangeArrowheads="1"/>
          </p:cNvSpPr>
          <p:nvPr/>
        </p:nvSpPr>
        <p:spPr bwMode="auto">
          <a:xfrm>
            <a:off x="395288" y="188913"/>
            <a:ext cx="8391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4000">
                <a:solidFill>
                  <a:schemeClr val="accent2"/>
                </a:solidFill>
              </a:rPr>
              <a:t>主要卫星</a:t>
            </a:r>
            <a:r>
              <a:rPr lang="en-US" altLang="zh-CN" sz="4000">
                <a:solidFill>
                  <a:schemeClr val="accent2"/>
                </a:solidFill>
              </a:rPr>
              <a:t>—Solar Probe Plus </a:t>
            </a:r>
          </a:p>
        </p:txBody>
      </p:sp>
      <p:pic>
        <p:nvPicPr>
          <p:cNvPr id="95236" name="Picture 2" descr="Spacecraft Configu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00125"/>
            <a:ext cx="44672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http://solarprobe.jhuapl.edu/spacecraft/images/SP_traj_l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563" y="285750"/>
            <a:ext cx="6786562" cy="471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矩形 3"/>
          <p:cNvSpPr>
            <a:spLocks noChangeArrowheads="1"/>
          </p:cNvSpPr>
          <p:nvPr/>
        </p:nvSpPr>
        <p:spPr bwMode="auto">
          <a:xfrm>
            <a:off x="571500" y="5041900"/>
            <a:ext cx="828675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1600">
                <a:ea typeface="楷体_GB2312" pitchFamily="49" charset="-122"/>
              </a:rPr>
              <a:t>计划发射时间</a:t>
            </a:r>
            <a:r>
              <a:rPr lang="en-US" altLang="zh-CN" sz="1600">
                <a:ea typeface="楷体_GB2312" pitchFamily="49" charset="-122"/>
              </a:rPr>
              <a:t>:</a:t>
            </a:r>
            <a:r>
              <a:rPr lang="zh-CN" altLang="en-US" sz="1600">
                <a:ea typeface="楷体_GB2312" pitchFamily="49" charset="-122"/>
              </a:rPr>
              <a:t> </a:t>
            </a:r>
            <a:r>
              <a:rPr lang="en-US" altLang="zh-CN" sz="1600">
                <a:ea typeface="楷体_GB2312" pitchFamily="49" charset="-122"/>
              </a:rPr>
              <a:t> July</a:t>
            </a:r>
            <a:r>
              <a:rPr lang="zh-CN" altLang="en-US" sz="1600">
                <a:ea typeface="楷体_GB2312" pitchFamily="49" charset="-122"/>
              </a:rPr>
              <a:t> </a:t>
            </a:r>
            <a:r>
              <a:rPr lang="en-US" altLang="zh-CN" sz="1600">
                <a:ea typeface="楷体_GB2312" pitchFamily="49" charset="-122"/>
              </a:rPr>
              <a:t>30, </a:t>
            </a:r>
            <a:r>
              <a:rPr lang="zh-CN" altLang="en-US" sz="1600">
                <a:ea typeface="楷体_GB2312" pitchFamily="49" charset="-122"/>
              </a:rPr>
              <a:t> </a:t>
            </a:r>
            <a:r>
              <a:rPr lang="en-US" altLang="zh-CN" sz="1600">
                <a:ea typeface="楷体_GB2312" pitchFamily="49" charset="-122"/>
              </a:rPr>
              <a:t>2018;</a:t>
            </a:r>
            <a:r>
              <a:rPr lang="zh-CN" altLang="en-US" sz="1600">
                <a:ea typeface="楷体_GB2312" pitchFamily="49" charset="-122"/>
              </a:rPr>
              <a:t> </a:t>
            </a:r>
            <a:endParaRPr lang="en-US" altLang="zh-CN" sz="1600">
              <a:ea typeface="楷体_GB2312" pitchFamily="49" charset="-122"/>
            </a:endParaRPr>
          </a:p>
          <a:p>
            <a:pPr algn="just" eaLnBrk="1" hangingPunct="1">
              <a:spcBef>
                <a:spcPct val="50000"/>
              </a:spcBef>
              <a:buFontTx/>
              <a:buNone/>
            </a:pPr>
            <a:r>
              <a:rPr lang="zh-CN" altLang="en-US" sz="1600">
                <a:ea typeface="楷体_GB2312" pitchFamily="49" charset="-122"/>
              </a:rPr>
              <a:t>飞过金星变轨 </a:t>
            </a:r>
            <a:r>
              <a:rPr lang="en-US" altLang="zh-CN" sz="1600">
                <a:ea typeface="楷体_GB2312" pitchFamily="49" charset="-122"/>
              </a:rPr>
              <a:t>#1:</a:t>
            </a:r>
            <a:r>
              <a:rPr lang="zh-CN" altLang="en-US" sz="1600">
                <a:ea typeface="楷体_GB2312" pitchFamily="49" charset="-122"/>
              </a:rPr>
              <a:t> </a:t>
            </a:r>
            <a:r>
              <a:rPr lang="en-US" altLang="zh-CN" sz="1600">
                <a:ea typeface="楷体_GB2312" pitchFamily="49" charset="-122"/>
              </a:rPr>
              <a:t>Sept.</a:t>
            </a:r>
            <a:r>
              <a:rPr lang="zh-CN" altLang="en-US" sz="1600">
                <a:ea typeface="楷体_GB2312" pitchFamily="49" charset="-122"/>
              </a:rPr>
              <a:t> </a:t>
            </a:r>
            <a:r>
              <a:rPr lang="en-US" altLang="zh-CN" sz="1600">
                <a:ea typeface="楷体_GB2312" pitchFamily="49" charset="-122"/>
              </a:rPr>
              <a:t>27, 2018;</a:t>
            </a:r>
            <a:r>
              <a:rPr lang="zh-CN" altLang="en-US" sz="1600">
                <a:ea typeface="楷体_GB2312" pitchFamily="49" charset="-122"/>
              </a:rPr>
              <a:t>   </a:t>
            </a:r>
            <a:r>
              <a:rPr lang="en-US" altLang="zh-CN" sz="1600">
                <a:ea typeface="楷体_GB2312" pitchFamily="49" charset="-122"/>
              </a:rPr>
              <a:t>#2:</a:t>
            </a:r>
            <a:r>
              <a:rPr lang="zh-CN" altLang="en-US" sz="1600">
                <a:ea typeface="楷体_GB2312" pitchFamily="49" charset="-122"/>
              </a:rPr>
              <a:t> </a:t>
            </a:r>
            <a:r>
              <a:rPr lang="en-US" altLang="zh-CN" sz="1600">
                <a:ea typeface="楷体_GB2312" pitchFamily="49" charset="-122"/>
              </a:rPr>
              <a:t> Dec. 21, </a:t>
            </a:r>
            <a:r>
              <a:rPr lang="zh-CN" altLang="en-US" sz="1600">
                <a:ea typeface="楷体_GB2312" pitchFamily="49" charset="-122"/>
              </a:rPr>
              <a:t> </a:t>
            </a:r>
            <a:r>
              <a:rPr lang="en-US" altLang="zh-CN" sz="1600">
                <a:ea typeface="楷体_GB2312" pitchFamily="49" charset="-122"/>
              </a:rPr>
              <a:t>2019;</a:t>
            </a:r>
            <a:r>
              <a:rPr lang="zh-CN" altLang="en-US" sz="1600">
                <a:ea typeface="楷体_GB2312" pitchFamily="49" charset="-122"/>
              </a:rPr>
              <a:t>   </a:t>
            </a:r>
            <a:r>
              <a:rPr lang="en-US" altLang="zh-CN" sz="1600">
                <a:ea typeface="楷体_GB2312" pitchFamily="49" charset="-122"/>
              </a:rPr>
              <a:t>#3:</a:t>
            </a:r>
            <a:r>
              <a:rPr lang="zh-CN" altLang="en-US" sz="1600">
                <a:ea typeface="楷体_GB2312" pitchFamily="49" charset="-122"/>
              </a:rPr>
              <a:t> </a:t>
            </a:r>
            <a:r>
              <a:rPr lang="en-US" altLang="zh-CN" sz="1600">
                <a:ea typeface="楷体_GB2312" pitchFamily="49" charset="-122"/>
              </a:rPr>
              <a:t> July 5, 2020;</a:t>
            </a:r>
            <a:r>
              <a:rPr lang="zh-CN" altLang="en-US" sz="1600">
                <a:ea typeface="楷体_GB2312" pitchFamily="49" charset="-122"/>
              </a:rPr>
              <a:t>   </a:t>
            </a:r>
            <a:r>
              <a:rPr lang="en-US" altLang="zh-CN" sz="1600">
                <a:ea typeface="楷体_GB2312" pitchFamily="49" charset="-122"/>
              </a:rPr>
              <a:t>#4:</a:t>
            </a:r>
            <a:r>
              <a:rPr lang="zh-CN" altLang="en-US" sz="1600">
                <a:ea typeface="楷体_GB2312" pitchFamily="49" charset="-122"/>
              </a:rPr>
              <a:t> </a:t>
            </a:r>
            <a:r>
              <a:rPr lang="en-US" altLang="zh-CN" sz="1600">
                <a:ea typeface="楷体_GB2312" pitchFamily="49" charset="-122"/>
              </a:rPr>
              <a:t>   Feb. 15, </a:t>
            </a:r>
            <a:r>
              <a:rPr lang="zh-CN" altLang="en-US" sz="1600">
                <a:ea typeface="楷体_GB2312" pitchFamily="49" charset="-122"/>
              </a:rPr>
              <a:t> </a:t>
            </a:r>
            <a:r>
              <a:rPr lang="en-US" altLang="zh-CN" sz="1600">
                <a:ea typeface="楷体_GB2312" pitchFamily="49" charset="-122"/>
              </a:rPr>
              <a:t>2021;</a:t>
            </a:r>
            <a:r>
              <a:rPr lang="zh-CN" altLang="en-US" sz="1600">
                <a:ea typeface="楷体_GB2312" pitchFamily="49" charset="-122"/>
              </a:rPr>
              <a:t>  </a:t>
            </a:r>
            <a:endParaRPr lang="en-US" altLang="zh-CN" sz="1600">
              <a:ea typeface="楷体_GB2312" pitchFamily="49" charset="-122"/>
            </a:endParaRPr>
          </a:p>
          <a:p>
            <a:pPr algn="just" eaLnBrk="1" hangingPunct="1">
              <a:spcBef>
                <a:spcPct val="50000"/>
              </a:spcBef>
              <a:buFontTx/>
              <a:buNone/>
            </a:pPr>
            <a:r>
              <a:rPr lang="zh-CN" altLang="en-US" sz="1600">
                <a:ea typeface="楷体_GB2312" pitchFamily="49" charset="-122"/>
              </a:rPr>
              <a:t>                          </a:t>
            </a:r>
            <a:r>
              <a:rPr lang="en-US" altLang="zh-CN" sz="1600">
                <a:ea typeface="楷体_GB2312" pitchFamily="49" charset="-122"/>
              </a:rPr>
              <a:t>#5:</a:t>
            </a:r>
            <a:r>
              <a:rPr lang="zh-CN" altLang="en-US" sz="1600">
                <a:ea typeface="楷体_GB2312" pitchFamily="49" charset="-122"/>
              </a:rPr>
              <a:t> </a:t>
            </a:r>
            <a:r>
              <a:rPr lang="en-US" altLang="zh-CN" sz="1600">
                <a:ea typeface="楷体_GB2312" pitchFamily="49" charset="-122"/>
              </a:rPr>
              <a:t>Oct. 10, </a:t>
            </a:r>
            <a:r>
              <a:rPr lang="zh-CN" altLang="en-US" sz="1600">
                <a:ea typeface="楷体_GB2312" pitchFamily="49" charset="-122"/>
              </a:rPr>
              <a:t> </a:t>
            </a:r>
            <a:r>
              <a:rPr lang="en-US" altLang="zh-CN" sz="1600">
                <a:ea typeface="楷体_GB2312" pitchFamily="49" charset="-122"/>
              </a:rPr>
              <a:t>2021;</a:t>
            </a:r>
            <a:r>
              <a:rPr lang="zh-CN" altLang="en-US" sz="1600">
                <a:ea typeface="楷体_GB2312" pitchFamily="49" charset="-122"/>
              </a:rPr>
              <a:t>   </a:t>
            </a:r>
            <a:r>
              <a:rPr lang="en-US" altLang="zh-CN" sz="1600">
                <a:ea typeface="楷体_GB2312" pitchFamily="49" charset="-122"/>
              </a:rPr>
              <a:t>#6:</a:t>
            </a:r>
            <a:r>
              <a:rPr lang="zh-CN" altLang="en-US" sz="1600">
                <a:ea typeface="楷体_GB2312" pitchFamily="49" charset="-122"/>
              </a:rPr>
              <a:t> </a:t>
            </a:r>
            <a:r>
              <a:rPr lang="en-US" altLang="zh-CN" sz="1600">
                <a:ea typeface="楷体_GB2312" pitchFamily="49" charset="-122"/>
              </a:rPr>
              <a:t> Aug. 15, </a:t>
            </a:r>
            <a:r>
              <a:rPr lang="zh-CN" altLang="en-US" sz="1600">
                <a:ea typeface="楷体_GB2312" pitchFamily="49" charset="-122"/>
              </a:rPr>
              <a:t> </a:t>
            </a:r>
            <a:r>
              <a:rPr lang="en-US" altLang="zh-CN" sz="1600">
                <a:ea typeface="楷体_GB2312" pitchFamily="49" charset="-122"/>
              </a:rPr>
              <a:t>2023;</a:t>
            </a:r>
            <a:r>
              <a:rPr lang="zh-CN" altLang="en-US" sz="1600">
                <a:ea typeface="楷体_GB2312" pitchFamily="49" charset="-122"/>
              </a:rPr>
              <a:t>   </a:t>
            </a:r>
            <a:r>
              <a:rPr lang="en-US" altLang="zh-CN" sz="1600">
                <a:ea typeface="楷体_GB2312" pitchFamily="49" charset="-122"/>
              </a:rPr>
              <a:t>#7:</a:t>
            </a:r>
            <a:r>
              <a:rPr lang="zh-CN" altLang="en-US" sz="1600">
                <a:ea typeface="楷体_GB2312" pitchFamily="49" charset="-122"/>
              </a:rPr>
              <a:t> </a:t>
            </a:r>
            <a:r>
              <a:rPr lang="en-US" altLang="zh-CN" sz="1600">
                <a:ea typeface="楷体_GB2312" pitchFamily="49" charset="-122"/>
              </a:rPr>
              <a:t> Oct. 31, </a:t>
            </a:r>
            <a:r>
              <a:rPr lang="zh-CN" altLang="en-US" sz="1600">
                <a:ea typeface="楷体_GB2312" pitchFamily="49" charset="-122"/>
              </a:rPr>
              <a:t> </a:t>
            </a:r>
            <a:r>
              <a:rPr lang="en-US" altLang="zh-CN" sz="1600">
                <a:ea typeface="楷体_GB2312" pitchFamily="49" charset="-122"/>
              </a:rPr>
              <a:t>2024.</a:t>
            </a:r>
          </a:p>
          <a:p>
            <a:pPr algn="just" eaLnBrk="1" hangingPunct="1">
              <a:spcBef>
                <a:spcPct val="50000"/>
              </a:spcBef>
              <a:buFontTx/>
              <a:buNone/>
            </a:pPr>
            <a:r>
              <a:rPr lang="zh-CN" altLang="en-US" sz="1600">
                <a:ea typeface="楷体_GB2312" pitchFamily="49" charset="-122"/>
              </a:rPr>
              <a:t>第一次接近</a:t>
            </a:r>
            <a:r>
              <a:rPr lang="en-US" altLang="zh-CN" sz="1600">
                <a:ea typeface="楷体_GB2312" pitchFamily="49" charset="-122"/>
              </a:rPr>
              <a:t>:</a:t>
            </a:r>
            <a:r>
              <a:rPr lang="zh-CN" altLang="en-US" sz="1600">
                <a:ea typeface="楷体_GB2312" pitchFamily="49" charset="-122"/>
              </a:rPr>
              <a:t> </a:t>
            </a:r>
            <a:r>
              <a:rPr lang="en-US" altLang="zh-CN" sz="1600">
                <a:ea typeface="楷体_GB2312" pitchFamily="49" charset="-122"/>
              </a:rPr>
              <a:t>    Dec. 19, </a:t>
            </a:r>
            <a:r>
              <a:rPr lang="zh-CN" altLang="en-US" sz="1600">
                <a:ea typeface="楷体_GB2312" pitchFamily="49" charset="-122"/>
              </a:rPr>
              <a:t> </a:t>
            </a:r>
            <a:r>
              <a:rPr lang="en-US" altLang="zh-CN" sz="1600">
                <a:ea typeface="楷体_GB2312" pitchFamily="49" charset="-122"/>
              </a:rPr>
              <a:t>2024.</a:t>
            </a:r>
            <a:r>
              <a:rPr lang="zh-CN" altLang="en-US" sz="1600">
                <a:ea typeface="楷体_GB2312" pitchFamily="49" charset="-122"/>
              </a:rPr>
              <a:t>      轨道周期</a:t>
            </a:r>
            <a:r>
              <a:rPr lang="en-US" altLang="zh-CN" sz="1600">
                <a:ea typeface="楷体_GB2312" pitchFamily="49" charset="-122"/>
              </a:rPr>
              <a:t>:</a:t>
            </a:r>
            <a:r>
              <a:rPr lang="zh-CN" altLang="en-US" sz="1600">
                <a:ea typeface="楷体_GB2312" pitchFamily="49" charset="-122"/>
              </a:rPr>
              <a:t>  </a:t>
            </a:r>
            <a:r>
              <a:rPr lang="en-US" altLang="zh-CN" sz="1600">
                <a:ea typeface="楷体_GB2312" pitchFamily="49" charset="-122"/>
              </a:rPr>
              <a:t>88</a:t>
            </a:r>
            <a:r>
              <a:rPr lang="zh-CN" altLang="en-US" sz="1600">
                <a:ea typeface="楷体_GB2312" pitchFamily="49" charset="-122"/>
              </a:rPr>
              <a:t>天</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Solar Intensity Solar Pro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3063" y="0"/>
            <a:ext cx="5357812" cy="616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3" name="矩形 2"/>
          <p:cNvSpPr>
            <a:spLocks noChangeArrowheads="1"/>
          </p:cNvSpPr>
          <p:nvPr/>
        </p:nvSpPr>
        <p:spPr bwMode="auto">
          <a:xfrm>
            <a:off x="714375" y="5715000"/>
            <a:ext cx="8215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en-US" altLang="zh-CN" sz="2000"/>
              <a:t>Instruments will be retracted inside the umbra (shadow) of the Thermal Protection System to limit solar exposure.</a:t>
            </a:r>
            <a:r>
              <a:rPr lang="en-US" altLang="zh-CN" sz="2000" b="0"/>
              <a:t> </a:t>
            </a:r>
            <a:endParaRPr lang="zh-CN" altLang="en-US" sz="2000" b="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357188" y="5357813"/>
            <a:ext cx="8534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eaLnBrk="1" hangingPunct="1">
              <a:spcBef>
                <a:spcPct val="50000"/>
              </a:spcBef>
              <a:buFontTx/>
              <a:buNone/>
            </a:pPr>
            <a:r>
              <a:rPr lang="zh-CN" altLang="en-US" sz="2400">
                <a:ea typeface="楷体_GB2312" pitchFamily="49" charset="-122"/>
              </a:rPr>
              <a:t>计划</a:t>
            </a:r>
            <a:r>
              <a:rPr lang="en-US" altLang="zh-CN" sz="2400">
                <a:ea typeface="楷体_GB2312" pitchFamily="49" charset="-122"/>
              </a:rPr>
              <a:t>2017</a:t>
            </a:r>
            <a:r>
              <a:rPr lang="zh-CN" altLang="en-US" sz="2400">
                <a:ea typeface="楷体_GB2312" pitchFamily="49" charset="-122"/>
              </a:rPr>
              <a:t>年发射</a:t>
            </a:r>
            <a:r>
              <a:rPr lang="en-US" altLang="zh-CN" sz="2400">
                <a:ea typeface="楷体_GB2312" pitchFamily="49" charset="-122"/>
              </a:rPr>
              <a:t>,</a:t>
            </a:r>
            <a:r>
              <a:rPr lang="zh-CN" altLang="en-US" sz="2400">
                <a:ea typeface="楷体_GB2312" pitchFamily="49" charset="-122"/>
              </a:rPr>
              <a:t> 对太阳风和太阳进行实地和遥感测量。研究太阳风和日面磁场的起源</a:t>
            </a:r>
            <a:r>
              <a:rPr lang="en-US" altLang="zh-CN" sz="2400">
                <a:ea typeface="楷体_GB2312" pitchFamily="49" charset="-122"/>
              </a:rPr>
              <a:t>,</a:t>
            </a:r>
            <a:r>
              <a:rPr lang="zh-CN" altLang="en-US" sz="2400">
                <a:ea typeface="楷体_GB2312" pitchFamily="49" charset="-122"/>
              </a:rPr>
              <a:t> 太阳的发电机过程</a:t>
            </a:r>
            <a:r>
              <a:rPr lang="en-US" altLang="zh-CN" sz="2400">
                <a:ea typeface="楷体_GB2312" pitchFamily="49" charset="-122"/>
              </a:rPr>
              <a:t>,</a:t>
            </a:r>
            <a:r>
              <a:rPr lang="zh-CN" altLang="en-US" sz="2400">
                <a:ea typeface="楷体_GB2312" pitchFamily="49" charset="-122"/>
              </a:rPr>
              <a:t> 太阳瞬变事件对日球层的扰动</a:t>
            </a:r>
            <a:r>
              <a:rPr lang="en-US" altLang="zh-CN" sz="2400">
                <a:ea typeface="楷体_GB2312" pitchFamily="49" charset="-122"/>
              </a:rPr>
              <a:t>,</a:t>
            </a:r>
            <a:r>
              <a:rPr lang="zh-CN" altLang="en-US" sz="2400">
                <a:ea typeface="楷体_GB2312" pitchFamily="49" charset="-122"/>
              </a:rPr>
              <a:t> 高能粒子的起源和输运等。</a:t>
            </a:r>
            <a:endParaRPr lang="en-US" altLang="zh-CN" sz="2400">
              <a:ea typeface="楷体_GB2312" pitchFamily="49" charset="-122"/>
            </a:endParaRPr>
          </a:p>
        </p:txBody>
      </p:sp>
      <p:sp>
        <p:nvSpPr>
          <p:cNvPr id="98307" name="Text Box 3"/>
          <p:cNvSpPr txBox="1">
            <a:spLocks noChangeArrowheads="1"/>
          </p:cNvSpPr>
          <p:nvPr/>
        </p:nvSpPr>
        <p:spPr bwMode="auto">
          <a:xfrm>
            <a:off x="395288" y="188913"/>
            <a:ext cx="8391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eaLnBrk="1" hangingPunct="1">
              <a:spcBef>
                <a:spcPct val="50000"/>
              </a:spcBef>
              <a:buFontTx/>
              <a:buNone/>
            </a:pPr>
            <a:r>
              <a:rPr lang="zh-CN" altLang="en-US" sz="4000">
                <a:solidFill>
                  <a:schemeClr val="accent2"/>
                </a:solidFill>
              </a:rPr>
              <a:t>主要卫星 </a:t>
            </a:r>
            <a:r>
              <a:rPr lang="en-US" altLang="zh-CN" sz="4000">
                <a:solidFill>
                  <a:schemeClr val="accent2"/>
                </a:solidFill>
              </a:rPr>
              <a:t>— Solar</a:t>
            </a:r>
            <a:r>
              <a:rPr lang="zh-CN" altLang="en-US" sz="4000">
                <a:solidFill>
                  <a:schemeClr val="accent2"/>
                </a:solidFill>
              </a:rPr>
              <a:t>  </a:t>
            </a:r>
            <a:r>
              <a:rPr lang="en-US" altLang="zh-CN" sz="4000">
                <a:solidFill>
                  <a:schemeClr val="accent2"/>
                </a:solidFill>
              </a:rPr>
              <a:t>Orbiter</a:t>
            </a:r>
          </a:p>
        </p:txBody>
      </p:sp>
      <p:pic>
        <p:nvPicPr>
          <p:cNvPr id="98308" name="Picture 2" descr="http://www.solarorbiter.org/documents/gfx/spacecraft/SolarOrbiter_SC_inside_annota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13" y="784225"/>
            <a:ext cx="68580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www.solarorbiter.org/documents/gfx/orbit/SO_Jan2017_xy_ecliptic_plo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214313"/>
            <a:ext cx="7143750" cy="516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矩形 2"/>
          <p:cNvSpPr>
            <a:spLocks noChangeArrowheads="1"/>
          </p:cNvSpPr>
          <p:nvPr/>
        </p:nvSpPr>
        <p:spPr bwMode="auto">
          <a:xfrm>
            <a:off x="357188" y="5286375"/>
            <a:ext cx="8572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a:spcBef>
                <a:spcPct val="0"/>
              </a:spcBef>
              <a:buFontTx/>
              <a:buNone/>
            </a:pPr>
            <a:r>
              <a:rPr lang="en-US" altLang="zh-CN" sz="1800"/>
              <a:t>Solar Orbiter‘s trajectory viewed from above the ecliptic (January 2017 launch). The gravity assist maneuvers (GAM) at Earth (E) and Venus (V) are indicated, along with the orbits of these two planets. </a:t>
            </a:r>
            <a:r>
              <a:rPr lang="zh-CN" altLang="en-US" sz="1800"/>
              <a:t> </a:t>
            </a:r>
            <a:endParaRPr lang="en-US" altLang="zh-CN" sz="1800"/>
          </a:p>
          <a:p>
            <a:pPr algn="just">
              <a:spcBef>
                <a:spcPct val="0"/>
              </a:spcBef>
              <a:buFontTx/>
              <a:buNone/>
            </a:pPr>
            <a:r>
              <a:rPr lang="zh-CN" altLang="en-US" sz="1800"/>
              <a:t>轨道离太阳最近</a:t>
            </a:r>
            <a:r>
              <a:rPr lang="en-US" altLang="zh-CN" sz="1800"/>
              <a:t>0.28AU</a:t>
            </a:r>
            <a:r>
              <a:rPr lang="zh-CN" altLang="en-US" sz="1800"/>
              <a:t>，相对太阳赤道最大倾角</a:t>
            </a:r>
            <a:r>
              <a:rPr lang="en-US" altLang="zh-CN" sz="1800"/>
              <a:t>25-36</a:t>
            </a:r>
            <a:r>
              <a:rPr lang="zh-CN" altLang="en-US" sz="1800"/>
              <a:t>度。</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www.people.com.cn/mediafile/pic/20130122/66/16442088861651644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214313"/>
            <a:ext cx="7000875" cy="425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Picture 4" descr="http://www.chinadaily.com.cn/hqsj/hqlw/201301/2a8e0b8a8495579a3272baf6e4daa8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688" y="4714875"/>
            <a:ext cx="2786062"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6" name="矩形 4"/>
          <p:cNvSpPr>
            <a:spLocks noChangeArrowheads="1"/>
          </p:cNvSpPr>
          <p:nvPr/>
        </p:nvSpPr>
        <p:spPr bwMode="auto">
          <a:xfrm>
            <a:off x="3857625" y="4857750"/>
            <a:ext cx="45720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r>
              <a:rPr lang="zh-CN" altLang="en-US" sz="2000"/>
              <a:t>夸父计划</a:t>
            </a:r>
            <a:r>
              <a:rPr lang="zh-CN" altLang="en-US" sz="2000" b="0"/>
              <a:t>将帮助科学家深入研究日地环境，将在很高的精度上追踪太阳爆发和地磁暴活动，为灾害性空间环境预报提供观测数据。同时，它将揭示日地空间风暴机理，监测行星际扰动传播。</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http://c.hiphotos.baidu.com/baike/c0%3Dbaike80%2C5%2C5%2C80%2C26%3Bt%3Dgif/sign=2b61c832b251f819e5280b18bbdd2188/a6efce1b9d16fdfabd2288f7b68f8c5494ee7b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5925" y="930275"/>
            <a:ext cx="4810125"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9" name="矩形 2"/>
          <p:cNvSpPr>
            <a:spLocks noChangeArrowheads="1"/>
          </p:cNvSpPr>
          <p:nvPr/>
        </p:nvSpPr>
        <p:spPr bwMode="auto">
          <a:xfrm>
            <a:off x="642938" y="5000625"/>
            <a:ext cx="792956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a:spcBef>
                <a:spcPct val="0"/>
              </a:spcBef>
              <a:buFontTx/>
              <a:buNone/>
            </a:pPr>
            <a:r>
              <a:rPr lang="zh-CN" altLang="en-US" sz="2000"/>
              <a:t>空间太阳望远镜（</a:t>
            </a:r>
            <a:r>
              <a:rPr lang="en-US" altLang="zh-CN" sz="2000"/>
              <a:t>Space</a:t>
            </a:r>
            <a:r>
              <a:rPr lang="zh-CN" altLang="en-US" sz="2000"/>
              <a:t> </a:t>
            </a:r>
            <a:r>
              <a:rPr lang="en-US" altLang="zh-CN" sz="2000"/>
              <a:t>Solar</a:t>
            </a:r>
            <a:r>
              <a:rPr lang="zh-CN" altLang="en-US" sz="2000"/>
              <a:t> </a:t>
            </a:r>
            <a:r>
              <a:rPr lang="en-US" altLang="zh-CN" sz="2000"/>
              <a:t>Telescope）</a:t>
            </a:r>
            <a:r>
              <a:rPr lang="zh-CN" altLang="en-US" sz="2000" b="0"/>
              <a:t>期望于</a:t>
            </a:r>
            <a:r>
              <a:rPr lang="en-US" altLang="zh-CN" sz="2000" b="0"/>
              <a:t>2018-2019</a:t>
            </a:r>
            <a:r>
              <a:rPr lang="zh-CN" altLang="en-US" sz="2000" b="0"/>
              <a:t>年发射，运行寿命</a:t>
            </a:r>
            <a:r>
              <a:rPr lang="en-US" altLang="zh-CN" sz="2000" b="0"/>
              <a:t>3</a:t>
            </a:r>
            <a:r>
              <a:rPr lang="zh-CN" altLang="en-US" sz="2000" b="0"/>
              <a:t>年，望远镜口径一米，对太阳活动实行全波段和全连续观测，研究太阳活动区磁场变化、太阳耀斑的积蓄和爆发过程、日冕物质抛射、太阳风形成等多种太阳物理现象。</a:t>
            </a:r>
          </a:p>
        </p:txBody>
      </p:sp>
      <p:pic>
        <p:nvPicPr>
          <p:cNvPr id="101380" name="Picture 4" descr="http://www.cnu.edu.cn/download.jsp?attachSeq=5404&amp;filename=201005241626052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857250"/>
            <a:ext cx="4000500"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矩形 1"/>
          <p:cNvSpPr>
            <a:spLocks noChangeArrowheads="1"/>
          </p:cNvSpPr>
          <p:nvPr/>
        </p:nvSpPr>
        <p:spPr bwMode="auto">
          <a:xfrm>
            <a:off x="428625" y="4714875"/>
            <a:ext cx="82867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b="1">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b="1">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宋体" panose="02010600030101010101" pitchFamily="2" charset="-122"/>
              </a:defRPr>
            </a:lvl9pPr>
          </a:lstStyle>
          <a:p>
            <a:pPr algn="just">
              <a:spcBef>
                <a:spcPct val="0"/>
              </a:spcBef>
              <a:buFontTx/>
              <a:buNone/>
            </a:pPr>
            <a:r>
              <a:rPr lang="zh-CN" altLang="en-US" sz="2000"/>
              <a:t>太阳极轨望远镜探测计划（</a:t>
            </a:r>
            <a:r>
              <a:rPr lang="en-US" altLang="zh-CN" sz="2000"/>
              <a:t>Solar Polar Orbit Telescope, SPORT</a:t>
            </a:r>
            <a:r>
              <a:rPr lang="zh-CN" altLang="en-US" sz="2000"/>
              <a:t>），</a:t>
            </a:r>
            <a:r>
              <a:rPr lang="zh-CN" altLang="en-US" sz="2000" b="0"/>
              <a:t>国内第一次在太阳极轨的运行轨道上开展太阳观测和行星际探测，计划配置磁像仪、日冕仪、日球成像仪、太阳极紫外成像仪、高能粒子探测器、太阳风高能重离子成分探测器、太阳风等离子体探测器、磁强计、太阳射电爆探测器、等离子体波探测器等</a:t>
            </a:r>
            <a:r>
              <a:rPr lang="en-US" altLang="zh-CN" sz="2000" b="0"/>
              <a:t>10</a:t>
            </a:r>
            <a:r>
              <a:rPr lang="zh-CN" altLang="en-US" sz="2000" b="0"/>
              <a:t>台有效载荷。</a:t>
            </a:r>
          </a:p>
        </p:txBody>
      </p:sp>
      <p:pic>
        <p:nvPicPr>
          <p:cNvPr id="102403" name="Picture 2" descr="未命名"/>
          <p:cNvPicPr>
            <a:picLocks noChangeAspect="1" noChangeArrowheads="1"/>
          </p:cNvPicPr>
          <p:nvPr/>
        </p:nvPicPr>
        <p:blipFill>
          <a:blip r:embed="rId2">
            <a:extLst>
              <a:ext uri="{28A0092B-C50C-407E-A947-70E740481C1C}">
                <a14:useLocalDpi xmlns:a14="http://schemas.microsoft.com/office/drawing/2010/main" val="0"/>
              </a:ext>
            </a:extLst>
          </a:blip>
          <a:srcRect r="46704" b="29942"/>
          <a:stretch>
            <a:fillRect/>
          </a:stretch>
        </p:blipFill>
        <p:spPr bwMode="auto">
          <a:xfrm>
            <a:off x="285750" y="1357313"/>
            <a:ext cx="35496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4" name="Picture 3"/>
          <p:cNvPicPr>
            <a:picLocks noChangeAspect="1" noChangeArrowheads="1"/>
          </p:cNvPicPr>
          <p:nvPr/>
        </p:nvPicPr>
        <p:blipFill>
          <a:blip r:embed="rId3">
            <a:extLst>
              <a:ext uri="{28A0092B-C50C-407E-A947-70E740481C1C}">
                <a14:useLocalDpi xmlns:a14="http://schemas.microsoft.com/office/drawing/2010/main" val="0"/>
              </a:ext>
            </a:extLst>
          </a:blip>
          <a:srcRect l="3398" t="5609" r="5276" b="6792"/>
          <a:stretch>
            <a:fillRect/>
          </a:stretch>
        </p:blipFill>
        <p:spPr bwMode="auto">
          <a:xfrm>
            <a:off x="4000500" y="1714500"/>
            <a:ext cx="4810125"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3000375" y="142875"/>
            <a:ext cx="2971800" cy="609600"/>
          </a:xfrm>
        </p:spPr>
        <p:txBody>
          <a:bodyPr/>
          <a:lstStyle/>
          <a:p>
            <a:pPr eaLnBrk="1" hangingPunct="1"/>
            <a:r>
              <a:rPr lang="zh-CN" altLang="en-US" sz="4000" b="0" smtClean="0">
                <a:solidFill>
                  <a:schemeClr val="accent1"/>
                </a:solidFill>
              </a:rPr>
              <a:t>一些网址</a:t>
            </a:r>
          </a:p>
        </p:txBody>
      </p:sp>
      <p:sp>
        <p:nvSpPr>
          <p:cNvPr id="103427" name="Rectangle 3"/>
          <p:cNvSpPr>
            <a:spLocks noGrp="1" noChangeArrowheads="1"/>
          </p:cNvSpPr>
          <p:nvPr>
            <p:ph type="body" idx="1"/>
          </p:nvPr>
        </p:nvSpPr>
        <p:spPr>
          <a:xfrm>
            <a:off x="1071563" y="714375"/>
            <a:ext cx="6715125" cy="5592763"/>
          </a:xfrm>
        </p:spPr>
        <p:txBody>
          <a:bodyPr/>
          <a:lstStyle/>
          <a:p>
            <a:pPr eaLnBrk="1" hangingPunct="1">
              <a:buFontTx/>
              <a:buNone/>
            </a:pPr>
            <a:r>
              <a:rPr lang="en-US" altLang="zh-CN" sz="2000" smtClean="0">
                <a:solidFill>
                  <a:schemeClr val="bg1"/>
                </a:solidFill>
                <a:hlinkClick r:id="rId2"/>
              </a:rPr>
              <a:t>http://sohowww.nascom.nasa.gov</a:t>
            </a:r>
            <a:endParaRPr lang="en-US" altLang="zh-CN" sz="2000" smtClean="0">
              <a:solidFill>
                <a:schemeClr val="bg1"/>
              </a:solidFill>
            </a:endParaRPr>
          </a:p>
          <a:p>
            <a:pPr eaLnBrk="1" hangingPunct="1">
              <a:buFontTx/>
              <a:buNone/>
            </a:pPr>
            <a:r>
              <a:rPr lang="en-US" altLang="zh-CN" sz="2000" smtClean="0">
                <a:solidFill>
                  <a:schemeClr val="bg1"/>
                </a:solidFill>
                <a:hlinkClick r:id="rId3"/>
              </a:rPr>
              <a:t>http://www.lmsal.com/SXT/homepage.html</a:t>
            </a:r>
            <a:endParaRPr lang="en-US" altLang="zh-CN" sz="2000" smtClean="0">
              <a:solidFill>
                <a:schemeClr val="bg1"/>
              </a:solidFill>
            </a:endParaRPr>
          </a:p>
          <a:p>
            <a:pPr eaLnBrk="1" hangingPunct="1">
              <a:buFontTx/>
              <a:buNone/>
            </a:pPr>
            <a:r>
              <a:rPr lang="en-US" altLang="zh-CN" sz="2000" smtClean="0">
                <a:solidFill>
                  <a:schemeClr val="bg1"/>
                </a:solidFill>
                <a:hlinkClick r:id="rId4"/>
              </a:rPr>
              <a:t>http://ulysses.jpl.nasa.gov</a:t>
            </a:r>
            <a:endParaRPr lang="en-US" altLang="zh-CN" sz="2000" smtClean="0">
              <a:solidFill>
                <a:schemeClr val="bg1"/>
              </a:solidFill>
            </a:endParaRPr>
          </a:p>
          <a:p>
            <a:pPr eaLnBrk="1" hangingPunct="1">
              <a:buFontTx/>
              <a:buNone/>
            </a:pPr>
            <a:r>
              <a:rPr lang="en-US" altLang="zh-CN" sz="2000" smtClean="0">
                <a:solidFill>
                  <a:schemeClr val="bg1"/>
                </a:solidFill>
                <a:hlinkClick r:id="rId5"/>
              </a:rPr>
              <a:t>http://helio.estec.esa.nl/ulysses/welcome.html</a:t>
            </a:r>
            <a:endParaRPr lang="en-US" altLang="zh-CN" sz="2000" smtClean="0">
              <a:solidFill>
                <a:schemeClr val="bg1"/>
              </a:solidFill>
            </a:endParaRPr>
          </a:p>
          <a:p>
            <a:pPr eaLnBrk="1" hangingPunct="1">
              <a:buFontTx/>
              <a:buNone/>
            </a:pPr>
            <a:r>
              <a:rPr lang="en-US" altLang="zh-CN" sz="2000" smtClean="0">
                <a:solidFill>
                  <a:schemeClr val="bg1"/>
                </a:solidFill>
                <a:hlinkClick r:id="rId6"/>
              </a:rPr>
              <a:t>http://solarscience.msfc.nasa.gov/</a:t>
            </a:r>
            <a:endParaRPr lang="en-US" altLang="zh-CN" sz="2000" smtClean="0">
              <a:solidFill>
                <a:schemeClr val="bg1"/>
              </a:solidFill>
            </a:endParaRPr>
          </a:p>
          <a:p>
            <a:pPr eaLnBrk="1" hangingPunct="1">
              <a:buFontTx/>
              <a:buNone/>
            </a:pPr>
            <a:r>
              <a:rPr lang="en-US" altLang="zh-CN" sz="2000" smtClean="0">
                <a:solidFill>
                  <a:schemeClr val="bg1"/>
                </a:solidFill>
                <a:hlinkClick r:id="rId7"/>
              </a:rPr>
              <a:t>http://trace.lmsal.com/</a:t>
            </a:r>
            <a:endParaRPr lang="en-US" altLang="zh-CN" sz="2000" smtClean="0">
              <a:solidFill>
                <a:schemeClr val="bg1"/>
              </a:solidFill>
            </a:endParaRPr>
          </a:p>
          <a:p>
            <a:pPr eaLnBrk="1" hangingPunct="1">
              <a:buFontTx/>
              <a:buNone/>
            </a:pPr>
            <a:r>
              <a:rPr lang="en-US" altLang="zh-CN" sz="2000" smtClean="0">
                <a:solidFill>
                  <a:schemeClr val="bg1"/>
                </a:solidFill>
                <a:hlinkClick r:id="rId8"/>
              </a:rPr>
              <a:t>http://nssdc.gsfc.nasa.gov/solar/</a:t>
            </a:r>
            <a:endParaRPr lang="en-US" altLang="zh-CN" sz="2000" smtClean="0">
              <a:solidFill>
                <a:schemeClr val="bg1"/>
              </a:solidFill>
            </a:endParaRPr>
          </a:p>
          <a:p>
            <a:pPr eaLnBrk="1" hangingPunct="1">
              <a:buFontTx/>
              <a:buNone/>
            </a:pPr>
            <a:r>
              <a:rPr lang="en-US" altLang="zh-CN" sz="2000" smtClean="0">
                <a:solidFill>
                  <a:schemeClr val="bg1"/>
                </a:solidFill>
                <a:hlinkClick r:id="rId9"/>
              </a:rPr>
              <a:t>http://nssdc.gsfc.nasa.gov/space/</a:t>
            </a:r>
            <a:endParaRPr lang="en-US" altLang="zh-CN" sz="2000" smtClean="0">
              <a:solidFill>
                <a:schemeClr val="bg1"/>
              </a:solidFill>
            </a:endParaRPr>
          </a:p>
          <a:p>
            <a:pPr eaLnBrk="1" hangingPunct="1">
              <a:buFontTx/>
              <a:buNone/>
            </a:pPr>
            <a:r>
              <a:rPr lang="en-US" altLang="zh-CN" sz="2000" smtClean="0">
                <a:solidFill>
                  <a:schemeClr val="bg1"/>
                </a:solidFill>
                <a:hlinkClick r:id="rId10"/>
              </a:rPr>
              <a:t>http://solarb.msfc.nasa.gov</a:t>
            </a:r>
            <a:endParaRPr lang="en-US" altLang="zh-CN" sz="2000" smtClean="0">
              <a:solidFill>
                <a:schemeClr val="bg1"/>
              </a:solidFill>
            </a:endParaRPr>
          </a:p>
          <a:p>
            <a:pPr eaLnBrk="1" hangingPunct="1">
              <a:buFontTx/>
              <a:buNone/>
            </a:pPr>
            <a:r>
              <a:rPr lang="en-US" altLang="zh-CN" sz="2000" smtClean="0">
                <a:solidFill>
                  <a:schemeClr val="bg1"/>
                </a:solidFill>
                <a:hlinkClick r:id="rId11"/>
              </a:rPr>
              <a:t>http://stereo.gsfc.nasa.gov/</a:t>
            </a:r>
            <a:endParaRPr lang="en-US" altLang="zh-CN" sz="2000" smtClean="0">
              <a:solidFill>
                <a:schemeClr val="bg1"/>
              </a:solidFill>
            </a:endParaRPr>
          </a:p>
          <a:p>
            <a:pPr eaLnBrk="1" hangingPunct="1">
              <a:buFontTx/>
              <a:buNone/>
            </a:pPr>
            <a:r>
              <a:rPr lang="en-US" altLang="zh-CN" sz="2000" smtClean="0">
                <a:solidFill>
                  <a:schemeClr val="bg1"/>
                </a:solidFill>
                <a:hlinkClick r:id="rId12"/>
              </a:rPr>
              <a:t>http://sdo.gsfc.nasa.gov/</a:t>
            </a:r>
            <a:endParaRPr lang="en-US" altLang="zh-CN" sz="2000" smtClean="0">
              <a:solidFill>
                <a:schemeClr val="bg1"/>
              </a:solidFill>
            </a:endParaRPr>
          </a:p>
          <a:p>
            <a:pPr eaLnBrk="1" hangingPunct="1">
              <a:buFontTx/>
              <a:buNone/>
            </a:pPr>
            <a:r>
              <a:rPr lang="en-US" altLang="zh-CN" sz="2000" smtClean="0">
                <a:solidFill>
                  <a:schemeClr val="bg1"/>
                </a:solidFill>
                <a:hlinkClick r:id="rId13"/>
              </a:rPr>
              <a:t>http://iris.gsfc.nasa.gov/</a:t>
            </a:r>
            <a:endParaRPr lang="en-US" altLang="zh-CN" sz="2000" smtClean="0">
              <a:solidFill>
                <a:schemeClr val="bg1"/>
              </a:solidFill>
            </a:endParaRPr>
          </a:p>
          <a:p>
            <a:pPr eaLnBrk="1" hangingPunct="1">
              <a:buFontTx/>
              <a:buNone/>
            </a:pPr>
            <a:r>
              <a:rPr lang="en-US" altLang="zh-CN" sz="2000" smtClean="0">
                <a:solidFill>
                  <a:schemeClr val="bg1"/>
                </a:solidFill>
                <a:hlinkClick r:id="rId14"/>
              </a:rPr>
              <a:t>http://hesperia.gsfc.nasa.gov/rhessi2/</a:t>
            </a:r>
            <a:endParaRPr lang="en-US" altLang="zh-CN" sz="2000" smtClean="0">
              <a:solidFill>
                <a:schemeClr val="bg1"/>
              </a:solidFill>
            </a:endParaRPr>
          </a:p>
          <a:p>
            <a:pPr eaLnBrk="1" hangingPunct="1">
              <a:buFontTx/>
              <a:buNone/>
            </a:pPr>
            <a:r>
              <a:rPr lang="en-US" altLang="zh-CN" sz="2000" smtClean="0">
                <a:solidFill>
                  <a:schemeClr val="bg1"/>
                </a:solidFill>
                <a:hlinkClick r:id="rId15"/>
              </a:rPr>
              <a:t>http://solarprobe.jhuapl.edu/index.php</a:t>
            </a:r>
            <a:endParaRPr lang="en-US" altLang="zh-CN" sz="2000" smtClean="0">
              <a:solidFill>
                <a:schemeClr val="bg1"/>
              </a:solidFill>
            </a:endParaRPr>
          </a:p>
          <a:p>
            <a:pPr eaLnBrk="1" hangingPunct="1">
              <a:buFontTx/>
              <a:buNone/>
            </a:pPr>
            <a:r>
              <a:rPr lang="en-US" altLang="zh-CN" sz="2000" smtClean="0">
                <a:solidFill>
                  <a:schemeClr val="bg1"/>
                </a:solidFill>
                <a:hlinkClick r:id="rId16"/>
              </a:rPr>
              <a:t>http://www.solarorbiter.org/index.php</a:t>
            </a:r>
            <a:endParaRPr lang="en-US" altLang="zh-CN" sz="2800" smtClean="0">
              <a:solidFill>
                <a:schemeClr val="bg1"/>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标题 1"/>
          <p:cNvSpPr>
            <a:spLocks noGrp="1"/>
          </p:cNvSpPr>
          <p:nvPr>
            <p:ph type="title"/>
          </p:nvPr>
        </p:nvSpPr>
        <p:spPr>
          <a:xfrm>
            <a:off x="642938" y="0"/>
            <a:ext cx="7772400" cy="857250"/>
          </a:xfrm>
        </p:spPr>
        <p:txBody>
          <a:bodyPr/>
          <a:lstStyle/>
          <a:p>
            <a:r>
              <a:rPr lang="zh-CN" altLang="en-US" smtClean="0"/>
              <a:t>习题 </a:t>
            </a:r>
            <a:r>
              <a:rPr lang="en-US" altLang="zh-CN" smtClean="0"/>
              <a:t>2</a:t>
            </a:r>
            <a:endParaRPr lang="zh-CN" altLang="en-US" smtClean="0"/>
          </a:p>
        </p:txBody>
      </p:sp>
      <p:sp>
        <p:nvSpPr>
          <p:cNvPr id="104451" name="内容占位符 2"/>
          <p:cNvSpPr>
            <a:spLocks noGrp="1"/>
          </p:cNvSpPr>
          <p:nvPr>
            <p:ph idx="1"/>
          </p:nvPr>
        </p:nvSpPr>
        <p:spPr>
          <a:xfrm>
            <a:off x="571500" y="857250"/>
            <a:ext cx="8358188" cy="4786313"/>
          </a:xfrm>
        </p:spPr>
        <p:txBody>
          <a:bodyPr/>
          <a:lstStyle/>
          <a:p>
            <a:pPr marL="450850" indent="-450850" algn="just">
              <a:spcBef>
                <a:spcPts val="1200"/>
              </a:spcBef>
              <a:buFont typeface="Times New Roman" panose="02020603050405020304" pitchFamily="18" charset="0"/>
              <a:buAutoNum type="arabicPeriod"/>
            </a:pPr>
            <a:r>
              <a:rPr lang="zh-CN" altLang="en-US" sz="2800" smtClean="0"/>
              <a:t>如果用一像素为</a:t>
            </a:r>
            <a:r>
              <a:rPr lang="en-US" altLang="zh-CN" sz="2800" smtClean="0"/>
              <a:t>1024</a:t>
            </a:r>
            <a:r>
              <a:rPr lang="en-US" altLang="zh-CN" sz="2800" smtClean="0">
                <a:sym typeface="Symbol" panose="05050102010706020507" pitchFamily="18" charset="2"/>
              </a:rPr>
              <a:t>1024</a:t>
            </a:r>
            <a:r>
              <a:rPr lang="zh-CN" altLang="en-US" sz="2800" smtClean="0">
                <a:sym typeface="Symbol" panose="05050102010706020507" pitchFamily="18" charset="2"/>
              </a:rPr>
              <a:t>的</a:t>
            </a:r>
            <a:r>
              <a:rPr lang="en-US" altLang="zh-CN" sz="2800" smtClean="0">
                <a:sym typeface="Symbol" panose="05050102010706020507" pitchFamily="18" charset="2"/>
              </a:rPr>
              <a:t>CCD</a:t>
            </a:r>
            <a:r>
              <a:rPr lang="zh-CN" altLang="en-US" sz="2800" smtClean="0">
                <a:sym typeface="Symbol" panose="05050102010706020507" pitchFamily="18" charset="2"/>
              </a:rPr>
              <a:t>拍摄太阳的全日面像，取观测波长为</a:t>
            </a:r>
            <a:r>
              <a:rPr lang="en-US" altLang="zh-CN" sz="2800" smtClean="0">
                <a:sym typeface="Symbol" panose="05050102010706020507" pitchFamily="18" charset="2"/>
              </a:rPr>
              <a:t>5000</a:t>
            </a:r>
            <a:r>
              <a:rPr lang="en-US" altLang="zh-CN" sz="2800" smtClean="0">
                <a:cs typeface="Times New Roman" panose="02020603050405020304" pitchFamily="18" charset="0"/>
                <a:sym typeface="Symbol" panose="05050102010706020507" pitchFamily="18" charset="2"/>
              </a:rPr>
              <a:t>Å</a:t>
            </a:r>
            <a:r>
              <a:rPr lang="zh-CN" altLang="en-US" sz="2800" smtClean="0">
                <a:cs typeface="Times New Roman" panose="02020603050405020304" pitchFamily="18" charset="0"/>
                <a:sym typeface="Symbol" panose="05050102010706020507" pitchFamily="18" charset="2"/>
              </a:rPr>
              <a:t>，</a:t>
            </a:r>
            <a:r>
              <a:rPr lang="zh-CN" altLang="en-US" sz="2800" smtClean="0">
                <a:sym typeface="Symbol" panose="05050102010706020507" pitchFamily="18" charset="2"/>
              </a:rPr>
              <a:t>请问最小要用多大口径的望远镜才能获得最佳的空间分辨率？</a:t>
            </a:r>
            <a:endParaRPr lang="en-US" altLang="zh-CN" sz="2800" smtClean="0">
              <a:sym typeface="Symbol" panose="05050102010706020507" pitchFamily="18" charset="2"/>
            </a:endParaRPr>
          </a:p>
          <a:p>
            <a:pPr marL="450850" indent="-450850" algn="just">
              <a:spcBef>
                <a:spcPts val="1200"/>
              </a:spcBef>
              <a:buFont typeface="Times New Roman" panose="02020603050405020304" pitchFamily="18" charset="0"/>
              <a:buAutoNum type="arabicPeriod"/>
            </a:pPr>
            <a:r>
              <a:rPr lang="zh-CN" altLang="en-US" sz="2800" smtClean="0">
                <a:sym typeface="Symbol" panose="05050102010706020507" pitchFamily="18" charset="2"/>
              </a:rPr>
              <a:t>假设太阳望远镜物镜的口径为</a:t>
            </a:r>
            <a:r>
              <a:rPr lang="en-US" altLang="zh-CN" sz="2800" smtClean="0">
                <a:sym typeface="Symbol" panose="05050102010706020507" pitchFamily="18" charset="2"/>
              </a:rPr>
              <a:t>D</a:t>
            </a:r>
            <a:r>
              <a:rPr lang="zh-CN" altLang="en-US" sz="2800" smtClean="0">
                <a:sym typeface="Symbol" panose="05050102010706020507" pitchFamily="18" charset="2"/>
              </a:rPr>
              <a:t>，当望远镜的焦距</a:t>
            </a:r>
            <a:r>
              <a:rPr lang="en-US" altLang="zh-CN" sz="2800" smtClean="0">
                <a:sym typeface="Symbol" panose="05050102010706020507" pitchFamily="18" charset="2"/>
              </a:rPr>
              <a:t>f</a:t>
            </a:r>
            <a:r>
              <a:rPr lang="zh-CN" altLang="en-US" sz="2800" smtClean="0">
                <a:sym typeface="Symbol" panose="05050102010706020507" pitchFamily="18" charset="2"/>
              </a:rPr>
              <a:t> 为多长时，在焦平面上太阳像的辐射强度与地面自然太阳光的辐射强度相等？</a:t>
            </a:r>
            <a:endParaRPr lang="en-US" altLang="zh-CN" sz="2800" smtClean="0">
              <a:sym typeface="Symbol" panose="05050102010706020507" pitchFamily="18" charset="2"/>
            </a:endParaRPr>
          </a:p>
          <a:p>
            <a:pPr marL="450850" indent="-450850" algn="just">
              <a:spcBef>
                <a:spcPts val="1200"/>
              </a:spcBef>
              <a:buFont typeface="Times New Roman" panose="02020603050405020304" pitchFamily="18" charset="0"/>
              <a:buAutoNum type="arabicPeriod"/>
            </a:pPr>
            <a:r>
              <a:rPr lang="zh-CN" altLang="en-US" sz="2800" smtClean="0">
                <a:sym typeface="Symbol" panose="05050102010706020507" pitchFamily="18" charset="2"/>
              </a:rPr>
              <a:t>假设</a:t>
            </a:r>
            <a:r>
              <a:rPr lang="en-US" altLang="zh-CN" sz="2800" smtClean="0">
                <a:sym typeface="Symbol" panose="05050102010706020507" pitchFamily="18" charset="2"/>
              </a:rPr>
              <a:t>Doppler</a:t>
            </a:r>
            <a:r>
              <a:rPr lang="zh-CN" altLang="en-US" sz="2800" smtClean="0">
                <a:sym typeface="Symbol" panose="05050102010706020507" pitchFamily="18" charset="2"/>
              </a:rPr>
              <a:t>补偿器中玻璃片的厚度为 </a:t>
            </a:r>
            <a:r>
              <a:rPr lang="en-US" altLang="zh-CN" sz="2800" i="1" smtClean="0">
                <a:sym typeface="Symbol" panose="05050102010706020507" pitchFamily="18" charset="2"/>
              </a:rPr>
              <a:t>d</a:t>
            </a:r>
            <a:r>
              <a:rPr lang="en-US" altLang="zh-CN" sz="2800" smtClean="0">
                <a:sym typeface="Symbol" panose="05050102010706020507" pitchFamily="18" charset="2"/>
              </a:rPr>
              <a:t>, </a:t>
            </a:r>
            <a:r>
              <a:rPr lang="zh-CN" altLang="en-US" sz="2800" smtClean="0">
                <a:sym typeface="Symbol" panose="05050102010706020507" pitchFamily="18" charset="2"/>
              </a:rPr>
              <a:t>折射率为 </a:t>
            </a:r>
            <a:r>
              <a:rPr lang="en-US" altLang="zh-CN" sz="2800" i="1" smtClean="0">
                <a:sym typeface="Symbol" panose="05050102010706020507" pitchFamily="18" charset="2"/>
              </a:rPr>
              <a:t>n</a:t>
            </a:r>
            <a:r>
              <a:rPr lang="zh-CN" altLang="en-US" sz="2800" smtClean="0">
                <a:sym typeface="Symbol" panose="05050102010706020507" pitchFamily="18" charset="2"/>
              </a:rPr>
              <a:t>，证明谱线位移 </a:t>
            </a:r>
            <a:r>
              <a:rPr lang="en-US" altLang="zh-CN" sz="2800" i="1" smtClean="0">
                <a:sym typeface="Symbol" panose="05050102010706020507" pitchFamily="18" charset="2"/>
              </a:rPr>
              <a:t>x</a:t>
            </a:r>
            <a:r>
              <a:rPr lang="en-US" altLang="zh-CN" sz="2800" smtClean="0">
                <a:sym typeface="Symbol" panose="05050102010706020507" pitchFamily="18" charset="2"/>
              </a:rPr>
              <a:t> </a:t>
            </a:r>
            <a:r>
              <a:rPr lang="zh-CN" altLang="en-US" sz="2800" smtClean="0">
                <a:sym typeface="Symbol" panose="05050102010706020507" pitchFamily="18" charset="2"/>
              </a:rPr>
              <a:t>和玻片旋转角度 </a:t>
            </a:r>
            <a:r>
              <a:rPr lang="zh-CN" altLang="en-US" sz="2800" i="1" smtClean="0">
                <a:sym typeface="Symbol" panose="05050102010706020507" pitchFamily="18" charset="2"/>
              </a:rPr>
              <a:t> </a:t>
            </a:r>
            <a:r>
              <a:rPr lang="zh-CN" altLang="en-US" sz="2800" smtClean="0">
                <a:sym typeface="Symbol" panose="05050102010706020507" pitchFamily="18" charset="2"/>
              </a:rPr>
              <a:t>之间的关系为</a:t>
            </a:r>
            <a:endParaRPr lang="en-US" altLang="zh-CN" sz="2800" smtClean="0">
              <a:sym typeface="Symbol" panose="05050102010706020507" pitchFamily="18" charset="2"/>
            </a:endParaRPr>
          </a:p>
        </p:txBody>
      </p:sp>
      <p:graphicFrame>
        <p:nvGraphicFramePr>
          <p:cNvPr id="104452" name="Object 3"/>
          <p:cNvGraphicFramePr>
            <a:graphicFrameLocks noChangeAspect="1"/>
          </p:cNvGraphicFramePr>
          <p:nvPr/>
        </p:nvGraphicFramePr>
        <p:xfrm>
          <a:off x="2700338" y="4868863"/>
          <a:ext cx="3876675" cy="1071562"/>
        </p:xfrm>
        <a:graphic>
          <a:graphicData uri="http://schemas.openxmlformats.org/presentationml/2006/ole">
            <mc:AlternateContent xmlns:mc="http://schemas.openxmlformats.org/markup-compatibility/2006">
              <mc:Choice xmlns:v="urn:schemas-microsoft-com:vml" Requires="v">
                <p:oleObj spid="_x0000_s104461" name="Equation" r:id="rId3" imgW="1905000" imgH="533400" progId="Equation.DSMT4">
                  <p:embed/>
                </p:oleObj>
              </mc:Choice>
              <mc:Fallback>
                <p:oleObj name="Equation" r:id="rId3" imgW="1905000" imgH="533400"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338" y="4868863"/>
                        <a:ext cx="3876675" cy="1071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54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54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4697</TotalTime>
  <Words>4705</Words>
  <Application>Microsoft Office PowerPoint</Application>
  <PresentationFormat>全屏显示(4:3)</PresentationFormat>
  <Paragraphs>322</Paragraphs>
  <Slides>101</Slides>
  <Notes>0</Notes>
  <HiddenSlides>0</HiddenSlides>
  <MMClips>16</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3</vt:i4>
      </vt:variant>
      <vt:variant>
        <vt:lpstr>幻灯片标题</vt:lpstr>
      </vt:variant>
      <vt:variant>
        <vt:i4>101</vt:i4>
      </vt:variant>
    </vt:vector>
  </HeadingPairs>
  <TitlesOfParts>
    <vt:vector size="112" baseType="lpstr">
      <vt:lpstr>黑体</vt:lpstr>
      <vt:lpstr>楷体_GB2312</vt:lpstr>
      <vt:lpstr>宋体</vt:lpstr>
      <vt:lpstr>Arial</vt:lpstr>
      <vt:lpstr>Symbol</vt:lpstr>
      <vt:lpstr>SymbolProp BT</vt:lpstr>
      <vt:lpstr>Times New Roman</vt:lpstr>
      <vt:lpstr>默认设计模板</vt:lpstr>
      <vt:lpstr>Photo Editor 照片</vt:lpstr>
      <vt:lpstr>Equation</vt:lpstr>
      <vt:lpstr>MS Org Chart</vt:lpstr>
      <vt:lpstr>第二章  太阳观测方法</vt:lpstr>
      <vt:lpstr>内容提要</vt:lpstr>
      <vt:lpstr>2-1  地面光学观测中的视宁度</vt:lpstr>
      <vt:lpstr>PowerPoint 演示文稿</vt:lpstr>
      <vt:lpstr>湍流的三种影响：</vt:lpstr>
      <vt:lpstr>湍流影响的消除方法</vt:lpstr>
      <vt:lpstr>2-2 太阳照像仪和白光       高分辨率观测</vt:lpstr>
      <vt:lpstr>PowerPoint 演示文稿</vt:lpstr>
      <vt:lpstr>PowerPoint 演示文稿</vt:lpstr>
      <vt:lpstr>PowerPoint 演示文稿</vt:lpstr>
      <vt:lpstr>可观测到的现象</vt:lpstr>
      <vt:lpstr>仪器参数</vt:lpstr>
      <vt:lpstr>PowerPoint 演示文稿</vt:lpstr>
      <vt:lpstr>2-3 色球望远镜和双折射滤光器</vt:lpstr>
      <vt:lpstr>1、概况</vt:lpstr>
      <vt:lpstr>PowerPoint 演示文稿</vt:lpstr>
      <vt:lpstr>2、双折射滤光器的原理</vt:lpstr>
      <vt:lpstr>PowerPoint 演示文稿</vt:lpstr>
      <vt:lpstr>PowerPoint 演示文稿</vt:lpstr>
      <vt:lpstr>PowerPoint 演示文稿</vt:lpstr>
      <vt:lpstr>PowerPoint 演示文稿</vt:lpstr>
      <vt:lpstr>2-4 大型望远镜的成像系统</vt:lpstr>
      <vt:lpstr>基本类型</vt:lpstr>
      <vt:lpstr>1、地平式定天镜装置</vt:lpstr>
      <vt:lpstr>2、垂直式（塔式）定天镜装置</vt:lpstr>
      <vt:lpstr>3、定日镜装置</vt:lpstr>
      <vt:lpstr>PowerPoint 演示文稿</vt:lpstr>
      <vt:lpstr>4、追日镜装置</vt:lpstr>
      <vt:lpstr>PowerPoint 演示文稿</vt:lpstr>
      <vt:lpstr>5、赤道仪式装置</vt:lpstr>
      <vt:lpstr>6、经纬仪式装置</vt:lpstr>
      <vt:lpstr>THEMIS (Heliographic Telescope for the Study of the Magnetism and Instabilities on the Sun) 巨型太阳望远镜(法国/意大利)</vt:lpstr>
      <vt:lpstr>2-5 速度和磁场的测量</vt:lpstr>
      <vt:lpstr>速度的测量: Doppler 效应</vt:lpstr>
      <vt:lpstr>PowerPoint 演示文稿</vt:lpstr>
      <vt:lpstr>1、纯发射线的Zeeman分裂</vt:lpstr>
      <vt:lpstr>2、纯吸收线的Zeeman分裂</vt:lpstr>
      <vt:lpstr>3、偏振光的Stokes 参数</vt:lpstr>
      <vt:lpstr>4、强磁场的测量</vt:lpstr>
      <vt:lpstr>5、弱磁场的测量——光电磁像仪</vt:lpstr>
      <vt:lpstr>PowerPoint 演示文稿</vt:lpstr>
      <vt:lpstr>2-6 空间太阳观测</vt:lpstr>
      <vt:lpstr>一、必要性</vt:lpstr>
      <vt:lpstr>PowerPoint 演示文稿</vt:lpstr>
      <vt:lpstr>二、太阳观测历史事件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Image Resolution Comparison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一些网址</vt:lpstr>
      <vt:lpstr>习题 2</vt:lpstr>
    </vt:vector>
  </TitlesOfParts>
  <Company>ustc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  地面光学观测中的视宁度</dc:title>
  <dc:creator>pp</dc:creator>
  <cp:lastModifiedBy>CBWang</cp:lastModifiedBy>
  <cp:revision>282</cp:revision>
  <dcterms:created xsi:type="dcterms:W3CDTF">2004-09-03T12:40:41Z</dcterms:created>
  <dcterms:modified xsi:type="dcterms:W3CDTF">2016-09-05T08:17:07Z</dcterms:modified>
</cp:coreProperties>
</file>