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0"/>
  </p:notesMasterIdLst>
  <p:handoutMasterIdLst>
    <p:handoutMasterId r:id="rId131"/>
  </p:handoutMasterIdLst>
  <p:sldIdLst>
    <p:sldId id="304" r:id="rId2"/>
    <p:sldId id="400" r:id="rId3"/>
    <p:sldId id="305" r:id="rId4"/>
    <p:sldId id="425" r:id="rId5"/>
    <p:sldId id="306" r:id="rId6"/>
    <p:sldId id="307" r:id="rId7"/>
    <p:sldId id="308" r:id="rId8"/>
    <p:sldId id="408" r:id="rId9"/>
    <p:sldId id="309" r:id="rId10"/>
    <p:sldId id="310" r:id="rId11"/>
    <p:sldId id="311" r:id="rId12"/>
    <p:sldId id="312" r:id="rId13"/>
    <p:sldId id="314" r:id="rId14"/>
    <p:sldId id="315" r:id="rId15"/>
    <p:sldId id="313" r:id="rId16"/>
    <p:sldId id="316" r:id="rId17"/>
    <p:sldId id="317" r:id="rId18"/>
    <p:sldId id="423" r:id="rId19"/>
    <p:sldId id="434" r:id="rId20"/>
    <p:sldId id="433" r:id="rId21"/>
    <p:sldId id="435" r:id="rId22"/>
    <p:sldId id="319" r:id="rId23"/>
    <p:sldId id="426" r:id="rId24"/>
    <p:sldId id="320" r:id="rId25"/>
    <p:sldId id="321" r:id="rId26"/>
    <p:sldId id="322" r:id="rId27"/>
    <p:sldId id="323" r:id="rId28"/>
    <p:sldId id="436" r:id="rId29"/>
    <p:sldId id="324" r:id="rId30"/>
    <p:sldId id="325" r:id="rId31"/>
    <p:sldId id="402" r:id="rId32"/>
    <p:sldId id="438" r:id="rId33"/>
    <p:sldId id="326" r:id="rId34"/>
    <p:sldId id="328" r:id="rId35"/>
    <p:sldId id="329" r:id="rId36"/>
    <p:sldId id="401" r:id="rId37"/>
    <p:sldId id="330" r:id="rId38"/>
    <p:sldId id="331" r:id="rId39"/>
    <p:sldId id="421" r:id="rId40"/>
    <p:sldId id="333" r:id="rId41"/>
    <p:sldId id="334" r:id="rId42"/>
    <p:sldId id="336" r:id="rId43"/>
    <p:sldId id="440" r:id="rId44"/>
    <p:sldId id="441" r:id="rId45"/>
    <p:sldId id="337" r:id="rId46"/>
    <p:sldId id="338" r:id="rId47"/>
    <p:sldId id="339" r:id="rId48"/>
    <p:sldId id="340" r:id="rId49"/>
    <p:sldId id="424" r:id="rId50"/>
    <p:sldId id="346" r:id="rId51"/>
    <p:sldId id="347" r:id="rId52"/>
    <p:sldId id="404" r:id="rId53"/>
    <p:sldId id="348" r:id="rId54"/>
    <p:sldId id="356" r:id="rId55"/>
    <p:sldId id="349" r:id="rId56"/>
    <p:sldId id="351" r:id="rId57"/>
    <p:sldId id="355" r:id="rId58"/>
    <p:sldId id="352" r:id="rId59"/>
    <p:sldId id="353" r:id="rId60"/>
    <p:sldId id="357" r:id="rId61"/>
    <p:sldId id="354" r:id="rId62"/>
    <p:sldId id="422" r:id="rId63"/>
    <p:sldId id="358" r:id="rId64"/>
    <p:sldId id="403" r:id="rId65"/>
    <p:sldId id="359" r:id="rId66"/>
    <p:sldId id="427" r:id="rId67"/>
    <p:sldId id="360" r:id="rId68"/>
    <p:sldId id="361" r:id="rId69"/>
    <p:sldId id="362" r:id="rId70"/>
    <p:sldId id="428" r:id="rId71"/>
    <p:sldId id="363" r:id="rId72"/>
    <p:sldId id="364" r:id="rId73"/>
    <p:sldId id="365" r:id="rId74"/>
    <p:sldId id="366" r:id="rId75"/>
    <p:sldId id="412" r:id="rId76"/>
    <p:sldId id="413" r:id="rId77"/>
    <p:sldId id="369" r:id="rId78"/>
    <p:sldId id="370" r:id="rId79"/>
    <p:sldId id="371" r:id="rId80"/>
    <p:sldId id="405" r:id="rId81"/>
    <p:sldId id="374" r:id="rId82"/>
    <p:sldId id="375" r:id="rId83"/>
    <p:sldId id="419" r:id="rId84"/>
    <p:sldId id="372" r:id="rId85"/>
    <p:sldId id="373" r:id="rId86"/>
    <p:sldId id="376" r:id="rId87"/>
    <p:sldId id="410" r:id="rId88"/>
    <p:sldId id="411" r:id="rId89"/>
    <p:sldId id="377" r:id="rId90"/>
    <p:sldId id="417" r:id="rId91"/>
    <p:sldId id="416" r:id="rId92"/>
    <p:sldId id="378" r:id="rId93"/>
    <p:sldId id="379" r:id="rId94"/>
    <p:sldId id="388" r:id="rId95"/>
    <p:sldId id="409" r:id="rId96"/>
    <p:sldId id="380" r:id="rId97"/>
    <p:sldId id="381" r:id="rId98"/>
    <p:sldId id="429" r:id="rId99"/>
    <p:sldId id="382" r:id="rId100"/>
    <p:sldId id="383" r:id="rId101"/>
    <p:sldId id="384" r:id="rId102"/>
    <p:sldId id="385" r:id="rId103"/>
    <p:sldId id="386" r:id="rId104"/>
    <p:sldId id="387" r:id="rId105"/>
    <p:sldId id="430" r:id="rId106"/>
    <p:sldId id="389" r:id="rId107"/>
    <p:sldId id="368" r:id="rId108"/>
    <p:sldId id="390" r:id="rId109"/>
    <p:sldId id="391" r:id="rId110"/>
    <p:sldId id="392" r:id="rId111"/>
    <p:sldId id="393" r:id="rId112"/>
    <p:sldId id="395" r:id="rId113"/>
    <p:sldId id="394" r:id="rId114"/>
    <p:sldId id="396" r:id="rId115"/>
    <p:sldId id="397" r:id="rId116"/>
    <p:sldId id="443" r:id="rId117"/>
    <p:sldId id="414" r:id="rId118"/>
    <p:sldId id="415" r:id="rId119"/>
    <p:sldId id="444" r:id="rId120"/>
    <p:sldId id="445" r:id="rId121"/>
    <p:sldId id="446" r:id="rId122"/>
    <p:sldId id="447" r:id="rId123"/>
    <p:sldId id="448" r:id="rId124"/>
    <p:sldId id="449" r:id="rId125"/>
    <p:sldId id="450" r:id="rId126"/>
    <p:sldId id="399" r:id="rId127"/>
    <p:sldId id="431" r:id="rId128"/>
    <p:sldId id="418" r:id="rId129"/>
  </p:sldIdLst>
  <p:sldSz cx="9144000" cy="6858000" type="screen4x3"/>
  <p:notesSz cx="6858000" cy="9144000"/>
  <p:defaultTextStyle>
    <a:defPPr>
      <a:defRPr lang="zh-CN"/>
    </a:defPPr>
    <a:lvl1pPr algn="l" rtl="0" eaLnBrk="0" fontAlgn="base" hangingPunct="0">
      <a:spcBef>
        <a:spcPct val="0"/>
      </a:spcBef>
      <a:spcAft>
        <a:spcPct val="0"/>
      </a:spcAft>
      <a:defRPr kumimoji="1" sz="2400" kern="1200">
        <a:solidFill>
          <a:schemeClr val="tx1"/>
        </a:solidFill>
        <a:latin typeface="Times New Roman" pitchFamily="18" charset="0"/>
        <a:ea typeface="宋体"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itchFamily="18" charset="0"/>
        <a:ea typeface="宋体"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itchFamily="18" charset="0"/>
        <a:ea typeface="宋体"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itchFamily="18" charset="0"/>
        <a:ea typeface="宋体"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itchFamily="18" charset="0"/>
        <a:ea typeface="宋体" pitchFamily="2" charset="-122"/>
        <a:cs typeface="+mn-cs"/>
      </a:defRPr>
    </a:lvl5pPr>
    <a:lvl6pPr marL="2286000" algn="l" defTabSz="914400" rtl="0" eaLnBrk="1" latinLnBrk="0" hangingPunct="1">
      <a:defRPr kumimoji="1" sz="2400" kern="1200">
        <a:solidFill>
          <a:schemeClr val="tx1"/>
        </a:solidFill>
        <a:latin typeface="Times New Roman" pitchFamily="18" charset="0"/>
        <a:ea typeface="宋体" pitchFamily="2" charset="-122"/>
        <a:cs typeface="+mn-cs"/>
      </a:defRPr>
    </a:lvl6pPr>
    <a:lvl7pPr marL="2743200" algn="l" defTabSz="914400" rtl="0" eaLnBrk="1" latinLnBrk="0" hangingPunct="1">
      <a:defRPr kumimoji="1" sz="2400" kern="1200">
        <a:solidFill>
          <a:schemeClr val="tx1"/>
        </a:solidFill>
        <a:latin typeface="Times New Roman" pitchFamily="18" charset="0"/>
        <a:ea typeface="宋体" pitchFamily="2" charset="-122"/>
        <a:cs typeface="+mn-cs"/>
      </a:defRPr>
    </a:lvl7pPr>
    <a:lvl8pPr marL="3200400" algn="l" defTabSz="914400" rtl="0" eaLnBrk="1" latinLnBrk="0" hangingPunct="1">
      <a:defRPr kumimoji="1" sz="2400" kern="1200">
        <a:solidFill>
          <a:schemeClr val="tx1"/>
        </a:solidFill>
        <a:latin typeface="Times New Roman" pitchFamily="18" charset="0"/>
        <a:ea typeface="宋体" pitchFamily="2" charset="-122"/>
        <a:cs typeface="+mn-cs"/>
      </a:defRPr>
    </a:lvl8pPr>
    <a:lvl9pPr marL="3657600" algn="l" defTabSz="914400" rtl="0" eaLnBrk="1" latinLnBrk="0" hangingPunct="1">
      <a:defRPr kumimoji="1" sz="2400" kern="1200">
        <a:solidFill>
          <a:schemeClr val="tx1"/>
        </a:solidFill>
        <a:latin typeface="Times New Roman" pitchFamily="18"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a:srgbClr val="CC0000"/>
    <a:srgbClr val="CC6600"/>
    <a:srgbClr val="FF6600"/>
    <a:srgbClr val="0066FF"/>
    <a:srgbClr val="FFFFFF"/>
    <a:srgbClr val="FF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89" autoAdjust="0"/>
  </p:normalViewPr>
  <p:slideViewPr>
    <p:cSldViewPr>
      <p:cViewPr varScale="1">
        <p:scale>
          <a:sx n="67" d="100"/>
          <a:sy n="67" d="100"/>
        </p:scale>
        <p:origin x="1212"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818"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notesMaster" Target="notesMasters/notesMaster1.xml"/><Relationship Id="rId135"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 Id="rId4"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1.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67.wmf"/><Relationship Id="rId2" Type="http://schemas.openxmlformats.org/officeDocument/2006/relationships/image" Target="../media/image66.wmf"/><Relationship Id="rId1" Type="http://schemas.openxmlformats.org/officeDocument/2006/relationships/image" Target="../media/image65.wmf"/><Relationship Id="rId6" Type="http://schemas.openxmlformats.org/officeDocument/2006/relationships/image" Target="../media/image70.wmf"/><Relationship Id="rId5" Type="http://schemas.openxmlformats.org/officeDocument/2006/relationships/image" Target="../media/image69.wmf"/><Relationship Id="rId4" Type="http://schemas.openxmlformats.org/officeDocument/2006/relationships/image" Target="../media/image68.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74.wmf"/><Relationship Id="rId1" Type="http://schemas.openxmlformats.org/officeDocument/2006/relationships/image" Target="../media/image73.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76.wmf"/><Relationship Id="rId2" Type="http://schemas.openxmlformats.org/officeDocument/2006/relationships/image" Target="../media/image75.wmf"/><Relationship Id="rId1" Type="http://schemas.openxmlformats.org/officeDocument/2006/relationships/image" Target="../media/image73.wmf"/><Relationship Id="rId4" Type="http://schemas.openxmlformats.org/officeDocument/2006/relationships/image" Target="../media/image77.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74.wmf"/><Relationship Id="rId2" Type="http://schemas.openxmlformats.org/officeDocument/2006/relationships/image" Target="../media/image77.wmf"/><Relationship Id="rId1" Type="http://schemas.openxmlformats.org/officeDocument/2006/relationships/image" Target="../media/image73.wmf"/><Relationship Id="rId6" Type="http://schemas.openxmlformats.org/officeDocument/2006/relationships/image" Target="../media/image80.wmf"/><Relationship Id="rId5" Type="http://schemas.openxmlformats.org/officeDocument/2006/relationships/image" Target="../media/image79.wmf"/><Relationship Id="rId4" Type="http://schemas.openxmlformats.org/officeDocument/2006/relationships/image" Target="../media/image7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charset="0"/>
              </a:defRPr>
            </a:lvl1pPr>
          </a:lstStyle>
          <a:p>
            <a:pPr>
              <a:defRPr/>
            </a:pPr>
            <a:endParaRPr lang="en-US" altLang="zh-CN"/>
          </a:p>
        </p:txBody>
      </p:sp>
      <p:sp>
        <p:nvSpPr>
          <p:cNvPr id="1229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charset="0"/>
              </a:defRPr>
            </a:lvl1pPr>
          </a:lstStyle>
          <a:p>
            <a:pPr>
              <a:defRPr/>
            </a:pPr>
            <a:endParaRPr lang="en-US" altLang="zh-CN"/>
          </a:p>
        </p:txBody>
      </p:sp>
      <p:sp>
        <p:nvSpPr>
          <p:cNvPr id="1229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charset="0"/>
              </a:defRPr>
            </a:lvl1pPr>
          </a:lstStyle>
          <a:p>
            <a:pPr>
              <a:defRPr/>
            </a:pPr>
            <a:endParaRPr lang="en-US" altLang="zh-CN"/>
          </a:p>
        </p:txBody>
      </p:sp>
      <p:sp>
        <p:nvSpPr>
          <p:cNvPr id="1229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28844F1E-8613-4E98-9BC4-DB0D6AE25078}" type="slidenum">
              <a:rPr lang="en-US" altLang="zh-CN"/>
              <a:pPr/>
              <a:t>‹#›</a:t>
            </a:fld>
            <a:endParaRPr lang="en-US" altLang="zh-CN"/>
          </a:p>
        </p:txBody>
      </p:sp>
    </p:spTree>
    <p:extLst>
      <p:ext uri="{BB962C8B-B14F-4D97-AF65-F5344CB8AC3E}">
        <p14:creationId xmlns:p14="http://schemas.microsoft.com/office/powerpoint/2010/main" val="516839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61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charset="0"/>
              </a:defRPr>
            </a:lvl1pPr>
          </a:lstStyle>
          <a:p>
            <a:pPr>
              <a:defRPr/>
            </a:pPr>
            <a:endParaRPr lang="en-US" altLang="zh-CN"/>
          </a:p>
        </p:txBody>
      </p:sp>
      <p:sp>
        <p:nvSpPr>
          <p:cNvPr id="17613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charset="0"/>
              </a:defRPr>
            </a:lvl1pPr>
          </a:lstStyle>
          <a:p>
            <a:pPr>
              <a:defRPr/>
            </a:pPr>
            <a:endParaRPr lang="en-US" altLang="zh-CN"/>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7613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17613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charset="0"/>
              </a:defRPr>
            </a:lvl1pPr>
          </a:lstStyle>
          <a:p>
            <a:pPr>
              <a:defRPr/>
            </a:pPr>
            <a:endParaRPr lang="en-US" altLang="zh-CN"/>
          </a:p>
        </p:txBody>
      </p:sp>
      <p:sp>
        <p:nvSpPr>
          <p:cNvPr id="17613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8FE384A8-452B-4A3E-A712-24417FA9D336}" type="slidenum">
              <a:rPr lang="en-US" altLang="zh-CN"/>
              <a:pPr/>
              <a:t>‹#›</a:t>
            </a:fld>
            <a:endParaRPr lang="en-US" altLang="zh-CN"/>
          </a:p>
        </p:txBody>
      </p:sp>
    </p:spTree>
    <p:extLst>
      <p:ext uri="{BB962C8B-B14F-4D97-AF65-F5344CB8AC3E}">
        <p14:creationId xmlns:p14="http://schemas.microsoft.com/office/powerpoint/2010/main" val="3144083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宋体" pitchFamily="2" charset="-122"/>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宋体" pitchFamily="2" charset="-122"/>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宋体" pitchFamily="2" charset="-122"/>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宋体" pitchFamily="2" charset="-122"/>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FD1CB4C0-E3F5-428F-AE1A-5ED25A6E37F8}" type="slidenum">
              <a:rPr lang="en-US" altLang="zh-CN"/>
              <a:pPr/>
              <a:t>89</a:t>
            </a:fld>
            <a:endParaRPr lang="en-US" altLang="zh-CN"/>
          </a:p>
        </p:txBody>
      </p:sp>
      <p:sp>
        <p:nvSpPr>
          <p:cNvPr id="93187" name="Rectangle 2"/>
          <p:cNvSpPr>
            <a:spLocks noGrp="1" noRot="1" noChangeAspect="1" noChangeArrowheads="1" noTextEdit="1"/>
          </p:cNvSpPr>
          <p:nvPr>
            <p:ph type="sldImg"/>
          </p:nvPr>
        </p:nvSpPr>
        <p:spPr>
          <a:solidFill>
            <a:srgbClr val="FFFFFF"/>
          </a:solidFill>
          <a:ln/>
        </p:spPr>
      </p:sp>
      <p:sp>
        <p:nvSpPr>
          <p:cNvPr id="93188" name="Rectangle 3"/>
          <p:cNvSpPr>
            <a:spLocks noGrp="1" noChangeArrowheads="1"/>
          </p:cNvSpPr>
          <p:nvPr>
            <p:ph type="body" idx="1"/>
          </p:nvPr>
        </p:nvSpPr>
        <p:spPr>
          <a:xfrm>
            <a:off x="914400" y="4341813"/>
            <a:ext cx="5029200" cy="4116387"/>
          </a:xfrm>
          <a:solidFill>
            <a:srgbClr val="FFFFFF"/>
          </a:solidFill>
          <a:ln>
            <a:solidFill>
              <a:srgbClr val="000000"/>
            </a:solidFill>
          </a:ln>
        </p:spPr>
        <p:txBody>
          <a:bodyPr lIns="88152" tIns="44075" rIns="88152" bIns="44075"/>
          <a:lstStyle/>
          <a:p>
            <a:pPr eaLnBrk="1" hangingPunct="1"/>
            <a:r>
              <a:rPr lang="en-US" altLang="zh-CN" smtClean="0">
                <a:latin typeface="Times New Roman" pitchFamily="18" charset="0"/>
              </a:rPr>
              <a:t>Moreton waves were studied first in the early 1960s, which propagate across the solar disk in $H_\alpha$ emission observation, expanding from a flare with speeds ranging from a few hundred to well over thousand $\mbox{kms}^{-1}$\cite{Moreton1960}</a:t>
            </a:r>
          </a:p>
          <a:p>
            <a:pPr eaLnBrk="1" hangingPunct="1"/>
            <a:endParaRPr lang="en-US" altLang="zh-CN" smtClean="0">
              <a:latin typeface="Times New Roman" pitchFamily="18" charset="0"/>
            </a:endParaRPr>
          </a:p>
        </p:txBody>
      </p:sp>
    </p:spTree>
    <p:extLst>
      <p:ext uri="{BB962C8B-B14F-4D97-AF65-F5344CB8AC3E}">
        <p14:creationId xmlns:p14="http://schemas.microsoft.com/office/powerpoint/2010/main" val="3863993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571DE797-AD41-45B6-BF33-1E42392314A4}" type="slidenum">
              <a:rPr lang="en-US" altLang="zh-CN"/>
              <a:pPr/>
              <a:t>94</a:t>
            </a:fld>
            <a:endParaRPr lang="en-US" altLang="zh-CN"/>
          </a:p>
        </p:txBody>
      </p:sp>
      <p:sp>
        <p:nvSpPr>
          <p:cNvPr id="99331" name="Rectangle 2"/>
          <p:cNvSpPr>
            <a:spLocks noGrp="1" noRot="1" noChangeAspect="1" noChangeArrowheads="1" noTextEdit="1"/>
          </p:cNvSpPr>
          <p:nvPr>
            <p:ph type="sldImg"/>
          </p:nvPr>
        </p:nvSpPr>
        <p:spPr>
          <a:solidFill>
            <a:srgbClr val="FFFFFF"/>
          </a:solidFill>
          <a:ln/>
        </p:spPr>
      </p:sp>
      <p:sp>
        <p:nvSpPr>
          <p:cNvPr id="99332" name="Rectangle 3"/>
          <p:cNvSpPr>
            <a:spLocks noGrp="1" noChangeArrowheads="1"/>
          </p:cNvSpPr>
          <p:nvPr>
            <p:ph type="body" idx="1"/>
          </p:nvPr>
        </p:nvSpPr>
        <p:spPr>
          <a:solidFill>
            <a:srgbClr val="FFFFFF"/>
          </a:solidFill>
          <a:ln>
            <a:solidFill>
              <a:srgbClr val="000000"/>
            </a:solidFill>
          </a:ln>
        </p:spPr>
        <p:txBody>
          <a:bodyPr lIns="91438" tIns="45719" rIns="91438" bIns="45719"/>
          <a:lstStyle/>
          <a:p>
            <a:pPr eaLnBrk="1" hangingPunct="1"/>
            <a:r>
              <a:rPr lang="en-US" altLang="zh-CN" smtClean="0">
                <a:latin typeface="Times New Roman" pitchFamily="18" charset="0"/>
              </a:rPr>
              <a:t>The microwave CME may not represent all the CME structure because of the n^2 fall off. </a:t>
            </a:r>
          </a:p>
        </p:txBody>
      </p:sp>
    </p:spTree>
    <p:extLst>
      <p:ext uri="{BB962C8B-B14F-4D97-AF65-F5344CB8AC3E}">
        <p14:creationId xmlns:p14="http://schemas.microsoft.com/office/powerpoint/2010/main" val="3426824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0C2E45FA-CE30-443F-8A3B-13C71635832D}" type="slidenum">
              <a:rPr lang="en-US" altLang="zh-CN"/>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5594A426-992D-4B9E-A364-6BAD2C020A02}" type="slidenum">
              <a:rPr lang="en-US" altLang="zh-CN"/>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65A92C17-B73E-4AF2-90E0-3EE45D914D15}" type="slidenum">
              <a:rPr lang="en-US" altLang="zh-CN"/>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295400"/>
            <a:ext cx="38100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95400"/>
            <a:ext cx="38100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FA3CEA16-203F-40F7-9D95-958C6DA70D22}" type="slidenum">
              <a:rPr lang="en-US" altLang="zh-CN"/>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fld id="{71BF33A7-912D-4F7B-A636-D4DFED37684A}" type="slidenum">
              <a:rPr lang="en-US" altLang="zh-CN"/>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fld id="{BFCCC85C-F770-4C3D-9FD4-3275DE0901C3}" type="slidenum">
              <a:rPr lang="en-US" altLang="zh-CN"/>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fld id="{91727A66-0270-4F0A-AABC-64755D2DD166}" type="slidenum">
              <a:rPr lang="en-US" altLang="zh-CN"/>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3DA28C60-F943-4175-BFC7-C56BC69030DE}" type="slidenum">
              <a:rPr lang="en-US" altLang="zh-CN"/>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3D1667A3-6694-4146-8209-E74012956CDF}" type="slidenum">
              <a:rPr lang="en-US" altLang="zh-CN"/>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5FC40F45-BC4B-4728-8FA7-97B46A9EE222}" type="slidenum">
              <a:rPr lang="en-US" altLang="zh-CN"/>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0"/>
            <a:ext cx="1943100" cy="57912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0"/>
            <a:ext cx="5676900" cy="57912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E1469826-8F02-4D95-AEAB-CF9F9767540F}" type="slidenum">
              <a:rPr lang="en-US" altLang="zh-CN"/>
              <a:pPr/>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685800" y="0"/>
            <a:ext cx="7772400" cy="1143000"/>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685800" y="1295400"/>
            <a:ext cx="7772400" cy="4495800"/>
          </a:xfrm>
        </p:spPr>
        <p:txBody>
          <a:bodyPr/>
          <a:lstStyle/>
          <a:p>
            <a:pPr lvl="0"/>
            <a:endParaRPr lang="zh-CN" alt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4E795E5C-D745-4C25-9C54-96A00D1C251E}" type="slidenum">
              <a:rPr lang="en-US" altLang="zh-CN"/>
              <a:pPr/>
              <a:t>‹#›</a:t>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reserve="1">
  <p:cSld name="标题和图示或组织结构图">
    <p:spTree>
      <p:nvGrpSpPr>
        <p:cNvPr id="1" name=""/>
        <p:cNvGrpSpPr/>
        <p:nvPr/>
      </p:nvGrpSpPr>
      <p:grpSpPr>
        <a:xfrm>
          <a:off x="0" y="0"/>
          <a:ext cx="0" cy="0"/>
          <a:chOff x="0" y="0"/>
          <a:chExt cx="0" cy="0"/>
        </a:xfrm>
      </p:grpSpPr>
      <p:sp>
        <p:nvSpPr>
          <p:cNvPr id="2" name="标题 1"/>
          <p:cNvSpPr>
            <a:spLocks noGrp="1"/>
          </p:cNvSpPr>
          <p:nvPr>
            <p:ph type="title"/>
          </p:nvPr>
        </p:nvSpPr>
        <p:spPr>
          <a:xfrm>
            <a:off x="685800" y="0"/>
            <a:ext cx="7772400" cy="1143000"/>
          </a:xfrm>
        </p:spPr>
        <p:txBody>
          <a:bodyPr/>
          <a:lstStyle/>
          <a:p>
            <a:r>
              <a:rPr lang="zh-CN" altLang="en-US" smtClean="0"/>
              <a:t>单击此处编辑母版标题样式</a:t>
            </a:r>
            <a:endParaRPr lang="zh-CN" altLang="en-US"/>
          </a:p>
        </p:txBody>
      </p:sp>
      <p:sp>
        <p:nvSpPr>
          <p:cNvPr id="3" name="SmartArt 占位符 2"/>
          <p:cNvSpPr>
            <a:spLocks noGrp="1"/>
          </p:cNvSpPr>
          <p:nvPr>
            <p:ph type="dgm" idx="1"/>
          </p:nvPr>
        </p:nvSpPr>
        <p:spPr>
          <a:xfrm>
            <a:off x="685800" y="1295400"/>
            <a:ext cx="7772400" cy="4495800"/>
          </a:xfrm>
        </p:spPr>
        <p:txBody>
          <a:bodyPr/>
          <a:lstStyle/>
          <a:p>
            <a:pPr lvl="0"/>
            <a:endParaRPr lang="zh-CN" alt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fld id="{71A210ED-8343-4459-8A4A-37ECBE627F1C}" type="slidenum">
              <a:rPr lang="en-US" altLang="zh-CN"/>
              <a:pPr/>
              <a:t>‹#›</a:t>
            </a:fld>
            <a:endParaRPr lang="en-US" alt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reserve="1">
  <p:cSld name="标题，剪贴画与文本">
    <p:spTree>
      <p:nvGrpSpPr>
        <p:cNvPr id="1" name=""/>
        <p:cNvGrpSpPr/>
        <p:nvPr/>
      </p:nvGrpSpPr>
      <p:grpSpPr>
        <a:xfrm>
          <a:off x="0" y="0"/>
          <a:ext cx="0" cy="0"/>
          <a:chOff x="0" y="0"/>
          <a:chExt cx="0" cy="0"/>
        </a:xfrm>
      </p:grpSpPr>
      <p:sp>
        <p:nvSpPr>
          <p:cNvPr id="2" name="标题 1"/>
          <p:cNvSpPr>
            <a:spLocks noGrp="1"/>
          </p:cNvSpPr>
          <p:nvPr>
            <p:ph type="title"/>
          </p:nvPr>
        </p:nvSpPr>
        <p:spPr>
          <a:xfrm>
            <a:off x="685800" y="0"/>
            <a:ext cx="7772400" cy="1143000"/>
          </a:xfrm>
        </p:spPr>
        <p:txBody>
          <a:bodyPr/>
          <a:lstStyle/>
          <a:p>
            <a:r>
              <a:rPr lang="zh-CN" altLang="en-US" smtClean="0"/>
              <a:t>单击此处编辑母版标题样式</a:t>
            </a:r>
            <a:endParaRPr lang="zh-CN" altLang="en-US"/>
          </a:p>
        </p:txBody>
      </p:sp>
      <p:sp>
        <p:nvSpPr>
          <p:cNvPr id="3" name="剪贴画占位符 2"/>
          <p:cNvSpPr>
            <a:spLocks noGrp="1"/>
          </p:cNvSpPr>
          <p:nvPr>
            <p:ph type="clipArt" sz="half" idx="1"/>
          </p:nvPr>
        </p:nvSpPr>
        <p:spPr>
          <a:xfrm>
            <a:off x="685800" y="1295400"/>
            <a:ext cx="3810000" cy="4495800"/>
          </a:xfrm>
        </p:spPr>
        <p:txBody>
          <a:bodyPr/>
          <a:lstStyle/>
          <a:p>
            <a:pPr lvl="0"/>
            <a:endParaRPr lang="zh-CN" altLang="en-US" noProof="0" smtClean="0"/>
          </a:p>
        </p:txBody>
      </p:sp>
      <p:sp>
        <p:nvSpPr>
          <p:cNvPr id="4" name="文本占位符 3"/>
          <p:cNvSpPr>
            <a:spLocks noGrp="1"/>
          </p:cNvSpPr>
          <p:nvPr>
            <p:ph type="body" sz="half" idx="2"/>
          </p:nvPr>
        </p:nvSpPr>
        <p:spPr>
          <a:xfrm>
            <a:off x="4648200" y="1295400"/>
            <a:ext cx="3810000" cy="4495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A3DA84B2-1071-4CFD-BBBB-C17E8743AB93}" type="slidenum">
              <a:rPr lang="en-US" altLang="zh-CN"/>
              <a:pPr/>
              <a:t>‹#›</a:t>
            </a:fld>
            <a:endParaRPr lang="en-US" alt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685800" y="0"/>
            <a:ext cx="77724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85800" y="1295400"/>
            <a:ext cx="3810000" cy="4495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295400"/>
            <a:ext cx="3810000" cy="21717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3619500"/>
            <a:ext cx="3810000" cy="21717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a:ln/>
        </p:spPr>
        <p:txBody>
          <a:bodyPr/>
          <a:lstStyle>
            <a:lvl1pPr>
              <a:defRPr/>
            </a:lvl1pPr>
          </a:lstStyle>
          <a:p>
            <a:fld id="{A0FD07D6-E471-4A7D-9B6A-F601A098EE6C}" type="slidenum">
              <a:rPr lang="en-US" altLang="zh-CN"/>
              <a:pPr/>
              <a:t>‹#›</a:t>
            </a:fld>
            <a:endParaRPr lang="en-US" alt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ClipArt" preserve="1">
  <p:cSld name="标题，文本与剪贴画">
    <p:spTree>
      <p:nvGrpSpPr>
        <p:cNvPr id="1" name=""/>
        <p:cNvGrpSpPr/>
        <p:nvPr/>
      </p:nvGrpSpPr>
      <p:grpSpPr>
        <a:xfrm>
          <a:off x="0" y="0"/>
          <a:ext cx="0" cy="0"/>
          <a:chOff x="0" y="0"/>
          <a:chExt cx="0" cy="0"/>
        </a:xfrm>
      </p:grpSpPr>
      <p:sp>
        <p:nvSpPr>
          <p:cNvPr id="2" name="标题 1"/>
          <p:cNvSpPr>
            <a:spLocks noGrp="1"/>
          </p:cNvSpPr>
          <p:nvPr>
            <p:ph type="title"/>
          </p:nvPr>
        </p:nvSpPr>
        <p:spPr>
          <a:xfrm>
            <a:off x="685800" y="0"/>
            <a:ext cx="77724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85800" y="1295400"/>
            <a:ext cx="3810000" cy="4495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剪贴画占位符 3"/>
          <p:cNvSpPr>
            <a:spLocks noGrp="1"/>
          </p:cNvSpPr>
          <p:nvPr>
            <p:ph type="clipArt" sz="half" idx="2"/>
          </p:nvPr>
        </p:nvSpPr>
        <p:spPr>
          <a:xfrm>
            <a:off x="4648200" y="1295400"/>
            <a:ext cx="3810000" cy="4495800"/>
          </a:xfrm>
        </p:spPr>
        <p:txBody>
          <a:bodyPr/>
          <a:lstStyle/>
          <a:p>
            <a:pPr lvl="0"/>
            <a:endParaRPr lang="zh-CN" alt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fld id="{49C7CCD1-7672-43A8-8DE1-F167C3BBF953}" type="slidenum">
              <a:rPr lang="en-US" altLang="zh-CN"/>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685800" y="1295400"/>
            <a:ext cx="77724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defRPr>
            </a:lvl1pPr>
          </a:lstStyle>
          <a:p>
            <a:pPr>
              <a:defRPr/>
            </a:pPr>
            <a:endParaRPr lang="en-US" altLang="zh-CN"/>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defRPr>
            </a:lvl1pPr>
          </a:lstStyle>
          <a:p>
            <a:pPr>
              <a:defRPr/>
            </a:pPr>
            <a:endParaRPr lang="en-US" altLang="zh-CN"/>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FE4AB15C-4D59-4C02-812B-909462019C4A}" type="slidenum">
              <a:rPr lang="en-US" altLang="zh-CN"/>
              <a:pPr/>
              <a:t>‹#›</a:t>
            </a:fld>
            <a:endParaRPr lang="en-US" altLang="zh-CN"/>
          </a:p>
        </p:txBody>
      </p:sp>
      <p:sp>
        <p:nvSpPr>
          <p:cNvPr id="1031" name="Line 7"/>
          <p:cNvSpPr>
            <a:spLocks noChangeShapeType="1"/>
          </p:cNvSpPr>
          <p:nvPr/>
        </p:nvSpPr>
        <p:spPr bwMode="auto">
          <a:xfrm>
            <a:off x="0" y="1066800"/>
            <a:ext cx="9144000" cy="0"/>
          </a:xfrm>
          <a:prstGeom prst="line">
            <a:avLst/>
          </a:prstGeom>
          <a:noFill/>
          <a:ln w="28575">
            <a:solidFill>
              <a:srgbClr val="FF0000"/>
            </a:solidFill>
            <a:round/>
            <a:headEnd/>
            <a:tailEnd/>
          </a:ln>
        </p:spPr>
        <p:txBody>
          <a:bodyPr/>
          <a:lstStyle/>
          <a:p>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ctr" rtl="0" eaLnBrk="0" fontAlgn="base" hangingPunct="0">
        <a:spcBef>
          <a:spcPct val="0"/>
        </a:spcBef>
        <a:spcAft>
          <a:spcPct val="0"/>
        </a:spcAft>
        <a:defRPr kumimoji="1" sz="4000" b="1">
          <a:solidFill>
            <a:srgbClr val="FF0000"/>
          </a:solidFill>
          <a:latin typeface="+mj-lt"/>
          <a:ea typeface="+mj-ea"/>
          <a:cs typeface="+mj-cs"/>
        </a:defRPr>
      </a:lvl1pPr>
      <a:lvl2pPr algn="ctr" rtl="0" eaLnBrk="0" fontAlgn="base" hangingPunct="0">
        <a:spcBef>
          <a:spcPct val="0"/>
        </a:spcBef>
        <a:spcAft>
          <a:spcPct val="0"/>
        </a:spcAft>
        <a:defRPr kumimoji="1" sz="4000" b="1">
          <a:solidFill>
            <a:srgbClr val="FF0000"/>
          </a:solidFill>
          <a:latin typeface="Times New Roman" charset="0"/>
          <a:ea typeface="宋体" pitchFamily="2" charset="-122"/>
        </a:defRPr>
      </a:lvl2pPr>
      <a:lvl3pPr algn="ctr" rtl="0" eaLnBrk="0" fontAlgn="base" hangingPunct="0">
        <a:spcBef>
          <a:spcPct val="0"/>
        </a:spcBef>
        <a:spcAft>
          <a:spcPct val="0"/>
        </a:spcAft>
        <a:defRPr kumimoji="1" sz="4000" b="1">
          <a:solidFill>
            <a:srgbClr val="FF0000"/>
          </a:solidFill>
          <a:latin typeface="Times New Roman" charset="0"/>
          <a:ea typeface="宋体" pitchFamily="2" charset="-122"/>
        </a:defRPr>
      </a:lvl3pPr>
      <a:lvl4pPr algn="ctr" rtl="0" eaLnBrk="0" fontAlgn="base" hangingPunct="0">
        <a:spcBef>
          <a:spcPct val="0"/>
        </a:spcBef>
        <a:spcAft>
          <a:spcPct val="0"/>
        </a:spcAft>
        <a:defRPr kumimoji="1" sz="4000" b="1">
          <a:solidFill>
            <a:srgbClr val="FF0000"/>
          </a:solidFill>
          <a:latin typeface="Times New Roman" charset="0"/>
          <a:ea typeface="宋体" pitchFamily="2" charset="-122"/>
        </a:defRPr>
      </a:lvl4pPr>
      <a:lvl5pPr algn="ctr" rtl="0" eaLnBrk="0" fontAlgn="base" hangingPunct="0">
        <a:spcBef>
          <a:spcPct val="0"/>
        </a:spcBef>
        <a:spcAft>
          <a:spcPct val="0"/>
        </a:spcAft>
        <a:defRPr kumimoji="1" sz="4000" b="1">
          <a:solidFill>
            <a:srgbClr val="FF0000"/>
          </a:solidFill>
          <a:latin typeface="Times New Roman" charset="0"/>
          <a:ea typeface="宋体" pitchFamily="2" charset="-122"/>
        </a:defRPr>
      </a:lvl5pPr>
      <a:lvl6pPr marL="457200" algn="ctr" rtl="0" fontAlgn="base">
        <a:spcBef>
          <a:spcPct val="0"/>
        </a:spcBef>
        <a:spcAft>
          <a:spcPct val="0"/>
        </a:spcAft>
        <a:defRPr kumimoji="1" sz="4000" b="1">
          <a:solidFill>
            <a:srgbClr val="FF0000"/>
          </a:solidFill>
          <a:latin typeface="Times New Roman" charset="0"/>
          <a:ea typeface="宋体" pitchFamily="2" charset="-122"/>
        </a:defRPr>
      </a:lvl6pPr>
      <a:lvl7pPr marL="914400" algn="ctr" rtl="0" fontAlgn="base">
        <a:spcBef>
          <a:spcPct val="0"/>
        </a:spcBef>
        <a:spcAft>
          <a:spcPct val="0"/>
        </a:spcAft>
        <a:defRPr kumimoji="1" sz="4000" b="1">
          <a:solidFill>
            <a:srgbClr val="FF0000"/>
          </a:solidFill>
          <a:latin typeface="Times New Roman" charset="0"/>
          <a:ea typeface="宋体" pitchFamily="2" charset="-122"/>
        </a:defRPr>
      </a:lvl7pPr>
      <a:lvl8pPr marL="1371600" algn="ctr" rtl="0" fontAlgn="base">
        <a:spcBef>
          <a:spcPct val="0"/>
        </a:spcBef>
        <a:spcAft>
          <a:spcPct val="0"/>
        </a:spcAft>
        <a:defRPr kumimoji="1" sz="4000" b="1">
          <a:solidFill>
            <a:srgbClr val="FF0000"/>
          </a:solidFill>
          <a:latin typeface="Times New Roman" charset="0"/>
          <a:ea typeface="宋体" pitchFamily="2" charset="-122"/>
        </a:defRPr>
      </a:lvl8pPr>
      <a:lvl9pPr marL="1828800" algn="ctr" rtl="0" fontAlgn="base">
        <a:spcBef>
          <a:spcPct val="0"/>
        </a:spcBef>
        <a:spcAft>
          <a:spcPct val="0"/>
        </a:spcAft>
        <a:defRPr kumimoji="1" sz="4000" b="1">
          <a:solidFill>
            <a:srgbClr val="FF0000"/>
          </a:solidFill>
          <a:latin typeface="Times New Roman" charset="0"/>
          <a:ea typeface="宋体" pitchFamily="2" charset="-122"/>
        </a:defRPr>
      </a:lvl9pPr>
    </p:titleStyle>
    <p:bodyStyle>
      <a:lvl1pPr marL="342900" indent="-342900" algn="l" rtl="0" eaLnBrk="0" fontAlgn="base" hangingPunct="0">
        <a:spcBef>
          <a:spcPct val="20000"/>
        </a:spcBef>
        <a:spcAft>
          <a:spcPct val="0"/>
        </a:spcAft>
        <a:buChar char="•"/>
        <a:defRPr kumimoji="1" sz="3200" b="1">
          <a:solidFill>
            <a:schemeClr val="accent2"/>
          </a:solidFill>
          <a:latin typeface="+mn-lt"/>
          <a:ea typeface="+mn-ea"/>
          <a:cs typeface="+mn-cs"/>
        </a:defRPr>
      </a:lvl1pPr>
      <a:lvl2pPr marL="742950" indent="-285750" algn="l" rtl="0" eaLnBrk="0" fontAlgn="base" hangingPunct="0">
        <a:spcBef>
          <a:spcPct val="20000"/>
        </a:spcBef>
        <a:spcAft>
          <a:spcPct val="0"/>
        </a:spcAft>
        <a:buChar char="–"/>
        <a:defRPr kumimoji="1" sz="2800" b="1">
          <a:solidFill>
            <a:schemeClr val="tx1"/>
          </a:solidFill>
          <a:latin typeface="+mn-lt"/>
          <a:ea typeface="+mn-ea"/>
        </a:defRPr>
      </a:lvl2pPr>
      <a:lvl3pPr marL="1143000" indent="-228600" algn="l" rtl="0" eaLnBrk="0" fontAlgn="base" hangingPunct="0">
        <a:spcBef>
          <a:spcPct val="20000"/>
        </a:spcBef>
        <a:spcAft>
          <a:spcPct val="0"/>
        </a:spcAft>
        <a:buChar char="•"/>
        <a:defRPr kumimoji="1" sz="2400" b="1">
          <a:solidFill>
            <a:schemeClr val="tx1"/>
          </a:solidFill>
          <a:latin typeface="+mn-lt"/>
          <a:ea typeface="+mn-ea"/>
        </a:defRPr>
      </a:lvl3pPr>
      <a:lvl4pPr marL="1600200" indent="-228600" algn="l" rtl="0" eaLnBrk="0" fontAlgn="base" hangingPunct="0">
        <a:spcBef>
          <a:spcPct val="20000"/>
        </a:spcBef>
        <a:spcAft>
          <a:spcPct val="0"/>
        </a:spcAft>
        <a:buChar char="–"/>
        <a:defRPr kumimoji="1" sz="2000" b="1">
          <a:solidFill>
            <a:schemeClr val="tx1"/>
          </a:solidFill>
          <a:latin typeface="+mn-lt"/>
          <a:ea typeface="+mn-ea"/>
        </a:defRPr>
      </a:lvl4pPr>
      <a:lvl5pPr marL="2057400" indent="-228600" algn="l" rtl="0" eaLnBrk="0" fontAlgn="base" hangingPunct="0">
        <a:spcBef>
          <a:spcPct val="20000"/>
        </a:spcBef>
        <a:spcAft>
          <a:spcPct val="0"/>
        </a:spcAft>
        <a:buChar char="»"/>
        <a:defRPr kumimoji="1" sz="2000" b="1">
          <a:solidFill>
            <a:schemeClr val="tx1"/>
          </a:solidFill>
          <a:latin typeface="+mn-lt"/>
          <a:ea typeface="+mn-ea"/>
        </a:defRPr>
      </a:lvl5pPr>
      <a:lvl6pPr marL="2514600" indent="-228600" algn="l" rtl="0" fontAlgn="base">
        <a:spcBef>
          <a:spcPct val="20000"/>
        </a:spcBef>
        <a:spcAft>
          <a:spcPct val="0"/>
        </a:spcAft>
        <a:buChar char="»"/>
        <a:defRPr kumimoji="1" sz="2000" b="1">
          <a:solidFill>
            <a:schemeClr val="tx1"/>
          </a:solidFill>
          <a:latin typeface="+mn-lt"/>
          <a:ea typeface="+mn-ea"/>
        </a:defRPr>
      </a:lvl6pPr>
      <a:lvl7pPr marL="2971800" indent="-228600" algn="l" rtl="0" fontAlgn="base">
        <a:spcBef>
          <a:spcPct val="20000"/>
        </a:spcBef>
        <a:spcAft>
          <a:spcPct val="0"/>
        </a:spcAft>
        <a:buChar char="»"/>
        <a:defRPr kumimoji="1" sz="2000" b="1">
          <a:solidFill>
            <a:schemeClr val="tx1"/>
          </a:solidFill>
          <a:latin typeface="+mn-lt"/>
          <a:ea typeface="+mn-ea"/>
        </a:defRPr>
      </a:lvl7pPr>
      <a:lvl8pPr marL="3429000" indent="-228600" algn="l" rtl="0" fontAlgn="base">
        <a:spcBef>
          <a:spcPct val="20000"/>
        </a:spcBef>
        <a:spcAft>
          <a:spcPct val="0"/>
        </a:spcAft>
        <a:buChar char="»"/>
        <a:defRPr kumimoji="1" sz="2000" b="1">
          <a:solidFill>
            <a:schemeClr val="tx1"/>
          </a:solidFill>
          <a:latin typeface="+mn-lt"/>
          <a:ea typeface="+mn-ea"/>
        </a:defRPr>
      </a:lvl8pPr>
      <a:lvl9pPr marL="3886200" indent="-228600" algn="l" rtl="0" fontAlgn="base">
        <a:spcBef>
          <a:spcPct val="20000"/>
        </a:spcBef>
        <a:spcAft>
          <a:spcPct val="0"/>
        </a:spcAft>
        <a:buChar char="»"/>
        <a:defRPr kumimoji="1" sz="20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D:\course\SolarPhys\2016\c7\Huge%20Solar%20Explosions.wmv" TargetMode="External"/><Relationship Id="rId1" Type="http://schemas.microsoft.com/office/2007/relationships/media" Target="file:///D:\course\SolarPhys\2016\c7\Huge%20Solar%20Explosions.wmv" TargetMode="Externa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AIA_20100419_1200_2100_304_hihres_Rain.mov"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9.wmf"/></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2.png"/><Relationship Id="rId5" Type="http://schemas.openxmlformats.org/officeDocument/2006/relationships/image" Target="../media/image10.wmf"/><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image" Target="../media/image19.png"/><Relationship Id="rId7" Type="http://schemas.openxmlformats.org/officeDocument/2006/relationships/image" Target="../media/image16.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4.bin"/><Relationship Id="rId11" Type="http://schemas.openxmlformats.org/officeDocument/2006/relationships/image" Target="../media/image18.wmf"/><Relationship Id="rId5" Type="http://schemas.openxmlformats.org/officeDocument/2006/relationships/image" Target="../media/image15.wmf"/><Relationship Id="rId10" Type="http://schemas.openxmlformats.org/officeDocument/2006/relationships/oleObject" Target="../embeddings/oleObject6.bin"/><Relationship Id="rId4" Type="http://schemas.openxmlformats.org/officeDocument/2006/relationships/oleObject" Target="../embeddings/oleObject3.bin"/><Relationship Id="rId9" Type="http://schemas.openxmlformats.org/officeDocument/2006/relationships/image" Target="../media/image17.wmf"/></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25.wmf"/></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e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D:\course\SolarPhys\2016\c7\movie20.mpg" TargetMode="External"/><Relationship Id="rId1" Type="http://schemas.microsoft.com/office/2007/relationships/media" Target="file:///D:\course\SolarPhys\2016\c7\movie20.mpg" TargetMode="External"/><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D:\course\SolarPhys\2016\c7\CracklingAR_131.mpeg" TargetMode="External"/><Relationship Id="rId1" Type="http://schemas.microsoft.com/office/2007/relationships/media" Target="file:///D:\course\SolarPhys\2016\c7\CracklingAR_131.mpeg" TargetMode="External"/><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D:\course\SolarPhys\2016\c7\filament.mpg" TargetMode="External"/><Relationship Id="rId1" Type="http://schemas.microsoft.com/office/2007/relationships/media" Target="file:///D:\course\SolarPhys\2016\c7\filament.mpg" TargetMode="External"/><Relationship Id="rId4" Type="http://schemas.openxmlformats.org/officeDocument/2006/relationships/image" Target="../media/image40.jpe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D:\course\SolarPhys\2016\c7\flare.mpeg" TargetMode="External"/><Relationship Id="rId1" Type="http://schemas.microsoft.com/office/2007/relationships/media" Target="file:///D:\course\SolarPhys\2016\c7\flare.mpeg" TargetMode="External"/><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D:\course\SolarPhys\2016\c7\movie5.mpg" TargetMode="External"/><Relationship Id="rId1" Type="http://schemas.microsoft.com/office/2007/relationships/media" Target="file:///D:\course\SolarPhys\2016\c7\movie5.mpg" TargetMode="External"/><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D:\course\SolarPhys\2016\c7\trace_m.mpg" TargetMode="External"/><Relationship Id="rId1" Type="http://schemas.microsoft.com/office/2007/relationships/media" Target="file:///D:\course\SolarPhys\2016\c7\trace_m.mpg" TargetMode="External"/><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TWIST3_flare.MOV"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2.gi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55.png"/></Relationships>
</file>

<file path=ppt/slides/_rels/slide5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61.wmf"/></Relationships>
</file>

<file path=ppt/slides/_rels/slide5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8" Type="http://schemas.openxmlformats.org/officeDocument/2006/relationships/image" Target="../media/image67.wmf"/><Relationship Id="rId13" Type="http://schemas.openxmlformats.org/officeDocument/2006/relationships/oleObject" Target="../embeddings/oleObject14.bin"/><Relationship Id="rId3" Type="http://schemas.openxmlformats.org/officeDocument/2006/relationships/oleObject" Target="../embeddings/oleObject9.bin"/><Relationship Id="rId7" Type="http://schemas.openxmlformats.org/officeDocument/2006/relationships/oleObject" Target="../embeddings/oleObject11.bin"/><Relationship Id="rId12" Type="http://schemas.openxmlformats.org/officeDocument/2006/relationships/image" Target="../media/image69.wmf"/><Relationship Id="rId17" Type="http://schemas.openxmlformats.org/officeDocument/2006/relationships/oleObject" Target="../embeddings/oleObject17.bin"/><Relationship Id="rId2" Type="http://schemas.openxmlformats.org/officeDocument/2006/relationships/slideLayout" Target="../slideLayouts/slideLayout7.xml"/><Relationship Id="rId16" Type="http://schemas.openxmlformats.org/officeDocument/2006/relationships/oleObject" Target="../embeddings/oleObject16.bin"/><Relationship Id="rId1" Type="http://schemas.openxmlformats.org/officeDocument/2006/relationships/vmlDrawing" Target="../drawings/vmlDrawing6.vml"/><Relationship Id="rId6" Type="http://schemas.openxmlformats.org/officeDocument/2006/relationships/image" Target="../media/image66.wmf"/><Relationship Id="rId11" Type="http://schemas.openxmlformats.org/officeDocument/2006/relationships/oleObject" Target="../embeddings/oleObject13.bin"/><Relationship Id="rId5" Type="http://schemas.openxmlformats.org/officeDocument/2006/relationships/oleObject" Target="../embeddings/oleObject10.bin"/><Relationship Id="rId15" Type="http://schemas.openxmlformats.org/officeDocument/2006/relationships/oleObject" Target="../embeddings/oleObject15.bin"/><Relationship Id="rId10" Type="http://schemas.openxmlformats.org/officeDocument/2006/relationships/image" Target="../media/image68.wmf"/><Relationship Id="rId4" Type="http://schemas.openxmlformats.org/officeDocument/2006/relationships/image" Target="../media/image65.wmf"/><Relationship Id="rId9" Type="http://schemas.openxmlformats.org/officeDocument/2006/relationships/oleObject" Target="../embeddings/oleObject12.bin"/><Relationship Id="rId14" Type="http://schemas.openxmlformats.org/officeDocument/2006/relationships/image" Target="../media/image70.wmf"/></Relationships>
</file>

<file path=ppt/slides/_rels/slide6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D:\course\SolarPhys\2016\c7\movie31.mpg" TargetMode="External"/><Relationship Id="rId1" Type="http://schemas.microsoft.com/office/2007/relationships/media" Target="file:///D:\course\SolarPhys\2016\c7\movie31.mpg" TargetMode="External"/><Relationship Id="rId4" Type="http://schemas.openxmlformats.org/officeDocument/2006/relationships/image" Target="../media/image7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74.wmf"/><Relationship Id="rId5" Type="http://schemas.openxmlformats.org/officeDocument/2006/relationships/oleObject" Target="../embeddings/oleObject19.bin"/><Relationship Id="rId4" Type="http://schemas.openxmlformats.org/officeDocument/2006/relationships/image" Target="../media/image73.wmf"/></Relationships>
</file>

<file path=ppt/slides/_rels/slide68.xml.rels><?xml version="1.0" encoding="UTF-8" standalone="yes"?>
<Relationships xmlns="http://schemas.openxmlformats.org/package/2006/relationships"><Relationship Id="rId8" Type="http://schemas.openxmlformats.org/officeDocument/2006/relationships/image" Target="../media/image76.wmf"/><Relationship Id="rId3" Type="http://schemas.openxmlformats.org/officeDocument/2006/relationships/oleObject" Target="../embeddings/oleObject20.bin"/><Relationship Id="rId7" Type="http://schemas.openxmlformats.org/officeDocument/2006/relationships/oleObject" Target="../embeddings/oleObject22.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75.wmf"/><Relationship Id="rId5" Type="http://schemas.openxmlformats.org/officeDocument/2006/relationships/oleObject" Target="../embeddings/oleObject21.bin"/><Relationship Id="rId10" Type="http://schemas.openxmlformats.org/officeDocument/2006/relationships/image" Target="../media/image77.wmf"/><Relationship Id="rId4" Type="http://schemas.openxmlformats.org/officeDocument/2006/relationships/image" Target="../media/image73.wmf"/><Relationship Id="rId9" Type="http://schemas.openxmlformats.org/officeDocument/2006/relationships/oleObject" Target="../embeddings/oleObject23.bin"/></Relationships>
</file>

<file path=ppt/slides/_rels/slide69.xml.rels><?xml version="1.0" encoding="UTF-8" standalone="yes"?>
<Relationships xmlns="http://schemas.openxmlformats.org/package/2006/relationships"><Relationship Id="rId8" Type="http://schemas.openxmlformats.org/officeDocument/2006/relationships/image" Target="../media/image74.wmf"/><Relationship Id="rId13" Type="http://schemas.openxmlformats.org/officeDocument/2006/relationships/oleObject" Target="../embeddings/oleObject29.bin"/><Relationship Id="rId3" Type="http://schemas.openxmlformats.org/officeDocument/2006/relationships/oleObject" Target="../embeddings/oleObject24.bin"/><Relationship Id="rId7" Type="http://schemas.openxmlformats.org/officeDocument/2006/relationships/oleObject" Target="../embeddings/oleObject26.bin"/><Relationship Id="rId12" Type="http://schemas.openxmlformats.org/officeDocument/2006/relationships/image" Target="../media/image79.wmf"/><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77.wmf"/><Relationship Id="rId11" Type="http://schemas.openxmlformats.org/officeDocument/2006/relationships/oleObject" Target="../embeddings/oleObject28.bin"/><Relationship Id="rId5" Type="http://schemas.openxmlformats.org/officeDocument/2006/relationships/oleObject" Target="../embeddings/oleObject25.bin"/><Relationship Id="rId10" Type="http://schemas.openxmlformats.org/officeDocument/2006/relationships/image" Target="../media/image78.wmf"/><Relationship Id="rId4" Type="http://schemas.openxmlformats.org/officeDocument/2006/relationships/image" Target="../media/image73.wmf"/><Relationship Id="rId9" Type="http://schemas.openxmlformats.org/officeDocument/2006/relationships/oleObject" Target="../embeddings/oleObject27.bin"/><Relationship Id="rId14" Type="http://schemas.openxmlformats.org/officeDocument/2006/relationships/image" Target="../media/image80.wm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D:\course\SolarPhys\2016\c7\Stereo%20CME%20hit%20Earth%20(201004)HI2_CME_best.mpeg" TargetMode="External"/><Relationship Id="rId1" Type="http://schemas.microsoft.com/office/2007/relationships/media" Target="file:///D:\course\SolarPhys\2016\c7\Stereo%20CME%20hit%20Earth%20(201004)HI2_CME_best.mpeg" TargetMode="External"/><Relationship Id="rId4" Type="http://schemas.openxmlformats.org/officeDocument/2006/relationships/image" Target="../media/image83.png"/></Relationships>
</file>

<file path=ppt/slides/_rels/slide7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4.xml"/></Relationships>
</file>

<file path=ppt/slides/_rels/slide78.xml.rels><?xml version="1.0" encoding="UTF-8" standalone="yes"?>
<Relationships xmlns="http://schemas.openxmlformats.org/package/2006/relationships"><Relationship Id="rId3" Type="http://schemas.microsoft.com/office/2007/relationships/media" Target="file:///D:\course\SolarPhys\2016\c7\031026_c2.mpg" TargetMode="External"/><Relationship Id="rId7" Type="http://schemas.openxmlformats.org/officeDocument/2006/relationships/image" Target="../media/image86.png"/><Relationship Id="rId2" Type="http://schemas.openxmlformats.org/officeDocument/2006/relationships/video" Target="file:///D:\course\SolarPhys\2016\c7\010412_c3.mpg" TargetMode="External"/><Relationship Id="rId1" Type="http://schemas.microsoft.com/office/2007/relationships/media" Target="file:///D:\course\SolarPhys\2016\c7\010412_c3.mpg" TargetMode="External"/><Relationship Id="rId6" Type="http://schemas.openxmlformats.org/officeDocument/2006/relationships/image" Target="../media/image85.png"/><Relationship Id="rId5" Type="http://schemas.openxmlformats.org/officeDocument/2006/relationships/slideLayout" Target="../slideLayouts/slideLayout6.xml"/><Relationship Id="rId4" Type="http://schemas.openxmlformats.org/officeDocument/2006/relationships/video" Target="file:///D:\course\SolarPhys\2016\c7\031026_c2.mpg" TargetMode="External"/></Relationships>
</file>

<file path=ppt/slides/_rels/slide79.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D:\course\SolarPhys\2016\c7\STEREO%20cme_20100801a.mpeg" TargetMode="External"/><Relationship Id="rId1" Type="http://schemas.microsoft.com/office/2007/relationships/media" Target="file:///D:\course\SolarPhys\2016\c7\STEREO%20cme_20100801a.mpeg" TargetMode="External"/><Relationship Id="rId4" Type="http://schemas.openxmlformats.org/officeDocument/2006/relationships/image" Target="../media/image88.png"/></Relationships>
</file>

<file path=ppt/slides/_rels/slide81.xml.rels><?xml version="1.0" encoding="UTF-8" standalone="yes"?>
<Relationships xmlns="http://schemas.openxmlformats.org/package/2006/relationships"><Relationship Id="rId3" Type="http://schemas.microsoft.com/office/2007/relationships/media" Target="file:///D:\course\SolarPhys\2016\c7\011001_c3.mpg" TargetMode="External"/><Relationship Id="rId7" Type="http://schemas.openxmlformats.org/officeDocument/2006/relationships/image" Target="../media/image90.png"/><Relationship Id="rId2" Type="http://schemas.openxmlformats.org/officeDocument/2006/relationships/video" Target="file:///D:\course\SolarPhys\2016\c7\020218_c2.mpg" TargetMode="External"/><Relationship Id="rId1" Type="http://schemas.microsoft.com/office/2007/relationships/media" Target="file:///D:\course\SolarPhys\2016\c7\020218_c2.mpg" TargetMode="External"/><Relationship Id="rId6" Type="http://schemas.openxmlformats.org/officeDocument/2006/relationships/image" Target="../media/image89.png"/><Relationship Id="rId5" Type="http://schemas.openxmlformats.org/officeDocument/2006/relationships/slideLayout" Target="../slideLayouts/slideLayout2.xml"/><Relationship Id="rId4" Type="http://schemas.openxmlformats.org/officeDocument/2006/relationships/video" Target="file:///D:\course\SolarPhys\2016\c7\011001_c3.mpg" TargetMode="External"/></Relationships>
</file>

<file path=ppt/slides/_rels/slide8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D:\course\SolarPhys\2016\c7\SECCHI%20201002.mpeg" TargetMode="External"/><Relationship Id="rId1" Type="http://schemas.microsoft.com/office/2007/relationships/media" Target="file:///D:\course\SolarPhys\2016\c7\SECCHI%20201002.mpeg" TargetMode="External"/><Relationship Id="rId4" Type="http://schemas.openxmlformats.org/officeDocument/2006/relationships/image" Target="../media/image92.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microsoft.com/office/2007/relationships/media" Target="../media/media2.mp4"/><Relationship Id="rId7" Type="http://schemas.openxmlformats.org/officeDocument/2006/relationships/image" Target="../media/image9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3.png"/><Relationship Id="rId5" Type="http://schemas.openxmlformats.org/officeDocument/2006/relationships/slideLayout" Target="../slideLayouts/slideLayout2.xml"/><Relationship Id="rId4" Type="http://schemas.openxmlformats.org/officeDocument/2006/relationships/video" Target="../media/media2.mp4"/></Relationships>
</file>

<file path=ppt/slides/_rels/slide87.xml.rels><?xml version="1.0" encoding="UTF-8" standalone="yes"?>
<Relationships xmlns="http://schemas.openxmlformats.org/package/2006/relationships"><Relationship Id="rId3" Type="http://schemas.openxmlformats.org/officeDocument/2006/relationships/image" Target="../media/image96.gif"/><Relationship Id="rId2" Type="http://schemas.openxmlformats.org/officeDocument/2006/relationships/image" Target="../media/image95.gif"/><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98.gif"/><Relationship Id="rId2" Type="http://schemas.openxmlformats.org/officeDocument/2006/relationships/image" Target="../media/image97.gif"/><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file:///D:\course\SolarPhys\2016\c7\970512_195.mpg" TargetMode="External"/><Relationship Id="rId1" Type="http://schemas.microsoft.com/office/2007/relationships/media" Target="file:///D:\course\SolarPhys\2016\c7\970512_195.mpg" TargetMode="Externa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notesSlide" Target="../notesSlides/notesSlide1.xml"/></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D:\course\SolarPhys\2016\c7\STEREO%20195wave_zm.mpeg" TargetMode="External"/><Relationship Id="rId1" Type="http://schemas.microsoft.com/office/2007/relationships/media" Target="file:///D:\course\SolarPhys\2016\c7\STEREO%20195wave_zm.mpeg" TargetMode="External"/><Relationship Id="rId4" Type="http://schemas.openxmlformats.org/officeDocument/2006/relationships/image" Target="../media/image101.png"/></Relationships>
</file>

<file path=ppt/slides/_rels/slide91.xml.rels><?xml version="1.0" encoding="UTF-8" standalone="yes"?>
<Relationships xmlns="http://schemas.openxmlformats.org/package/2006/relationships"><Relationship Id="rId3" Type="http://schemas.openxmlformats.org/officeDocument/2006/relationships/image" Target="../media/image103.wmf"/><Relationship Id="rId2" Type="http://schemas.openxmlformats.org/officeDocument/2006/relationships/image" Target="../media/image102.png"/><Relationship Id="rId1" Type="http://schemas.openxmlformats.org/officeDocument/2006/relationships/slideLayout" Target="../slideLayouts/slideLayout2.xml"/><Relationship Id="rId4" Type="http://schemas.openxmlformats.org/officeDocument/2006/relationships/image" Target="../media/image104.wmf"/></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file:///D:\course\SolarPhys\2016\c7\011220_eit_195.mpg" TargetMode="External"/><Relationship Id="rId1" Type="http://schemas.microsoft.com/office/2007/relationships/media" Target="file:///D:\course\SolarPhys\2016\c7\011220_eit_195.mpg" TargetMode="External"/><Relationship Id="rId4" Type="http://schemas.openxmlformats.org/officeDocument/2006/relationships/image" Target="../media/image105.png"/></Relationships>
</file>

<file path=ppt/slides/_rels/slide93.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109.png"/><Relationship Id="rId4" Type="http://schemas.openxmlformats.org/officeDocument/2006/relationships/image" Target="../media/image108.png"/></Relationships>
</file>

<file path=ppt/slides/_rels/slide9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D:\course\SolarPhys\2016\c7\000912_eit_195.mpg" TargetMode="External"/><Relationship Id="rId1" Type="http://schemas.microsoft.com/office/2007/relationships/media" Target="file:///D:\course\SolarPhys\2016\c7\000912_eit_195.mpg" TargetMode="External"/><Relationship Id="rId4" Type="http://schemas.openxmlformats.org/officeDocument/2006/relationships/image" Target="../media/image110.png"/></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video" Target="file:///D:\course\SolarPhys\2016\c7\000912_c3.mpg" TargetMode="External"/><Relationship Id="rId1" Type="http://schemas.microsoft.com/office/2007/relationships/media" Target="file:///D:\course\SolarPhys\2016\c7\000912_c3.mpg" TargetMode="External"/><Relationship Id="rId4" Type="http://schemas.openxmlformats.org/officeDocument/2006/relationships/image" Target="../media/image111.png"/></Relationships>
</file>

<file path=ppt/slides/_rels/slide98.xml.rels><?xml version="1.0" encoding="UTF-8" standalone="yes"?>
<Relationships xmlns="http://schemas.openxmlformats.org/package/2006/relationships"><Relationship Id="rId2" Type="http://schemas.openxmlformats.org/officeDocument/2006/relationships/image" Target="../media/image112.emf"/><Relationship Id="rId1" Type="http://schemas.openxmlformats.org/officeDocument/2006/relationships/slideLayout" Target="../slideLayouts/slideLayout16.xml"/></Relationships>
</file>

<file path=ppt/slides/_rels/slide99.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16.xml"/></Relationships>
</file>

<file path=ppt/slides/_rels/slide100.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16.xml"/></Relationships>
</file>

<file path=ppt/slides/_rels/slide101.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14.xml"/></Relationships>
</file>

<file path=ppt/slides/_rels/slide102.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14.xml"/><Relationship Id="rId4" Type="http://schemas.openxmlformats.org/officeDocument/2006/relationships/image" Target="../media/image115.png"/></Relationships>
</file>

<file path=ppt/slides/_rels/slide103.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2" Type="http://schemas.openxmlformats.org/officeDocument/2006/relationships/image" Target="../media/image120.emf"/><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14.xml"/></Relationships>
</file>

<file path=ppt/slides/_rels/slide110.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34.wmf"/><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37.jp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38.jp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hyperlink" Target="Kink%20Instability_CME.mpg" TargetMode="Externa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hyperlink" Target="http://solarphysics.livingreviews.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533400" y="2286000"/>
            <a:ext cx="8077200" cy="1143000"/>
          </a:xfrm>
        </p:spPr>
        <p:txBody>
          <a:bodyPr/>
          <a:lstStyle/>
          <a:p>
            <a:pPr eaLnBrk="1" hangingPunct="1"/>
            <a:r>
              <a:rPr lang="zh-CN" altLang="en-US" dirty="0" smtClean="0">
                <a:solidFill>
                  <a:schemeClr val="tx1"/>
                </a:solidFill>
              </a:rPr>
              <a:t>第七章、色球和日冕中的活动现象</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p:txBody>
          <a:bodyPr/>
          <a:lstStyle/>
          <a:p>
            <a:pPr marL="609600" indent="-609600" eaLnBrk="1" hangingPunct="1">
              <a:spcBef>
                <a:spcPct val="100000"/>
              </a:spcBef>
              <a:buFontTx/>
              <a:buAutoNum type="arabicPeriod"/>
            </a:pPr>
            <a:r>
              <a:rPr lang="zh-CN" altLang="en-US" smtClean="0"/>
              <a:t>日珥和暗条</a:t>
            </a:r>
          </a:p>
          <a:p>
            <a:pPr marL="609600" indent="-609600" eaLnBrk="1" hangingPunct="1">
              <a:spcBef>
                <a:spcPct val="100000"/>
              </a:spcBef>
              <a:buFontTx/>
              <a:buAutoNum type="arabicPeriod"/>
            </a:pPr>
            <a:r>
              <a:rPr lang="zh-CN" altLang="en-US" smtClean="0"/>
              <a:t>太阳耀斑的观测性质</a:t>
            </a:r>
          </a:p>
          <a:p>
            <a:pPr marL="609600" indent="-609600" eaLnBrk="1" hangingPunct="1">
              <a:spcBef>
                <a:spcPct val="100000"/>
              </a:spcBef>
              <a:buFontTx/>
              <a:buAutoNum type="arabicPeriod"/>
            </a:pPr>
            <a:r>
              <a:rPr lang="zh-CN" altLang="en-US" smtClean="0"/>
              <a:t>耀斑的理论解释和模型</a:t>
            </a:r>
          </a:p>
          <a:p>
            <a:pPr marL="609600" indent="-609600" eaLnBrk="1" hangingPunct="1">
              <a:spcBef>
                <a:spcPct val="100000"/>
              </a:spcBef>
              <a:buFontTx/>
              <a:buAutoNum type="arabicPeriod"/>
            </a:pPr>
            <a:r>
              <a:rPr lang="zh-CN" altLang="en-US" smtClean="0"/>
              <a:t>日冕物质抛射（</a:t>
            </a:r>
            <a:r>
              <a:rPr lang="en-US" altLang="zh-CN" smtClean="0"/>
              <a:t>CME</a:t>
            </a:r>
            <a:r>
              <a:rPr lang="zh-CN" altLang="en-US" smtClean="0"/>
              <a: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609600" y="1295400"/>
            <a:ext cx="7772400" cy="1143000"/>
          </a:xfrm>
        </p:spPr>
        <p:txBody>
          <a:bodyPr/>
          <a:lstStyle/>
          <a:p>
            <a:pPr eaLnBrk="1" hangingPunct="1"/>
            <a:r>
              <a:rPr lang="en-US" altLang="zh-CN" smtClean="0">
                <a:solidFill>
                  <a:schemeClr val="tx1"/>
                </a:solidFill>
              </a:rPr>
              <a:t>7-1</a:t>
            </a:r>
            <a:r>
              <a:rPr lang="zh-CN" altLang="en-US" smtClean="0">
                <a:solidFill>
                  <a:schemeClr val="tx1"/>
                </a:solidFill>
              </a:rPr>
              <a:t>、日珥和暗条</a:t>
            </a:r>
          </a:p>
        </p:txBody>
      </p:sp>
      <p:pic>
        <p:nvPicPr>
          <p:cNvPr id="6147" name="Picture 5"/>
          <p:cNvPicPr>
            <a:picLocks noChangeAspect="1" noChangeArrowheads="1"/>
          </p:cNvPicPr>
          <p:nvPr/>
        </p:nvPicPr>
        <p:blipFill>
          <a:blip r:embed="rId2"/>
          <a:srcRect/>
          <a:stretch>
            <a:fillRect/>
          </a:stretch>
        </p:blipFill>
        <p:spPr bwMode="auto">
          <a:xfrm>
            <a:off x="4673600" y="2214563"/>
            <a:ext cx="4343400" cy="4208462"/>
          </a:xfrm>
          <a:prstGeom prst="rect">
            <a:avLst/>
          </a:prstGeom>
          <a:noFill/>
          <a:ln w="9525">
            <a:noFill/>
            <a:miter lim="800000"/>
            <a:headEnd/>
            <a:tailEnd/>
          </a:ln>
        </p:spPr>
      </p:pic>
      <p:pic>
        <p:nvPicPr>
          <p:cNvPr id="6148" name="Picture 6"/>
          <p:cNvPicPr>
            <a:picLocks noChangeAspect="1" noChangeArrowheads="1"/>
          </p:cNvPicPr>
          <p:nvPr/>
        </p:nvPicPr>
        <p:blipFill>
          <a:blip r:embed="rId3"/>
          <a:srcRect/>
          <a:stretch>
            <a:fillRect/>
          </a:stretch>
        </p:blipFill>
        <p:spPr bwMode="auto">
          <a:xfrm>
            <a:off x="357188" y="2643188"/>
            <a:ext cx="4267200"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内容占位符 2"/>
          <p:cNvSpPr>
            <a:spLocks noGrp="1"/>
          </p:cNvSpPr>
          <p:nvPr>
            <p:ph idx="1"/>
          </p:nvPr>
        </p:nvSpPr>
        <p:spPr/>
        <p:txBody>
          <a:bodyPr/>
          <a:lstStyle/>
          <a:p>
            <a:pPr>
              <a:spcBef>
                <a:spcPts val="1800"/>
              </a:spcBef>
            </a:pPr>
            <a:r>
              <a:rPr lang="zh-CN" altLang="en-US" smtClean="0"/>
              <a:t>日珥的形态特征</a:t>
            </a:r>
            <a:endParaRPr lang="en-US" altLang="zh-CN" smtClean="0"/>
          </a:p>
          <a:p>
            <a:pPr>
              <a:spcBef>
                <a:spcPts val="1800"/>
              </a:spcBef>
            </a:pPr>
            <a:r>
              <a:rPr lang="zh-CN" altLang="en-US" smtClean="0"/>
              <a:t>日珥的磁场</a:t>
            </a:r>
            <a:endParaRPr lang="en-US" altLang="zh-CN" smtClean="0"/>
          </a:p>
          <a:p>
            <a:pPr>
              <a:spcBef>
                <a:spcPts val="1800"/>
              </a:spcBef>
            </a:pPr>
            <a:r>
              <a:rPr lang="zh-CN" altLang="en-US" smtClean="0"/>
              <a:t>日珥稳定（支撑）的磁场位型</a:t>
            </a:r>
            <a:endParaRPr lang="en-US" altLang="zh-CN" smtClean="0"/>
          </a:p>
          <a:p>
            <a:pPr>
              <a:spcBef>
                <a:spcPts val="1800"/>
              </a:spcBef>
            </a:pPr>
            <a:r>
              <a:rPr lang="zh-CN" altLang="en-US" smtClean="0"/>
              <a:t>日珥的形成</a:t>
            </a:r>
            <a:endParaRPr lang="en-US" altLang="zh-CN"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zh-CN" altLang="en-US" smtClean="0"/>
              <a:t>日珥的形态特征</a:t>
            </a:r>
          </a:p>
        </p:txBody>
      </p:sp>
      <p:sp>
        <p:nvSpPr>
          <p:cNvPr id="100355" name="Rectangle 3"/>
          <p:cNvSpPr>
            <a:spLocks noGrp="1" noChangeArrowheads="1"/>
          </p:cNvSpPr>
          <p:nvPr>
            <p:ph type="body" idx="1"/>
          </p:nvPr>
        </p:nvSpPr>
        <p:spPr>
          <a:xfrm>
            <a:off x="228600" y="1295400"/>
            <a:ext cx="8686800" cy="5029200"/>
          </a:xfrm>
        </p:spPr>
        <p:txBody>
          <a:bodyPr/>
          <a:lstStyle/>
          <a:p>
            <a:pPr marL="0" indent="0" algn="just" eaLnBrk="1" hangingPunct="1">
              <a:buFontTx/>
              <a:buNone/>
            </a:pPr>
            <a:r>
              <a:rPr lang="zh-CN" altLang="en-US" sz="2800" smtClean="0">
                <a:ea typeface="黑体" pitchFamily="2" charset="-122"/>
              </a:rPr>
              <a:t>日珥和暗条：</a:t>
            </a:r>
            <a:r>
              <a:rPr lang="zh-CN" altLang="en-US" sz="2800" smtClean="0"/>
              <a:t>悬浮在太阳大气中的一团冷而密的物质。一般地，其温度比周围低</a:t>
            </a:r>
            <a:r>
              <a:rPr lang="en-US" altLang="zh-CN" sz="2800" smtClean="0"/>
              <a:t>2</a:t>
            </a:r>
            <a:r>
              <a:rPr lang="zh-CN" altLang="en-US" sz="2800" smtClean="0"/>
              <a:t>个数量级，密度比周围高</a:t>
            </a:r>
            <a:r>
              <a:rPr lang="en-US" altLang="zh-CN" sz="2800" smtClean="0"/>
              <a:t>2</a:t>
            </a:r>
            <a:r>
              <a:rPr lang="zh-CN" altLang="en-US" sz="2800" smtClean="0"/>
              <a:t>个数量级。</a:t>
            </a:r>
          </a:p>
          <a:p>
            <a:pPr marL="190500" lvl="1" indent="285750" algn="just" eaLnBrk="1" hangingPunct="1">
              <a:buFontTx/>
              <a:buAutoNum type="arabicPeriod"/>
            </a:pPr>
            <a:r>
              <a:rPr lang="zh-CN" altLang="en-US" sz="2400" smtClean="0">
                <a:solidFill>
                  <a:srgbClr val="00B050"/>
                </a:solidFill>
              </a:rPr>
              <a:t>形状：</a:t>
            </a:r>
            <a:r>
              <a:rPr lang="zh-CN" altLang="en-US" sz="2400" smtClean="0"/>
              <a:t>浮云、喷泉、圆环、拱桥、火舌等各式各样。</a:t>
            </a:r>
          </a:p>
          <a:p>
            <a:pPr marL="190500" lvl="1" indent="285750" algn="just" eaLnBrk="1" hangingPunct="1">
              <a:buFontTx/>
              <a:buAutoNum type="arabicPeriod"/>
            </a:pPr>
            <a:r>
              <a:rPr lang="zh-CN" altLang="en-US" sz="2400" smtClean="0">
                <a:solidFill>
                  <a:srgbClr val="00B050"/>
                </a:solidFill>
              </a:rPr>
              <a:t>分类：</a:t>
            </a:r>
          </a:p>
          <a:p>
            <a:pPr marL="857250" lvl="2" indent="384175" algn="just" eaLnBrk="1" hangingPunct="1">
              <a:buFontTx/>
              <a:buChar char="–"/>
            </a:pPr>
            <a:r>
              <a:rPr lang="zh-CN" altLang="en-US" sz="2000" smtClean="0">
                <a:solidFill>
                  <a:srgbClr val="00B050"/>
                </a:solidFill>
              </a:rPr>
              <a:t>活动日珥：</a:t>
            </a:r>
            <a:r>
              <a:rPr lang="zh-CN" altLang="en-US" sz="2000" smtClean="0"/>
              <a:t>较小，位于活动区或黑子附近，寿命几分钟到几小时，平均温度和磁场比宁静日珥高许多。</a:t>
            </a:r>
          </a:p>
          <a:p>
            <a:pPr marL="857250" lvl="2" indent="384175" algn="just" eaLnBrk="1" hangingPunct="1">
              <a:buFontTx/>
              <a:buChar char="–"/>
            </a:pPr>
            <a:r>
              <a:rPr lang="zh-CN" altLang="en-US" sz="2000" smtClean="0">
                <a:solidFill>
                  <a:srgbClr val="00B050"/>
                </a:solidFill>
              </a:rPr>
              <a:t>宁静日珥：</a:t>
            </a:r>
            <a:r>
              <a:rPr lang="zh-CN" altLang="en-US" sz="2000" smtClean="0"/>
              <a:t>较大、较稳定，寿命从半天到几个月，经常出现在活动区发展的后期阶段。长度：</a:t>
            </a:r>
            <a:r>
              <a:rPr lang="en-US" altLang="zh-CN" sz="2000" smtClean="0"/>
              <a:t>6</a:t>
            </a:r>
            <a:r>
              <a:rPr lang="en-US" altLang="zh-CN" sz="2000" smtClean="0">
                <a:sym typeface="Symbol" pitchFamily="18" charset="2"/>
              </a:rPr>
              <a:t>10</a:t>
            </a:r>
            <a:r>
              <a:rPr lang="en-US" altLang="zh-CN" sz="2000" baseline="30000" smtClean="0">
                <a:sym typeface="Symbol" pitchFamily="18" charset="2"/>
              </a:rPr>
              <a:t>4</a:t>
            </a:r>
            <a:r>
              <a:rPr lang="en-US" altLang="zh-CN" sz="2000" smtClean="0">
                <a:sym typeface="Symbol" pitchFamily="18" charset="2"/>
              </a:rPr>
              <a:t>- </a:t>
            </a:r>
            <a:r>
              <a:rPr lang="en-US" altLang="zh-CN" sz="2000" smtClean="0"/>
              <a:t>6</a:t>
            </a:r>
            <a:r>
              <a:rPr lang="en-US" altLang="zh-CN" sz="2000" smtClean="0">
                <a:sym typeface="Symbol" pitchFamily="18" charset="2"/>
              </a:rPr>
              <a:t>10</a:t>
            </a:r>
            <a:r>
              <a:rPr lang="en-US" altLang="zh-CN" sz="2000" baseline="30000" smtClean="0">
                <a:sym typeface="Symbol" pitchFamily="18" charset="2"/>
              </a:rPr>
              <a:t>5</a:t>
            </a:r>
            <a:r>
              <a:rPr lang="zh-CN" altLang="en-US" sz="2000" smtClean="0">
                <a:sym typeface="Symbol" pitchFamily="18" charset="2"/>
              </a:rPr>
              <a:t>公里；</a:t>
            </a:r>
            <a:r>
              <a:rPr lang="zh-CN" altLang="en-US" sz="2000" smtClean="0"/>
              <a:t>高度：</a:t>
            </a:r>
            <a:r>
              <a:rPr lang="en-US" altLang="zh-CN" sz="2000" smtClean="0">
                <a:sym typeface="Symbol" pitchFamily="18" charset="2"/>
              </a:rPr>
              <a:t>10</a:t>
            </a:r>
            <a:r>
              <a:rPr lang="en-US" altLang="zh-CN" sz="2000" baseline="30000" smtClean="0">
                <a:sym typeface="Symbol" pitchFamily="18" charset="2"/>
              </a:rPr>
              <a:t>4</a:t>
            </a:r>
            <a:r>
              <a:rPr lang="en-US" altLang="zh-CN" sz="2000" smtClean="0">
                <a:sym typeface="Symbol" pitchFamily="18" charset="2"/>
              </a:rPr>
              <a:t>- 10</a:t>
            </a:r>
            <a:r>
              <a:rPr lang="en-US" altLang="zh-CN" sz="2000" baseline="30000" smtClean="0">
                <a:sym typeface="Symbol" pitchFamily="18" charset="2"/>
              </a:rPr>
              <a:t>5</a:t>
            </a:r>
            <a:r>
              <a:rPr lang="zh-CN" altLang="en-US" sz="2000" smtClean="0">
                <a:sym typeface="Symbol" pitchFamily="18" charset="2"/>
              </a:rPr>
              <a:t>公里；</a:t>
            </a:r>
            <a:r>
              <a:rPr lang="zh-CN" altLang="en-US" sz="2000" smtClean="0"/>
              <a:t>厚度：</a:t>
            </a:r>
            <a:r>
              <a:rPr lang="en-US" altLang="zh-CN" sz="2000" smtClean="0"/>
              <a:t>4</a:t>
            </a:r>
            <a:r>
              <a:rPr lang="en-US" altLang="zh-CN" sz="2000" smtClean="0">
                <a:sym typeface="Symbol" pitchFamily="18" charset="2"/>
              </a:rPr>
              <a:t>10</a:t>
            </a:r>
            <a:r>
              <a:rPr lang="en-US" altLang="zh-CN" sz="2000" baseline="30000" smtClean="0">
                <a:sym typeface="Symbol" pitchFamily="18" charset="2"/>
              </a:rPr>
              <a:t>3</a:t>
            </a:r>
            <a:r>
              <a:rPr lang="en-US" altLang="zh-CN" sz="2000" smtClean="0">
                <a:sym typeface="Symbol" pitchFamily="18" charset="2"/>
              </a:rPr>
              <a:t>- </a:t>
            </a:r>
            <a:r>
              <a:rPr lang="en-US" altLang="zh-CN" sz="2000" smtClean="0"/>
              <a:t>1.5</a:t>
            </a:r>
            <a:r>
              <a:rPr lang="en-US" altLang="zh-CN" sz="2000" smtClean="0">
                <a:sym typeface="Symbol" pitchFamily="18" charset="2"/>
              </a:rPr>
              <a:t>10</a:t>
            </a:r>
            <a:r>
              <a:rPr lang="en-US" altLang="zh-CN" sz="2000" baseline="30000" smtClean="0">
                <a:sym typeface="Symbol" pitchFamily="18" charset="2"/>
              </a:rPr>
              <a:t>4</a:t>
            </a:r>
            <a:r>
              <a:rPr lang="zh-CN" altLang="en-US" sz="2000" smtClean="0">
                <a:sym typeface="Symbol" pitchFamily="18" charset="2"/>
              </a:rPr>
              <a:t>公里</a:t>
            </a:r>
            <a:r>
              <a:rPr lang="en-US" altLang="zh-CN" sz="2000" smtClean="0">
                <a:sym typeface="Symbol" pitchFamily="18" charset="2"/>
              </a:rPr>
              <a:t>; </a:t>
            </a:r>
            <a:r>
              <a:rPr lang="zh-CN" altLang="en-US" sz="2000" smtClean="0">
                <a:sym typeface="Symbol" pitchFamily="18" charset="2"/>
              </a:rPr>
              <a:t>密度</a:t>
            </a:r>
            <a:r>
              <a:rPr lang="zh-CN" altLang="en-US" sz="2000" smtClean="0"/>
              <a:t>：</a:t>
            </a:r>
            <a:r>
              <a:rPr lang="en-US" altLang="zh-CN" sz="2000" smtClean="0">
                <a:sym typeface="Symbol" pitchFamily="18" charset="2"/>
              </a:rPr>
              <a:t>10</a:t>
            </a:r>
            <a:r>
              <a:rPr lang="en-US" altLang="zh-CN" sz="2000" baseline="30000" smtClean="0">
                <a:sym typeface="Symbol" pitchFamily="18" charset="2"/>
              </a:rPr>
              <a:t>10</a:t>
            </a:r>
            <a:r>
              <a:rPr lang="en-US" altLang="zh-CN" sz="2000" smtClean="0">
                <a:sym typeface="Symbol" pitchFamily="18" charset="2"/>
              </a:rPr>
              <a:t>- 10</a:t>
            </a:r>
            <a:r>
              <a:rPr lang="en-US" altLang="zh-CN" sz="2000" baseline="30000" smtClean="0">
                <a:sym typeface="Symbol" pitchFamily="18" charset="2"/>
              </a:rPr>
              <a:t>11</a:t>
            </a:r>
            <a:r>
              <a:rPr lang="en-US" altLang="zh-CN" sz="2000" smtClean="0">
                <a:sym typeface="Symbol" pitchFamily="18" charset="2"/>
              </a:rPr>
              <a:t>cm</a:t>
            </a:r>
            <a:r>
              <a:rPr lang="en-US" altLang="zh-CN" sz="2000" baseline="30000" smtClean="0">
                <a:sym typeface="Symbol" pitchFamily="18" charset="2"/>
              </a:rPr>
              <a:t>-3</a:t>
            </a:r>
            <a:r>
              <a:rPr lang="zh-CN" altLang="en-US" sz="2000" smtClean="0">
                <a:sym typeface="Symbol" pitchFamily="18" charset="2"/>
              </a:rPr>
              <a:t>；</a:t>
            </a:r>
            <a:r>
              <a:rPr lang="zh-CN" altLang="en-US" sz="2000" smtClean="0"/>
              <a:t>温度：</a:t>
            </a:r>
            <a:r>
              <a:rPr lang="en-US" altLang="zh-CN" sz="2000" smtClean="0"/>
              <a:t>5000-8000k</a:t>
            </a:r>
            <a:r>
              <a:rPr lang="zh-CN" altLang="en-US" sz="2000" smtClean="0">
                <a:sym typeface="Symbol" pitchFamily="18" charset="2"/>
              </a:rPr>
              <a:t>；</a:t>
            </a:r>
            <a:r>
              <a:rPr lang="zh-CN" altLang="en-US" sz="2000" smtClean="0"/>
              <a:t>磁场：</a:t>
            </a:r>
            <a:r>
              <a:rPr lang="en-US" altLang="zh-CN" sz="2000" smtClean="0"/>
              <a:t>5-200Gauss</a:t>
            </a:r>
            <a:r>
              <a:rPr lang="zh-CN" altLang="en-US" sz="2000" smtClean="0">
                <a:sym typeface="Symbol" pitchFamily="18" charset="2"/>
              </a:rPr>
              <a:t>；</a:t>
            </a:r>
            <a:endParaRPr lang="zh-CN" altLang="en-US" sz="2000" baseline="30000" smtClean="0">
              <a:sym typeface="Symbol" pitchFamily="18" charset="2"/>
            </a:endParaRPr>
          </a:p>
          <a:p>
            <a:pPr marL="857250" lvl="2" indent="384175" algn="just" eaLnBrk="1" hangingPunct="1">
              <a:buFontTx/>
              <a:buChar char="–"/>
            </a:pPr>
            <a:r>
              <a:rPr lang="zh-CN" altLang="en-US" sz="2000" smtClean="0">
                <a:solidFill>
                  <a:srgbClr val="00B050"/>
                </a:solidFill>
                <a:sym typeface="Symbol" pitchFamily="18" charset="2"/>
              </a:rPr>
              <a:t>爆发日珥：</a:t>
            </a:r>
            <a:r>
              <a:rPr lang="zh-CN" altLang="en-US" sz="2000" smtClean="0">
                <a:sym typeface="Symbol" pitchFamily="18" charset="2"/>
              </a:rPr>
              <a:t>某些宁静日珥或活动日珥突然发生猛烈的爆发性膨胀或向外抛射，形成爆发日珥。</a:t>
            </a:r>
            <a:endParaRPr lang="zh-CN" altLang="en-US" sz="2000" baseline="30000" smtClean="0">
              <a:sym typeface="Symbol" pitchFamily="18" charset="2"/>
            </a:endParaRPr>
          </a:p>
          <a:p>
            <a:pPr marL="857250" lvl="2" indent="384175" algn="just" eaLnBrk="1" hangingPunct="1">
              <a:buFontTx/>
              <a:buNone/>
            </a:pPr>
            <a:endParaRPr lang="en-US" altLang="zh-CN" sz="2000" b="0" baseline="30000" smtClean="0">
              <a:sym typeface="Symbol" pitchFamily="18" charset="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0355">
                                            <p:txEl>
                                              <p:pRg st="0" end="0"/>
                                            </p:txEl>
                                          </p:spTgt>
                                        </p:tgtEl>
                                        <p:attrNameLst>
                                          <p:attrName>style.visibility</p:attrName>
                                        </p:attrNameLst>
                                      </p:cBhvr>
                                      <p:to>
                                        <p:strVal val="visible"/>
                                      </p:to>
                                    </p:set>
                                    <p:animEffect transition="in" filter="blinds(horizontal)">
                                      <p:cBhvr>
                                        <p:cTn id="7" dur="500"/>
                                        <p:tgtEl>
                                          <p:spTgt spid="1003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0355">
                                            <p:txEl>
                                              <p:pRg st="1" end="1"/>
                                            </p:txEl>
                                          </p:spTgt>
                                        </p:tgtEl>
                                        <p:attrNameLst>
                                          <p:attrName>style.visibility</p:attrName>
                                        </p:attrNameLst>
                                      </p:cBhvr>
                                      <p:to>
                                        <p:strVal val="visible"/>
                                      </p:to>
                                    </p:set>
                                    <p:animEffect transition="in" filter="blinds(horizontal)">
                                      <p:cBhvr>
                                        <p:cTn id="12" dur="500"/>
                                        <p:tgtEl>
                                          <p:spTgt spid="1003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0355">
                                            <p:txEl>
                                              <p:pRg st="2" end="2"/>
                                            </p:txEl>
                                          </p:spTgt>
                                        </p:tgtEl>
                                        <p:attrNameLst>
                                          <p:attrName>style.visibility</p:attrName>
                                        </p:attrNameLst>
                                      </p:cBhvr>
                                      <p:to>
                                        <p:strVal val="visible"/>
                                      </p:to>
                                    </p:set>
                                    <p:animEffect transition="in" filter="blinds(horizontal)">
                                      <p:cBhvr>
                                        <p:cTn id="17" dur="500"/>
                                        <p:tgtEl>
                                          <p:spTgt spid="10035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0355">
                                            <p:txEl>
                                              <p:pRg st="3" end="3"/>
                                            </p:txEl>
                                          </p:spTgt>
                                        </p:tgtEl>
                                        <p:attrNameLst>
                                          <p:attrName>style.visibility</p:attrName>
                                        </p:attrNameLst>
                                      </p:cBhvr>
                                      <p:to>
                                        <p:strVal val="visible"/>
                                      </p:to>
                                    </p:set>
                                    <p:animEffect transition="in" filter="blinds(horizontal)">
                                      <p:cBhvr>
                                        <p:cTn id="22" dur="500"/>
                                        <p:tgtEl>
                                          <p:spTgt spid="10035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0355">
                                            <p:txEl>
                                              <p:pRg st="4" end="4"/>
                                            </p:txEl>
                                          </p:spTgt>
                                        </p:tgtEl>
                                        <p:attrNameLst>
                                          <p:attrName>style.visibility</p:attrName>
                                        </p:attrNameLst>
                                      </p:cBhvr>
                                      <p:to>
                                        <p:strVal val="visible"/>
                                      </p:to>
                                    </p:set>
                                    <p:animEffect transition="in" filter="blinds(horizontal)">
                                      <p:cBhvr>
                                        <p:cTn id="27" dur="500"/>
                                        <p:tgtEl>
                                          <p:spTgt spid="10035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0355">
                                            <p:txEl>
                                              <p:pRg st="5" end="5"/>
                                            </p:txEl>
                                          </p:spTgt>
                                        </p:tgtEl>
                                        <p:attrNameLst>
                                          <p:attrName>style.visibility</p:attrName>
                                        </p:attrNameLst>
                                      </p:cBhvr>
                                      <p:to>
                                        <p:strVal val="visible"/>
                                      </p:to>
                                    </p:set>
                                    <p:animEffect transition="in" filter="blinds(horizontal)">
                                      <p:cBhvr>
                                        <p:cTn id="32" dur="500"/>
                                        <p:tgtEl>
                                          <p:spTgt spid="1003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build="p" bldLvl="3"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prominence"/>
          <p:cNvPicPr>
            <a:picLocks noChangeAspect="1" noChangeArrowheads="1"/>
          </p:cNvPicPr>
          <p:nvPr/>
        </p:nvPicPr>
        <p:blipFill>
          <a:blip r:embed="rId2"/>
          <a:srcRect/>
          <a:stretch>
            <a:fillRect/>
          </a:stretch>
        </p:blipFill>
        <p:spPr bwMode="auto">
          <a:xfrm>
            <a:off x="287338" y="115888"/>
            <a:ext cx="3922712" cy="2317750"/>
          </a:xfrm>
          <a:prstGeom prst="rect">
            <a:avLst/>
          </a:prstGeom>
          <a:noFill/>
          <a:ln w="9525">
            <a:noFill/>
            <a:miter lim="800000"/>
            <a:headEnd/>
            <a:tailEnd/>
          </a:ln>
        </p:spPr>
      </p:pic>
      <p:pic>
        <p:nvPicPr>
          <p:cNvPr id="101379" name="Picture 3" descr="T171_011008_filament"/>
          <p:cNvPicPr>
            <a:picLocks noChangeAspect="1" noChangeArrowheads="1"/>
          </p:cNvPicPr>
          <p:nvPr/>
        </p:nvPicPr>
        <p:blipFill>
          <a:blip r:embed="rId3"/>
          <a:srcRect/>
          <a:stretch>
            <a:fillRect/>
          </a:stretch>
        </p:blipFill>
        <p:spPr bwMode="auto">
          <a:xfrm>
            <a:off x="4587875" y="3524250"/>
            <a:ext cx="4219575" cy="3586163"/>
          </a:xfrm>
          <a:prstGeom prst="rect">
            <a:avLst/>
          </a:prstGeom>
          <a:noFill/>
          <a:ln w="9525">
            <a:noFill/>
            <a:miter lim="800000"/>
            <a:headEnd/>
            <a:tailEnd/>
          </a:ln>
        </p:spPr>
      </p:pic>
      <p:pic>
        <p:nvPicPr>
          <p:cNvPr id="9220" name="图片 1"/>
          <p:cNvPicPr>
            <a:picLocks noChangeAspect="1"/>
          </p:cNvPicPr>
          <p:nvPr/>
        </p:nvPicPr>
        <p:blipFill>
          <a:blip r:embed="rId4"/>
          <a:srcRect/>
          <a:stretch>
            <a:fillRect/>
          </a:stretch>
        </p:blipFill>
        <p:spPr bwMode="auto">
          <a:xfrm>
            <a:off x="179388" y="2565400"/>
            <a:ext cx="4138612" cy="4221163"/>
          </a:xfrm>
          <a:prstGeom prst="rect">
            <a:avLst/>
          </a:prstGeom>
          <a:noFill/>
          <a:ln w="9525">
            <a:noFill/>
            <a:miter lim="800000"/>
            <a:headEnd/>
            <a:tailEnd/>
          </a:ln>
        </p:spPr>
      </p:pic>
      <p:pic>
        <p:nvPicPr>
          <p:cNvPr id="9221" name="图片 2"/>
          <p:cNvPicPr>
            <a:picLocks noChangeAspect="1"/>
          </p:cNvPicPr>
          <p:nvPr/>
        </p:nvPicPr>
        <p:blipFill>
          <a:blip r:embed="rId5"/>
          <a:srcRect/>
          <a:stretch>
            <a:fillRect/>
          </a:stretch>
        </p:blipFill>
        <p:spPr bwMode="auto">
          <a:xfrm>
            <a:off x="4572000" y="12700"/>
            <a:ext cx="4251325" cy="34782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01378"/>
                                        </p:tgtEl>
                                        <p:attrNameLst>
                                          <p:attrName>style.visibility</p:attrName>
                                        </p:attrNameLst>
                                      </p:cBhvr>
                                      <p:to>
                                        <p:strVal val="visible"/>
                                      </p:to>
                                    </p:set>
                                    <p:animEffect transition="in" filter="box(out)">
                                      <p:cBhvr>
                                        <p:cTn id="7" dur="500"/>
                                        <p:tgtEl>
                                          <p:spTgt spid="1013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01379"/>
                                        </p:tgtEl>
                                        <p:attrNameLst>
                                          <p:attrName>style.visibility</p:attrName>
                                        </p:attrNameLst>
                                      </p:cBhvr>
                                      <p:to>
                                        <p:strVal val="visible"/>
                                      </p:to>
                                    </p:set>
                                    <p:animEffect transition="in" filter="box(out)">
                                      <p:cBhvr>
                                        <p:cTn id="12" dur="500"/>
                                        <p:tgtEl>
                                          <p:spTgt spid="1013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3"/>
          <p:cNvSpPr txBox="1">
            <a:spLocks noChangeArrowheads="1"/>
          </p:cNvSpPr>
          <p:nvPr/>
        </p:nvSpPr>
        <p:spPr bwMode="auto">
          <a:xfrm>
            <a:off x="3851275" y="6257925"/>
            <a:ext cx="1524000" cy="457200"/>
          </a:xfrm>
          <a:prstGeom prst="rect">
            <a:avLst/>
          </a:prstGeom>
          <a:noFill/>
          <a:ln w="9525">
            <a:noFill/>
            <a:miter lim="800000"/>
            <a:headEnd/>
            <a:tailEnd/>
          </a:ln>
        </p:spPr>
        <p:txBody>
          <a:bodyPr>
            <a:spAutoFit/>
          </a:bodyPr>
          <a:lstStyle/>
          <a:p>
            <a:pPr eaLnBrk="1" hangingPunct="1">
              <a:spcBef>
                <a:spcPct val="50000"/>
              </a:spcBef>
            </a:pPr>
            <a:r>
              <a:rPr lang="zh-CN" altLang="en-US"/>
              <a:t>爆发日珥</a:t>
            </a:r>
          </a:p>
        </p:txBody>
      </p:sp>
      <p:pic>
        <p:nvPicPr>
          <p:cNvPr id="2" name="Huge Solar Explosions.wmv">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a:srcRect/>
          <a:stretch>
            <a:fillRect/>
          </a:stretch>
        </p:blipFill>
        <p:spPr bwMode="auto">
          <a:xfrm>
            <a:off x="385763" y="1196975"/>
            <a:ext cx="8455025" cy="47529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20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body" idx="1"/>
          </p:nvPr>
        </p:nvSpPr>
        <p:spPr>
          <a:xfrm>
            <a:off x="346075" y="5872163"/>
            <a:ext cx="8643938" cy="561975"/>
          </a:xfrm>
        </p:spPr>
        <p:txBody>
          <a:bodyPr/>
          <a:lstStyle/>
          <a:p>
            <a:pPr algn="ctr" eaLnBrk="1" hangingPunct="1">
              <a:lnSpc>
                <a:spcPct val="90000"/>
              </a:lnSpc>
              <a:buFontTx/>
              <a:buNone/>
            </a:pPr>
            <a:r>
              <a:rPr lang="en-US" altLang="zh-CN" smtClean="0"/>
              <a:t>SDO</a:t>
            </a:r>
            <a:r>
              <a:rPr lang="zh-CN" altLang="en-US" smtClean="0"/>
              <a:t>观测到的</a:t>
            </a:r>
            <a:r>
              <a:rPr lang="en-US" altLang="zh-CN" smtClean="0"/>
              <a:t>2010</a:t>
            </a:r>
            <a:r>
              <a:rPr lang="zh-CN" altLang="en-US" smtClean="0"/>
              <a:t>年</a:t>
            </a:r>
            <a:r>
              <a:rPr lang="en-US" altLang="zh-CN" smtClean="0"/>
              <a:t>4</a:t>
            </a:r>
            <a:r>
              <a:rPr lang="zh-CN" altLang="en-US" smtClean="0"/>
              <a:t>月</a:t>
            </a:r>
            <a:r>
              <a:rPr lang="en-US" altLang="zh-CN" smtClean="0"/>
              <a:t>19</a:t>
            </a:r>
            <a:r>
              <a:rPr lang="zh-CN" altLang="en-US" smtClean="0"/>
              <a:t>日的爆发日珥及冕雨</a:t>
            </a:r>
          </a:p>
        </p:txBody>
      </p:sp>
      <p:pic>
        <p:nvPicPr>
          <p:cNvPr id="11267" name="Picture 4" descr="Coronal Rain">
            <a:hlinkClick r:id="rId2" action="ppaction://hlinkfile"/>
          </p:cNvPr>
          <p:cNvPicPr>
            <a:picLocks noChangeAspect="1" noChangeArrowheads="1"/>
          </p:cNvPicPr>
          <p:nvPr/>
        </p:nvPicPr>
        <p:blipFill>
          <a:blip r:embed="rId3"/>
          <a:srcRect/>
          <a:stretch>
            <a:fillRect/>
          </a:stretch>
        </p:blipFill>
        <p:spPr bwMode="auto">
          <a:xfrm>
            <a:off x="1908175" y="1268413"/>
            <a:ext cx="5327650" cy="4260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zh-CN" altLang="en-US" sz="3600" smtClean="0"/>
              <a:t>日珥的磁场</a:t>
            </a:r>
          </a:p>
        </p:txBody>
      </p:sp>
      <p:sp>
        <p:nvSpPr>
          <p:cNvPr id="103427" name="Rectangle 3"/>
          <p:cNvSpPr>
            <a:spLocks noGrp="1" noChangeArrowheads="1"/>
          </p:cNvSpPr>
          <p:nvPr>
            <p:ph type="body" idx="1"/>
          </p:nvPr>
        </p:nvSpPr>
        <p:spPr>
          <a:xfrm>
            <a:off x="685800" y="1295400"/>
            <a:ext cx="7958138" cy="5062538"/>
          </a:xfrm>
        </p:spPr>
        <p:txBody>
          <a:bodyPr/>
          <a:lstStyle/>
          <a:p>
            <a:pPr marL="0" indent="0" eaLnBrk="1" hangingPunct="1">
              <a:buFontTx/>
              <a:buNone/>
            </a:pPr>
            <a:r>
              <a:rPr lang="zh-CN" altLang="en-US" sz="2800" smtClean="0">
                <a:ea typeface="黑体" pitchFamily="2" charset="-122"/>
              </a:rPr>
              <a:t>磁场在日珥中具有重要的作用：</a:t>
            </a:r>
            <a:r>
              <a:rPr lang="zh-CN" altLang="en-US" sz="2800" smtClean="0">
                <a:ea typeface="楷体_GB2312" pitchFamily="49" charset="-122"/>
              </a:rPr>
              <a:t>一方面，磁力线的弯曲产生磁张力，支撑日珥中高密度的等离子体团；另一方面，磁场将日珥中的低温等离子体与周围的高温日冕隔离开来。</a:t>
            </a:r>
          </a:p>
          <a:p>
            <a:pPr marL="0" indent="0" eaLnBrk="1" hangingPunct="1">
              <a:spcBef>
                <a:spcPct val="100000"/>
              </a:spcBef>
              <a:buFontTx/>
              <a:buAutoNum type="arabicPeriod"/>
            </a:pPr>
            <a:r>
              <a:rPr lang="zh-CN" altLang="en-US" sz="2800" smtClean="0">
                <a:solidFill>
                  <a:schemeClr val="accent1"/>
                </a:solidFill>
                <a:ea typeface="楷体_GB2312" pitchFamily="49" charset="-122"/>
              </a:rPr>
              <a:t> 磁场的强度：</a:t>
            </a:r>
          </a:p>
          <a:p>
            <a:pPr marL="190500" lvl="1" indent="285750" eaLnBrk="1" hangingPunct="1">
              <a:buFontTx/>
              <a:buNone/>
            </a:pPr>
            <a:r>
              <a:rPr lang="zh-CN" altLang="en-US" sz="2400" smtClean="0">
                <a:solidFill>
                  <a:srgbClr val="FF6600"/>
                </a:solidFill>
                <a:ea typeface="楷体_GB2312" pitchFamily="49" charset="-122"/>
              </a:rPr>
              <a:t>宁静日珥：</a:t>
            </a:r>
            <a:r>
              <a:rPr lang="zh-CN" altLang="en-US" sz="2400" smtClean="0">
                <a:ea typeface="楷体_GB2312" pitchFamily="49" charset="-122"/>
              </a:rPr>
              <a:t>平行于日珥轴向的纵向强度大约是垂直轴向强度的</a:t>
            </a:r>
            <a:r>
              <a:rPr lang="en-US" altLang="zh-CN" sz="2400" smtClean="0">
                <a:ea typeface="楷体_GB2312" pitchFamily="49" charset="-122"/>
              </a:rPr>
              <a:t>10</a:t>
            </a:r>
            <a:r>
              <a:rPr lang="zh-CN" altLang="en-US" sz="2400" smtClean="0">
                <a:ea typeface="楷体_GB2312" pitchFamily="49" charset="-122"/>
              </a:rPr>
              <a:t>倍。</a:t>
            </a:r>
          </a:p>
          <a:p>
            <a:pPr marL="1057275" lvl="2" indent="0" eaLnBrk="1" hangingPunct="1">
              <a:buFontTx/>
              <a:buNone/>
            </a:pPr>
            <a:r>
              <a:rPr lang="zh-CN" altLang="en-US" sz="2000" smtClean="0">
                <a:ea typeface="楷体_GB2312" pitchFamily="49" charset="-122"/>
              </a:rPr>
              <a:t>活动区：</a:t>
            </a:r>
            <a:r>
              <a:rPr lang="en-US" altLang="zh-CN" sz="2000" smtClean="0">
                <a:ea typeface="楷体_GB2312" pitchFamily="49" charset="-122"/>
              </a:rPr>
              <a:t>5 – 10 Gauss ,    </a:t>
            </a:r>
            <a:r>
              <a:rPr lang="zh-CN" altLang="en-US" sz="2000" smtClean="0">
                <a:ea typeface="楷体_GB2312" pitchFamily="49" charset="-122"/>
              </a:rPr>
              <a:t>反常极性（</a:t>
            </a:r>
            <a:r>
              <a:rPr lang="en-US" altLang="zh-CN" sz="2000" smtClean="0">
                <a:ea typeface="楷体_GB2312" pitchFamily="49" charset="-122"/>
              </a:rPr>
              <a:t>75%</a:t>
            </a:r>
            <a:r>
              <a:rPr lang="zh-CN" altLang="en-US" sz="2000" smtClean="0">
                <a:ea typeface="楷体_GB2312" pitchFamily="49" charset="-122"/>
              </a:rPr>
              <a:t>）。</a:t>
            </a:r>
          </a:p>
          <a:p>
            <a:pPr marL="1057275" lvl="2" indent="0" eaLnBrk="1" hangingPunct="1">
              <a:buFontTx/>
              <a:buNone/>
            </a:pPr>
            <a:r>
              <a:rPr lang="zh-CN" altLang="en-US" sz="2000" smtClean="0">
                <a:ea typeface="楷体_GB2312" pitchFamily="49" charset="-122"/>
              </a:rPr>
              <a:t>宁静区：</a:t>
            </a:r>
            <a:r>
              <a:rPr lang="en-US" altLang="zh-CN" sz="2000" smtClean="0">
                <a:ea typeface="楷体_GB2312" pitchFamily="49" charset="-122"/>
              </a:rPr>
              <a:t>100-200Gauss</a:t>
            </a:r>
            <a:r>
              <a:rPr lang="zh-CN" altLang="en-US" sz="2000" smtClean="0">
                <a:ea typeface="楷体_GB2312" pitchFamily="49" charset="-122"/>
              </a:rPr>
              <a:t>，正常极性（</a:t>
            </a:r>
            <a:r>
              <a:rPr lang="en-US" altLang="zh-CN" sz="2000" smtClean="0">
                <a:ea typeface="楷体_GB2312" pitchFamily="49" charset="-122"/>
              </a:rPr>
              <a:t>75%-50%</a:t>
            </a:r>
            <a:r>
              <a:rPr lang="zh-CN" altLang="en-US" sz="2000" smtClean="0">
                <a:ea typeface="楷体_GB2312" pitchFamily="49" charset="-122"/>
              </a:rPr>
              <a:t>）。</a:t>
            </a:r>
          </a:p>
          <a:p>
            <a:pPr marL="190500" lvl="1" indent="285750" eaLnBrk="1" hangingPunct="1">
              <a:buFontTx/>
              <a:buNone/>
            </a:pPr>
            <a:r>
              <a:rPr lang="zh-CN" altLang="en-US" sz="2400" smtClean="0">
                <a:solidFill>
                  <a:srgbClr val="FF6600"/>
                </a:solidFill>
                <a:ea typeface="楷体_GB2312" pitchFamily="49" charset="-122"/>
              </a:rPr>
              <a:t>活动日珥：</a:t>
            </a:r>
            <a:r>
              <a:rPr lang="en-US" altLang="zh-CN" sz="2400" smtClean="0">
                <a:ea typeface="楷体_GB2312" pitchFamily="49" charset="-122"/>
              </a:rPr>
              <a:t>10 – 200 Gauss</a:t>
            </a:r>
            <a:r>
              <a:rPr lang="zh-CN" altLang="en-US" sz="2400" smtClean="0">
                <a:ea typeface="楷体_GB2312" pitchFamily="49" charset="-122"/>
              </a:rPr>
              <a:t>，不同类型的活动日珥磁场强度不同。</a:t>
            </a:r>
          </a:p>
          <a:p>
            <a:pPr marL="1057275" lvl="2" indent="0" eaLnBrk="1" hangingPunct="1">
              <a:buFontTx/>
              <a:buNone/>
            </a:pPr>
            <a:endParaRPr lang="en-US" altLang="zh-CN" sz="2000" smtClean="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animEffect transition="in" filter="box(in)">
                                      <p:cBhvr>
                                        <p:cTn id="7" dur="500"/>
                                        <p:tgtEl>
                                          <p:spTgt spid="10342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03427">
                                            <p:txEl>
                                              <p:pRg st="1" end="1"/>
                                            </p:txEl>
                                          </p:spTgt>
                                        </p:tgtEl>
                                        <p:attrNameLst>
                                          <p:attrName>style.visibility</p:attrName>
                                        </p:attrNameLst>
                                      </p:cBhvr>
                                      <p:to>
                                        <p:strVal val="visible"/>
                                      </p:to>
                                    </p:set>
                                    <p:animEffect transition="in" filter="box(in)">
                                      <p:cBhvr>
                                        <p:cTn id="12" dur="500"/>
                                        <p:tgtEl>
                                          <p:spTgt spid="10342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03427">
                                            <p:txEl>
                                              <p:pRg st="2" end="2"/>
                                            </p:txEl>
                                          </p:spTgt>
                                        </p:tgtEl>
                                        <p:attrNameLst>
                                          <p:attrName>style.visibility</p:attrName>
                                        </p:attrNameLst>
                                      </p:cBhvr>
                                      <p:to>
                                        <p:strVal val="visible"/>
                                      </p:to>
                                    </p:set>
                                    <p:animEffect transition="in" filter="box(in)">
                                      <p:cBhvr>
                                        <p:cTn id="17" dur="500"/>
                                        <p:tgtEl>
                                          <p:spTgt spid="10342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03427">
                                            <p:txEl>
                                              <p:pRg st="3" end="3"/>
                                            </p:txEl>
                                          </p:spTgt>
                                        </p:tgtEl>
                                        <p:attrNameLst>
                                          <p:attrName>style.visibility</p:attrName>
                                        </p:attrNameLst>
                                      </p:cBhvr>
                                      <p:to>
                                        <p:strVal val="visible"/>
                                      </p:to>
                                    </p:set>
                                    <p:animEffect transition="in" filter="box(in)">
                                      <p:cBhvr>
                                        <p:cTn id="22" dur="500"/>
                                        <p:tgtEl>
                                          <p:spTgt spid="10342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03427">
                                            <p:txEl>
                                              <p:pRg st="4" end="4"/>
                                            </p:txEl>
                                          </p:spTgt>
                                        </p:tgtEl>
                                        <p:attrNameLst>
                                          <p:attrName>style.visibility</p:attrName>
                                        </p:attrNameLst>
                                      </p:cBhvr>
                                      <p:to>
                                        <p:strVal val="visible"/>
                                      </p:to>
                                    </p:set>
                                    <p:animEffect transition="in" filter="box(in)">
                                      <p:cBhvr>
                                        <p:cTn id="27" dur="500"/>
                                        <p:tgtEl>
                                          <p:spTgt spid="10342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03427">
                                            <p:txEl>
                                              <p:pRg st="5" end="5"/>
                                            </p:txEl>
                                          </p:spTgt>
                                        </p:tgtEl>
                                        <p:attrNameLst>
                                          <p:attrName>style.visibility</p:attrName>
                                        </p:attrNameLst>
                                      </p:cBhvr>
                                      <p:to>
                                        <p:strVal val="visible"/>
                                      </p:to>
                                    </p:set>
                                    <p:animEffect transition="in" filter="box(in)">
                                      <p:cBhvr>
                                        <p:cTn id="32" dur="500"/>
                                        <p:tgtEl>
                                          <p:spTgt spid="10342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bldLvl="3"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zh-CN" altLang="en-US" smtClean="0"/>
              <a:t>日珥的磁场</a:t>
            </a:r>
          </a:p>
        </p:txBody>
      </p:sp>
      <p:sp>
        <p:nvSpPr>
          <p:cNvPr id="104451" name="Rectangle 3"/>
          <p:cNvSpPr>
            <a:spLocks noGrp="1" noChangeArrowheads="1"/>
          </p:cNvSpPr>
          <p:nvPr>
            <p:ph type="body" idx="1"/>
          </p:nvPr>
        </p:nvSpPr>
        <p:spPr>
          <a:xfrm>
            <a:off x="457200" y="1295400"/>
            <a:ext cx="8382000" cy="4495800"/>
          </a:xfrm>
        </p:spPr>
        <p:txBody>
          <a:bodyPr/>
          <a:lstStyle/>
          <a:p>
            <a:pPr marL="609600" indent="-609600" eaLnBrk="1" hangingPunct="1">
              <a:buFontTx/>
              <a:buAutoNum type="arabicPeriod" startAt="2"/>
            </a:pPr>
            <a:r>
              <a:rPr lang="en-US" altLang="zh-CN" sz="2800" smtClean="0">
                <a:solidFill>
                  <a:schemeClr val="accent1"/>
                </a:solidFill>
                <a:ea typeface="楷体_GB2312" pitchFamily="49" charset="-122"/>
              </a:rPr>
              <a:t> </a:t>
            </a:r>
            <a:r>
              <a:rPr lang="zh-CN" altLang="en-US" sz="2800" smtClean="0">
                <a:solidFill>
                  <a:schemeClr val="accent1"/>
                </a:solidFill>
                <a:ea typeface="楷体_GB2312" pitchFamily="49" charset="-122"/>
              </a:rPr>
              <a:t>磁场的螺度 </a:t>
            </a:r>
            <a:r>
              <a:rPr lang="en-US" altLang="zh-CN" sz="2800" smtClean="0">
                <a:solidFill>
                  <a:schemeClr val="accent1"/>
                </a:solidFill>
                <a:ea typeface="楷体_GB2312" pitchFamily="49" charset="-122"/>
              </a:rPr>
              <a:t>( Magnetic Helicity)</a:t>
            </a:r>
            <a:r>
              <a:rPr lang="zh-CN" altLang="en-US" sz="2800" smtClean="0">
                <a:solidFill>
                  <a:schemeClr val="accent1"/>
                </a:solidFill>
                <a:ea typeface="楷体_GB2312" pitchFamily="49" charset="-122"/>
              </a:rPr>
              <a:t>：</a:t>
            </a:r>
          </a:p>
          <a:p>
            <a:pPr marL="288925" lvl="1" indent="377825" eaLnBrk="1" hangingPunct="1">
              <a:buFontTx/>
              <a:buAutoNum type="alphaLcPeriod"/>
            </a:pPr>
            <a:r>
              <a:rPr lang="zh-CN" altLang="en-US" sz="2400" smtClean="0">
                <a:solidFill>
                  <a:schemeClr val="tx2"/>
                </a:solidFill>
                <a:ea typeface="楷体_GB2312" pitchFamily="49" charset="-122"/>
              </a:rPr>
              <a:t>磁场螺度的定义。</a:t>
            </a:r>
          </a:p>
        </p:txBody>
      </p:sp>
      <p:graphicFrame>
        <p:nvGraphicFramePr>
          <p:cNvPr id="104452" name="Object 4"/>
          <p:cNvGraphicFramePr>
            <a:graphicFrameLocks noChangeAspect="1"/>
          </p:cNvGraphicFramePr>
          <p:nvPr/>
        </p:nvGraphicFramePr>
        <p:xfrm>
          <a:off x="2268538" y="2565400"/>
          <a:ext cx="3581400" cy="711200"/>
        </p:xfrm>
        <a:graphic>
          <a:graphicData uri="http://schemas.openxmlformats.org/presentationml/2006/ole">
            <mc:AlternateContent xmlns:mc="http://schemas.openxmlformats.org/markup-compatibility/2006">
              <mc:Choice xmlns:v="urn:schemas-microsoft-com:vml" Requires="v">
                <p:oleObj spid="_x0000_s13416" name="Equation" r:id="rId3" imgW="1917700" imgH="381000" progId="Equation.DSMT4">
                  <p:embed/>
                </p:oleObj>
              </mc:Choice>
              <mc:Fallback>
                <p:oleObj name="Equation" r:id="rId3" imgW="1917700" imgH="38100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8538" y="2565400"/>
                        <a:ext cx="3581400" cy="711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4453" name="Text Box 5"/>
          <p:cNvSpPr txBox="1">
            <a:spLocks noChangeArrowheads="1"/>
          </p:cNvSpPr>
          <p:nvPr/>
        </p:nvSpPr>
        <p:spPr bwMode="auto">
          <a:xfrm>
            <a:off x="838200" y="3505200"/>
            <a:ext cx="7924800" cy="1370013"/>
          </a:xfrm>
          <a:prstGeom prst="rect">
            <a:avLst/>
          </a:prstGeom>
          <a:noFill/>
          <a:ln w="9525">
            <a:noFill/>
            <a:miter lim="800000"/>
            <a:headEnd/>
            <a:tailEnd/>
          </a:ln>
        </p:spPr>
        <p:txBody>
          <a:bodyPr>
            <a:spAutoFit/>
          </a:bodyPr>
          <a:lstStyle/>
          <a:p>
            <a:pPr eaLnBrk="1" hangingPunct="1">
              <a:spcBef>
                <a:spcPct val="50000"/>
              </a:spcBef>
              <a:buFontTx/>
              <a:buAutoNum type="alphaLcPeriod" startAt="2"/>
            </a:pPr>
            <a:r>
              <a:rPr lang="en-US" altLang="zh-CN" b="1">
                <a:ea typeface="楷体_GB2312" pitchFamily="49" charset="-122"/>
              </a:rPr>
              <a:t>  </a:t>
            </a:r>
            <a:r>
              <a:rPr lang="zh-CN" altLang="en-US" b="1">
                <a:ea typeface="楷体_GB2312" pitchFamily="49" charset="-122"/>
              </a:rPr>
              <a:t>物理意义。</a:t>
            </a:r>
          </a:p>
          <a:p>
            <a:pPr marL="190500" lvl="1" indent="482600" eaLnBrk="1" hangingPunct="1">
              <a:spcBef>
                <a:spcPct val="50000"/>
              </a:spcBef>
            </a:pPr>
            <a:r>
              <a:rPr lang="zh-CN" altLang="en-US" b="1">
                <a:ea typeface="楷体_GB2312" pitchFamily="49" charset="-122"/>
              </a:rPr>
              <a:t>描述了磁场的磁力线扭转</a:t>
            </a:r>
            <a:r>
              <a:rPr lang="en-US" altLang="zh-CN" b="1">
                <a:ea typeface="楷体_GB2312" pitchFamily="49" charset="-122"/>
              </a:rPr>
              <a:t>(twisting)</a:t>
            </a:r>
            <a:r>
              <a:rPr lang="zh-CN" altLang="en-US" b="1">
                <a:ea typeface="楷体_GB2312" pitchFamily="49" charset="-122"/>
              </a:rPr>
              <a:t>、连接</a:t>
            </a:r>
            <a:r>
              <a:rPr lang="en-US" altLang="zh-CN" b="1">
                <a:ea typeface="楷体_GB2312" pitchFamily="49" charset="-122"/>
              </a:rPr>
              <a:t>(linking)</a:t>
            </a:r>
            <a:r>
              <a:rPr lang="zh-CN" altLang="en-US" b="1">
                <a:ea typeface="楷体_GB2312" pitchFamily="49" charset="-122"/>
              </a:rPr>
              <a:t>以及扭曲</a:t>
            </a:r>
            <a:r>
              <a:rPr lang="en-US" altLang="zh-CN" b="1">
                <a:ea typeface="楷体_GB2312" pitchFamily="49" charset="-122"/>
              </a:rPr>
              <a:t>(kinking or writhing)</a:t>
            </a:r>
            <a:r>
              <a:rPr lang="zh-CN" altLang="en-US" b="1">
                <a:ea typeface="楷体_GB2312" pitchFamily="49" charset="-122"/>
              </a:rPr>
              <a:t>的程度</a:t>
            </a:r>
            <a:r>
              <a:rPr lang="en-US" altLang="zh-CN" b="1">
                <a:ea typeface="楷体_GB2312" pitchFamily="49" charset="-122"/>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animEffect transition="in" filter="blinds(horizontal)">
                                      <p:cBhvr>
                                        <p:cTn id="7" dur="500"/>
                                        <p:tgtEl>
                                          <p:spTgt spid="104451">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04451">
                                            <p:txEl>
                                              <p:pRg st="1" end="1"/>
                                            </p:txEl>
                                          </p:spTgt>
                                        </p:tgtEl>
                                        <p:attrNameLst>
                                          <p:attrName>style.visibility</p:attrName>
                                        </p:attrNameLst>
                                      </p:cBhvr>
                                      <p:to>
                                        <p:strVal val="visible"/>
                                      </p:to>
                                    </p:set>
                                    <p:animEffect transition="in" filter="blinds(horizontal)">
                                      <p:cBhvr>
                                        <p:cTn id="10" dur="500"/>
                                        <p:tgtEl>
                                          <p:spTgt spid="104451">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 presetClass="entr" presetSubtype="16" fill="hold" nodeType="clickEffect">
                                  <p:stCondLst>
                                    <p:cond delay="0"/>
                                  </p:stCondLst>
                                  <p:childTnLst>
                                    <p:set>
                                      <p:cBhvr>
                                        <p:cTn id="14" dur="1" fill="hold">
                                          <p:stCondLst>
                                            <p:cond delay="0"/>
                                          </p:stCondLst>
                                        </p:cTn>
                                        <p:tgtEl>
                                          <p:spTgt spid="104452"/>
                                        </p:tgtEl>
                                        <p:attrNameLst>
                                          <p:attrName>style.visibility</p:attrName>
                                        </p:attrNameLst>
                                      </p:cBhvr>
                                      <p:to>
                                        <p:strVal val="visible"/>
                                      </p:to>
                                    </p:set>
                                    <p:animEffect transition="in" filter="box(in)">
                                      <p:cBhvr>
                                        <p:cTn id="15" dur="500"/>
                                        <p:tgtEl>
                                          <p:spTgt spid="10445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04453">
                                            <p:txEl>
                                              <p:pRg st="0" end="0"/>
                                            </p:txEl>
                                          </p:spTgt>
                                        </p:tgtEl>
                                        <p:attrNameLst>
                                          <p:attrName>style.visibility</p:attrName>
                                        </p:attrNameLst>
                                      </p:cBhvr>
                                      <p:to>
                                        <p:strVal val="visible"/>
                                      </p:to>
                                    </p:set>
                                    <p:animEffect transition="in" filter="blinds(horizontal)">
                                      <p:cBhvr>
                                        <p:cTn id="20" dur="500"/>
                                        <p:tgtEl>
                                          <p:spTgt spid="104453">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04453">
                                            <p:txEl>
                                              <p:pRg st="1" end="1"/>
                                            </p:txEl>
                                          </p:spTgt>
                                        </p:tgtEl>
                                        <p:attrNameLst>
                                          <p:attrName>style.visibility</p:attrName>
                                        </p:attrNameLst>
                                      </p:cBhvr>
                                      <p:to>
                                        <p:strVal val="visible"/>
                                      </p:to>
                                    </p:set>
                                    <p:animEffect transition="in" filter="blinds(horizontal)">
                                      <p:cBhvr>
                                        <p:cTn id="25" dur="500"/>
                                        <p:tgtEl>
                                          <p:spTgt spid="10445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build="p" autoUpdateAnimBg="0"/>
      <p:bldP spid="104453" grpId="0" build="p" bldLvl="2"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7" name="Picture 5"/>
          <p:cNvPicPr>
            <a:picLocks noChangeAspect="1" noChangeArrowheads="1"/>
          </p:cNvPicPr>
          <p:nvPr/>
        </p:nvPicPr>
        <p:blipFill>
          <a:blip r:embed="rId3"/>
          <a:srcRect/>
          <a:stretch>
            <a:fillRect/>
          </a:stretch>
        </p:blipFill>
        <p:spPr bwMode="auto">
          <a:xfrm>
            <a:off x="4184650" y="3640138"/>
            <a:ext cx="4572000" cy="1973262"/>
          </a:xfrm>
          <a:prstGeom prst="rect">
            <a:avLst/>
          </a:prstGeom>
          <a:noFill/>
          <a:ln w="9525">
            <a:noFill/>
            <a:miter lim="800000"/>
            <a:headEnd/>
            <a:tailEnd/>
          </a:ln>
        </p:spPr>
      </p:pic>
      <p:graphicFrame>
        <p:nvGraphicFramePr>
          <p:cNvPr id="245760" name="Object 1024"/>
          <p:cNvGraphicFramePr>
            <a:graphicFrameLocks noChangeAspect="1"/>
          </p:cNvGraphicFramePr>
          <p:nvPr/>
        </p:nvGraphicFramePr>
        <p:xfrm>
          <a:off x="533400" y="4495800"/>
          <a:ext cx="3048000" cy="460375"/>
        </p:xfrm>
        <a:graphic>
          <a:graphicData uri="http://schemas.openxmlformats.org/presentationml/2006/ole">
            <mc:AlternateContent xmlns:mc="http://schemas.openxmlformats.org/markup-compatibility/2006">
              <mc:Choice xmlns:v="urn:schemas-microsoft-com:vml" Requires="v">
                <p:oleObj spid="_x0000_s14439" name="Equation" r:id="rId4" imgW="1600200" imgH="241300" progId="Equation.DSMT4">
                  <p:embed/>
                </p:oleObj>
              </mc:Choice>
              <mc:Fallback>
                <p:oleObj name="Equation" r:id="rId4" imgW="1600200" imgH="241300" progId="Equation.DSMT4">
                  <p:embed/>
                  <p:pic>
                    <p:nvPicPr>
                      <p:cNvPr id="0" name="Object 10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4495800"/>
                        <a:ext cx="3048000" cy="460375"/>
                      </a:xfrm>
                      <a:prstGeom prst="rect">
                        <a:avLst/>
                      </a:prstGeom>
                      <a:solidFill>
                        <a:srgbClr val="FF9900"/>
                      </a:solidFill>
                    </p:spPr>
                  </p:pic>
                </p:oleObj>
              </mc:Fallback>
            </mc:AlternateContent>
          </a:graphicData>
        </a:graphic>
      </p:graphicFrame>
      <p:grpSp>
        <p:nvGrpSpPr>
          <p:cNvPr id="2" name="Group 12"/>
          <p:cNvGrpSpPr>
            <a:grpSpLocks/>
          </p:cNvGrpSpPr>
          <p:nvPr/>
        </p:nvGrpSpPr>
        <p:grpSpPr bwMode="auto">
          <a:xfrm>
            <a:off x="304800" y="1339850"/>
            <a:ext cx="3581400" cy="2486025"/>
            <a:chOff x="192" y="816"/>
            <a:chExt cx="2256" cy="1566"/>
          </a:xfrm>
        </p:grpSpPr>
        <p:pic>
          <p:nvPicPr>
            <p:cNvPr id="14346" name="Picture 3"/>
            <p:cNvPicPr>
              <a:picLocks noChangeAspect="1" noChangeArrowheads="1"/>
            </p:cNvPicPr>
            <p:nvPr/>
          </p:nvPicPr>
          <p:blipFill>
            <a:blip r:embed="rId6"/>
            <a:srcRect/>
            <a:stretch>
              <a:fillRect/>
            </a:stretch>
          </p:blipFill>
          <p:spPr bwMode="auto">
            <a:xfrm rot="-180000">
              <a:off x="192" y="816"/>
              <a:ext cx="2256" cy="1395"/>
            </a:xfrm>
            <a:prstGeom prst="rect">
              <a:avLst/>
            </a:prstGeom>
            <a:noFill/>
            <a:ln w="9525">
              <a:noFill/>
              <a:miter lim="800000"/>
              <a:headEnd/>
              <a:tailEnd/>
            </a:ln>
          </p:spPr>
        </p:pic>
        <p:sp>
          <p:nvSpPr>
            <p:cNvPr id="14347" name="Text Box 7"/>
            <p:cNvSpPr txBox="1">
              <a:spLocks noChangeArrowheads="1"/>
            </p:cNvSpPr>
            <p:nvPr/>
          </p:nvSpPr>
          <p:spPr bwMode="auto">
            <a:xfrm>
              <a:off x="1035" y="2132"/>
              <a:ext cx="528" cy="250"/>
            </a:xfrm>
            <a:prstGeom prst="rect">
              <a:avLst/>
            </a:prstGeom>
            <a:noFill/>
            <a:ln w="9525">
              <a:noFill/>
              <a:miter lim="800000"/>
              <a:headEnd/>
              <a:tailEnd/>
            </a:ln>
          </p:spPr>
          <p:txBody>
            <a:bodyPr>
              <a:spAutoFit/>
            </a:bodyPr>
            <a:lstStyle/>
            <a:p>
              <a:pPr algn="ctr" eaLnBrk="1" hangingPunct="1">
                <a:spcBef>
                  <a:spcPct val="50000"/>
                </a:spcBef>
              </a:pPr>
              <a:r>
                <a:rPr lang="zh-CN" altLang="en-US" sz="2000"/>
                <a:t>连接</a:t>
              </a:r>
            </a:p>
          </p:txBody>
        </p:sp>
      </p:grpSp>
      <p:grpSp>
        <p:nvGrpSpPr>
          <p:cNvPr id="3" name="Group 13"/>
          <p:cNvGrpSpPr>
            <a:grpSpLocks/>
          </p:cNvGrpSpPr>
          <p:nvPr/>
        </p:nvGrpSpPr>
        <p:grpSpPr bwMode="auto">
          <a:xfrm>
            <a:off x="4191000" y="1219200"/>
            <a:ext cx="4781550" cy="2378075"/>
            <a:chOff x="2640" y="768"/>
            <a:chExt cx="3012" cy="1498"/>
          </a:xfrm>
        </p:grpSpPr>
        <p:pic>
          <p:nvPicPr>
            <p:cNvPr id="14343" name="Picture 4"/>
            <p:cNvPicPr>
              <a:picLocks noChangeAspect="1" noChangeArrowheads="1"/>
            </p:cNvPicPr>
            <p:nvPr/>
          </p:nvPicPr>
          <p:blipFill>
            <a:blip r:embed="rId7"/>
            <a:srcRect/>
            <a:stretch>
              <a:fillRect/>
            </a:stretch>
          </p:blipFill>
          <p:spPr bwMode="auto">
            <a:xfrm rot="-180000">
              <a:off x="2640" y="768"/>
              <a:ext cx="3012" cy="1343"/>
            </a:xfrm>
            <a:prstGeom prst="rect">
              <a:avLst/>
            </a:prstGeom>
            <a:noFill/>
            <a:ln w="9525">
              <a:noFill/>
              <a:miter lim="800000"/>
              <a:headEnd/>
              <a:tailEnd/>
            </a:ln>
          </p:spPr>
        </p:pic>
        <p:sp>
          <p:nvSpPr>
            <p:cNvPr id="14344" name="Text Box 8"/>
            <p:cNvSpPr txBox="1">
              <a:spLocks noChangeArrowheads="1"/>
            </p:cNvSpPr>
            <p:nvPr/>
          </p:nvSpPr>
          <p:spPr bwMode="auto">
            <a:xfrm>
              <a:off x="4656" y="2016"/>
              <a:ext cx="528" cy="250"/>
            </a:xfrm>
            <a:prstGeom prst="rect">
              <a:avLst/>
            </a:prstGeom>
            <a:noFill/>
            <a:ln w="9525">
              <a:noFill/>
              <a:miter lim="800000"/>
              <a:headEnd/>
              <a:tailEnd/>
            </a:ln>
          </p:spPr>
          <p:txBody>
            <a:bodyPr>
              <a:spAutoFit/>
            </a:bodyPr>
            <a:lstStyle/>
            <a:p>
              <a:pPr algn="ctr" eaLnBrk="1" hangingPunct="1">
                <a:spcBef>
                  <a:spcPct val="50000"/>
                </a:spcBef>
              </a:pPr>
              <a:r>
                <a:rPr lang="zh-CN" altLang="en-US" sz="2000"/>
                <a:t>扭转</a:t>
              </a:r>
            </a:p>
          </p:txBody>
        </p:sp>
        <p:sp>
          <p:nvSpPr>
            <p:cNvPr id="14345" name="Text Box 9"/>
            <p:cNvSpPr txBox="1">
              <a:spLocks noChangeArrowheads="1"/>
            </p:cNvSpPr>
            <p:nvPr/>
          </p:nvSpPr>
          <p:spPr bwMode="auto">
            <a:xfrm>
              <a:off x="3150" y="1987"/>
              <a:ext cx="528" cy="250"/>
            </a:xfrm>
            <a:prstGeom prst="rect">
              <a:avLst/>
            </a:prstGeom>
            <a:noFill/>
            <a:ln w="9525">
              <a:noFill/>
              <a:miter lim="800000"/>
              <a:headEnd/>
              <a:tailEnd/>
            </a:ln>
          </p:spPr>
          <p:txBody>
            <a:bodyPr>
              <a:spAutoFit/>
            </a:bodyPr>
            <a:lstStyle/>
            <a:p>
              <a:pPr algn="ctr" eaLnBrk="1" hangingPunct="1">
                <a:spcBef>
                  <a:spcPct val="50000"/>
                </a:spcBef>
              </a:pPr>
              <a:r>
                <a:rPr lang="zh-CN" altLang="en-US" sz="2000"/>
                <a:t>扭曲</a:t>
              </a:r>
            </a:p>
          </p:txBody>
        </p:sp>
      </p:grpSp>
      <p:sp>
        <p:nvSpPr>
          <p:cNvPr id="105486" name="Text Box 14"/>
          <p:cNvSpPr txBox="1">
            <a:spLocks noChangeArrowheads="1"/>
          </p:cNvSpPr>
          <p:nvPr/>
        </p:nvSpPr>
        <p:spPr bwMode="auto">
          <a:xfrm>
            <a:off x="500063" y="5715000"/>
            <a:ext cx="8358187" cy="830263"/>
          </a:xfrm>
          <a:prstGeom prst="rect">
            <a:avLst/>
          </a:prstGeom>
          <a:solidFill>
            <a:srgbClr val="FFCC00"/>
          </a:solidFill>
          <a:ln w="9525">
            <a:noFill/>
            <a:miter lim="800000"/>
            <a:headEnd/>
            <a:tailEnd/>
          </a:ln>
        </p:spPr>
        <p:txBody>
          <a:bodyPr>
            <a:spAutoFit/>
          </a:bodyPr>
          <a:lstStyle/>
          <a:p>
            <a:pPr eaLnBrk="1" hangingPunct="1">
              <a:spcBef>
                <a:spcPct val="50000"/>
              </a:spcBef>
            </a:pPr>
            <a:r>
              <a:rPr lang="zh-CN" altLang="en-US" b="1">
                <a:latin typeface="楷体_GB2312" pitchFamily="49" charset="-122"/>
                <a:ea typeface="楷体_GB2312" pitchFamily="49" charset="-122"/>
              </a:rPr>
              <a:t>对理想磁流体</a:t>
            </a:r>
            <a:r>
              <a:rPr lang="en-US" altLang="zh-CN" b="1">
                <a:latin typeface="楷体_GB2312" pitchFamily="49" charset="-122"/>
                <a:ea typeface="楷体_GB2312" pitchFamily="49" charset="-122"/>
              </a:rPr>
              <a:t>, </a:t>
            </a:r>
            <a:r>
              <a:rPr lang="zh-CN" altLang="en-US" b="1">
                <a:latin typeface="楷体_GB2312" pitchFamily="49" charset="-122"/>
                <a:ea typeface="楷体_GB2312" pitchFamily="49" charset="-122"/>
              </a:rPr>
              <a:t>每一种螺度均守恒。对非理想磁流体</a:t>
            </a:r>
            <a:r>
              <a:rPr lang="en-US" altLang="zh-CN" b="1">
                <a:latin typeface="楷体_GB2312" pitchFamily="49" charset="-122"/>
                <a:ea typeface="楷体_GB2312" pitchFamily="49" charset="-122"/>
              </a:rPr>
              <a:t>,</a:t>
            </a:r>
            <a:r>
              <a:rPr lang="zh-CN" altLang="en-US" b="1">
                <a:latin typeface="楷体_GB2312" pitchFamily="49" charset="-122"/>
                <a:ea typeface="楷体_GB2312" pitchFamily="49" charset="-122"/>
              </a:rPr>
              <a:t>如果电阻很小</a:t>
            </a:r>
            <a:r>
              <a:rPr lang="en-US" altLang="zh-CN" b="1">
                <a:latin typeface="楷体_GB2312" pitchFamily="49" charset="-122"/>
                <a:ea typeface="楷体_GB2312" pitchFamily="49" charset="-122"/>
              </a:rPr>
              <a:t>, </a:t>
            </a:r>
            <a:r>
              <a:rPr lang="zh-CN" altLang="en-US" b="1">
                <a:latin typeface="楷体_GB2312" pitchFamily="49" charset="-122"/>
                <a:ea typeface="楷体_GB2312" pitchFamily="49" charset="-122"/>
              </a:rPr>
              <a:t>磁螺度的耗散速度要远小于磁能的耗散速度。</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out)">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45760"/>
                                        </p:tgtEl>
                                        <p:attrNameLst>
                                          <p:attrName>style.visibility</p:attrName>
                                        </p:attrNameLst>
                                      </p:cBhvr>
                                      <p:to>
                                        <p:strVal val="visible"/>
                                      </p:to>
                                    </p:set>
                                    <p:animEffect transition="in" filter="blinds(horizontal)">
                                      <p:cBhvr>
                                        <p:cTn id="17" dur="500"/>
                                        <p:tgtEl>
                                          <p:spTgt spid="24576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105477"/>
                                        </p:tgtEl>
                                        <p:attrNameLst>
                                          <p:attrName>style.visibility</p:attrName>
                                        </p:attrNameLst>
                                      </p:cBhvr>
                                      <p:to>
                                        <p:strVal val="visible"/>
                                      </p:to>
                                    </p:set>
                                    <p:animEffect transition="in" filter="box(out)">
                                      <p:cBhvr>
                                        <p:cTn id="22" dur="500"/>
                                        <p:tgtEl>
                                          <p:spTgt spid="10547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05486"/>
                                        </p:tgtEl>
                                        <p:attrNameLst>
                                          <p:attrName>style.visibility</p:attrName>
                                        </p:attrNameLst>
                                      </p:cBhvr>
                                      <p:to>
                                        <p:strVal val="visible"/>
                                      </p:to>
                                    </p:set>
                                    <p:anim calcmode="lin" valueType="num">
                                      <p:cBhvr additive="base">
                                        <p:cTn id="27" dur="500" fill="hold"/>
                                        <p:tgtEl>
                                          <p:spTgt spid="105486"/>
                                        </p:tgtEl>
                                        <p:attrNameLst>
                                          <p:attrName>ppt_x</p:attrName>
                                        </p:attrNameLst>
                                      </p:cBhvr>
                                      <p:tavLst>
                                        <p:tav tm="0">
                                          <p:val>
                                            <p:strVal val="#ppt_x"/>
                                          </p:val>
                                        </p:tav>
                                        <p:tav tm="100000">
                                          <p:val>
                                            <p:strVal val="#ppt_x"/>
                                          </p:val>
                                        </p:tav>
                                      </p:tavLst>
                                    </p:anim>
                                    <p:anim calcmode="lin" valueType="num">
                                      <p:cBhvr additive="base">
                                        <p:cTn id="28" dur="500" fill="hold"/>
                                        <p:tgtEl>
                                          <p:spTgt spid="1054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86"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a:grpSpLocks/>
          </p:cNvGrpSpPr>
          <p:nvPr/>
        </p:nvGrpSpPr>
        <p:grpSpPr bwMode="auto">
          <a:xfrm rot="60000">
            <a:off x="1150938" y="2646363"/>
            <a:ext cx="7461250" cy="4146550"/>
            <a:chOff x="311" y="1433"/>
            <a:chExt cx="5111" cy="2887"/>
          </a:xfrm>
        </p:grpSpPr>
        <p:pic>
          <p:nvPicPr>
            <p:cNvPr id="15364" name="Picture 4"/>
            <p:cNvPicPr>
              <a:picLocks noChangeAspect="1" noChangeArrowheads="1"/>
            </p:cNvPicPr>
            <p:nvPr/>
          </p:nvPicPr>
          <p:blipFill>
            <a:blip r:embed="rId2"/>
            <a:srcRect/>
            <a:stretch>
              <a:fillRect/>
            </a:stretch>
          </p:blipFill>
          <p:spPr bwMode="auto">
            <a:xfrm>
              <a:off x="311" y="1433"/>
              <a:ext cx="4804" cy="2887"/>
            </a:xfrm>
            <a:prstGeom prst="rect">
              <a:avLst/>
            </a:prstGeom>
            <a:noFill/>
            <a:ln w="9525">
              <a:noFill/>
              <a:miter lim="800000"/>
              <a:headEnd/>
              <a:tailEnd/>
            </a:ln>
          </p:spPr>
        </p:pic>
        <p:sp>
          <p:nvSpPr>
            <p:cNvPr id="15365" name="Text Box 5"/>
            <p:cNvSpPr txBox="1">
              <a:spLocks noChangeArrowheads="1"/>
            </p:cNvSpPr>
            <p:nvPr/>
          </p:nvSpPr>
          <p:spPr bwMode="auto">
            <a:xfrm rot="-60000">
              <a:off x="935" y="2612"/>
              <a:ext cx="4487" cy="237"/>
            </a:xfrm>
            <a:prstGeom prst="rect">
              <a:avLst/>
            </a:prstGeom>
            <a:noFill/>
            <a:ln w="9525">
              <a:noFill/>
              <a:miter lim="800000"/>
              <a:headEnd/>
              <a:tailEnd/>
            </a:ln>
          </p:spPr>
          <p:txBody>
            <a:bodyPr>
              <a:spAutoFit/>
            </a:bodyPr>
            <a:lstStyle/>
            <a:p>
              <a:pPr eaLnBrk="1" hangingPunct="1">
                <a:spcBef>
                  <a:spcPct val="50000"/>
                </a:spcBef>
              </a:pPr>
              <a:r>
                <a:rPr lang="zh-CN" altLang="en-US" sz="1800" b="1"/>
                <a:t>黑子的磁极性                     暗条结构                         磁通量管类型</a:t>
              </a:r>
            </a:p>
          </p:txBody>
        </p:sp>
      </p:grpSp>
      <p:sp>
        <p:nvSpPr>
          <p:cNvPr id="106499" name="Text Box 3"/>
          <p:cNvSpPr txBox="1">
            <a:spLocks noChangeArrowheads="1"/>
          </p:cNvSpPr>
          <p:nvPr/>
        </p:nvSpPr>
        <p:spPr bwMode="auto">
          <a:xfrm>
            <a:off x="284163" y="1068388"/>
            <a:ext cx="8763000" cy="1938337"/>
          </a:xfrm>
          <a:prstGeom prst="rect">
            <a:avLst/>
          </a:prstGeom>
          <a:noFill/>
          <a:ln w="9525">
            <a:noFill/>
            <a:miter lim="800000"/>
            <a:headEnd/>
            <a:tailEnd/>
          </a:ln>
        </p:spPr>
        <p:txBody>
          <a:bodyPr>
            <a:spAutoFit/>
          </a:bodyPr>
          <a:lstStyle/>
          <a:p>
            <a:pPr marL="457200" indent="-457200" eaLnBrk="1" hangingPunct="1">
              <a:spcBef>
                <a:spcPct val="50000"/>
              </a:spcBef>
              <a:buFontTx/>
              <a:buAutoNum type="alphaLcPeriod" startAt="3"/>
            </a:pPr>
            <a:r>
              <a:rPr lang="en-US" altLang="zh-CN" b="1" dirty="0">
                <a:ea typeface="楷体_GB2312" pitchFamily="49" charset="-122"/>
              </a:rPr>
              <a:t> </a:t>
            </a:r>
            <a:r>
              <a:rPr lang="zh-CN" altLang="en-US" b="1" dirty="0">
                <a:ea typeface="楷体_GB2312" pitchFamily="49" charset="-122"/>
              </a:rPr>
              <a:t>日珥磁场的螺度。</a:t>
            </a:r>
          </a:p>
          <a:p>
            <a:pPr marL="190500" lvl="1" indent="482600" algn="just" eaLnBrk="1" hangingPunct="1"/>
            <a:r>
              <a:rPr lang="zh-CN" altLang="en-US" b="1" dirty="0">
                <a:solidFill>
                  <a:srgbClr val="FF6600"/>
                </a:solidFill>
                <a:ea typeface="楷体_GB2312" pitchFamily="49" charset="-122"/>
              </a:rPr>
              <a:t>南北半球磁螺度的极性，在不同太阳活动周保持不变，北半球为左手螺度，南半球为右手螺度。</a:t>
            </a:r>
            <a:r>
              <a:rPr lang="zh-CN" altLang="en-US" b="1" dirty="0">
                <a:ea typeface="楷体_GB2312" pitchFamily="49" charset="-122"/>
              </a:rPr>
              <a:t>太阳磁场螺度的累积和释放可能在太阳大气中观测到的活动现象如</a:t>
            </a:r>
            <a:r>
              <a:rPr lang="en-US" altLang="zh-CN" b="1" dirty="0">
                <a:ea typeface="楷体_GB2312" pitchFamily="49" charset="-122"/>
              </a:rPr>
              <a:t>CME</a:t>
            </a:r>
            <a:r>
              <a:rPr lang="zh-CN" altLang="en-US" b="1" dirty="0">
                <a:ea typeface="楷体_GB2312" pitchFamily="49" charset="-122"/>
              </a:rPr>
              <a:t>的爆发具有重要作用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6499">
                                            <p:txEl>
                                              <p:pRg st="0" end="0"/>
                                            </p:txEl>
                                          </p:spTgt>
                                        </p:tgtEl>
                                        <p:attrNameLst>
                                          <p:attrName>style.visibility</p:attrName>
                                        </p:attrNameLst>
                                      </p:cBhvr>
                                      <p:to>
                                        <p:strVal val="visible"/>
                                      </p:to>
                                    </p:set>
                                    <p:anim calcmode="lin" valueType="num">
                                      <p:cBhvr additive="base">
                                        <p:cTn id="7" dur="500" fill="hold"/>
                                        <p:tgtEl>
                                          <p:spTgt spid="10649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64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6499">
                                            <p:txEl>
                                              <p:pRg st="1" end="1"/>
                                            </p:txEl>
                                          </p:spTgt>
                                        </p:tgtEl>
                                        <p:attrNameLst>
                                          <p:attrName>style.visibility</p:attrName>
                                        </p:attrNameLst>
                                      </p:cBhvr>
                                      <p:to>
                                        <p:strVal val="visible"/>
                                      </p:to>
                                    </p:set>
                                    <p:anim calcmode="lin" valueType="num">
                                      <p:cBhvr additive="base">
                                        <p:cTn id="13" dur="500" fill="hold"/>
                                        <p:tgtEl>
                                          <p:spTgt spid="10649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649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linds(horizontal)">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build="p" bldLvl="2"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6386" name="Picture 26"/>
          <p:cNvPicPr>
            <a:picLocks noChangeAspect="1" noChangeArrowheads="1"/>
          </p:cNvPicPr>
          <p:nvPr/>
        </p:nvPicPr>
        <p:blipFill>
          <a:blip r:embed="rId3"/>
          <a:srcRect/>
          <a:stretch>
            <a:fillRect/>
          </a:stretch>
        </p:blipFill>
        <p:spPr bwMode="auto">
          <a:xfrm>
            <a:off x="5508625" y="2997200"/>
            <a:ext cx="3500438" cy="2387600"/>
          </a:xfrm>
          <a:prstGeom prst="rect">
            <a:avLst/>
          </a:prstGeom>
          <a:noFill/>
          <a:ln w="9525">
            <a:noFill/>
            <a:miter lim="800000"/>
            <a:headEnd/>
            <a:tailEnd/>
          </a:ln>
        </p:spPr>
      </p:pic>
      <p:sp>
        <p:nvSpPr>
          <p:cNvPr id="16387" name="Rectangle 2"/>
          <p:cNvSpPr>
            <a:spLocks noGrp="1" noChangeArrowheads="1"/>
          </p:cNvSpPr>
          <p:nvPr>
            <p:ph type="title"/>
          </p:nvPr>
        </p:nvSpPr>
        <p:spPr/>
        <p:txBody>
          <a:bodyPr/>
          <a:lstStyle/>
          <a:p>
            <a:pPr eaLnBrk="1" hangingPunct="1"/>
            <a:r>
              <a:rPr lang="zh-CN" altLang="en-US" smtClean="0"/>
              <a:t>日珥稳定（支撑）的磁场位型</a:t>
            </a:r>
          </a:p>
        </p:txBody>
      </p:sp>
      <p:sp>
        <p:nvSpPr>
          <p:cNvPr id="16388" name="Rectangle 3"/>
          <p:cNvSpPr>
            <a:spLocks noGrp="1" noChangeArrowheads="1"/>
          </p:cNvSpPr>
          <p:nvPr>
            <p:ph type="body" idx="1"/>
          </p:nvPr>
        </p:nvSpPr>
        <p:spPr>
          <a:xfrm>
            <a:off x="685800" y="1295400"/>
            <a:ext cx="7772400" cy="1219200"/>
          </a:xfrm>
        </p:spPr>
        <p:txBody>
          <a:bodyPr/>
          <a:lstStyle/>
          <a:p>
            <a:pPr eaLnBrk="1" hangingPunct="1">
              <a:buFontTx/>
              <a:buNone/>
            </a:pPr>
            <a:r>
              <a:rPr lang="en-US" altLang="zh-CN" smtClean="0"/>
              <a:t>1</a:t>
            </a:r>
            <a:r>
              <a:rPr lang="zh-CN" altLang="en-US" smtClean="0"/>
              <a:t>、正常极性。</a:t>
            </a:r>
          </a:p>
          <a:p>
            <a:pPr lvl="1" eaLnBrk="1" hangingPunct="1">
              <a:buFontTx/>
              <a:buNone/>
            </a:pPr>
            <a:r>
              <a:rPr lang="en-US" altLang="zh-CN" smtClean="0"/>
              <a:t>Kippenhahn-Schl</a:t>
            </a:r>
            <a:r>
              <a:rPr lang="en-US" altLang="zh-CN" smtClean="0">
                <a:cs typeface="Times New Roman" pitchFamily="18" charset="0"/>
              </a:rPr>
              <a:t>ü</a:t>
            </a:r>
            <a:r>
              <a:rPr lang="en-US" altLang="zh-CN" smtClean="0"/>
              <a:t>ter(1957)</a:t>
            </a:r>
            <a:r>
              <a:rPr lang="zh-CN" altLang="en-US" smtClean="0"/>
              <a:t>提出。</a:t>
            </a:r>
          </a:p>
        </p:txBody>
      </p:sp>
      <p:graphicFrame>
        <p:nvGraphicFramePr>
          <p:cNvPr id="16389" name="Object 4"/>
          <p:cNvGraphicFramePr>
            <a:graphicFrameLocks noChangeAspect="1"/>
          </p:cNvGraphicFramePr>
          <p:nvPr/>
        </p:nvGraphicFramePr>
        <p:xfrm>
          <a:off x="1600200" y="2667000"/>
          <a:ext cx="3675063" cy="1976438"/>
        </p:xfrm>
        <a:graphic>
          <a:graphicData uri="http://schemas.openxmlformats.org/presentationml/2006/ole">
            <mc:AlternateContent xmlns:mc="http://schemas.openxmlformats.org/markup-compatibility/2006">
              <mc:Choice xmlns:v="urn:schemas-microsoft-com:vml" Requires="v">
                <p:oleObj spid="_x0000_s16797" name="Equation" r:id="rId4" imgW="2311400" imgH="1244600" progId="Equation.DSMT4">
                  <p:embed/>
                </p:oleObj>
              </mc:Choice>
              <mc:Fallback>
                <p:oleObj name="Equation" r:id="rId4" imgW="2311400" imgH="12446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2667000"/>
                        <a:ext cx="3675063" cy="1976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6390" name="Group 25"/>
          <p:cNvGrpSpPr>
            <a:grpSpLocks/>
          </p:cNvGrpSpPr>
          <p:nvPr/>
        </p:nvGrpSpPr>
        <p:grpSpPr bwMode="auto">
          <a:xfrm>
            <a:off x="838200" y="4953000"/>
            <a:ext cx="5562600" cy="677863"/>
            <a:chOff x="528" y="3120"/>
            <a:chExt cx="3504" cy="427"/>
          </a:xfrm>
        </p:grpSpPr>
        <p:sp>
          <p:nvSpPr>
            <p:cNvPr id="16399" name="Text Box 5"/>
            <p:cNvSpPr txBox="1">
              <a:spLocks noChangeArrowheads="1"/>
            </p:cNvSpPr>
            <p:nvPr/>
          </p:nvSpPr>
          <p:spPr bwMode="auto">
            <a:xfrm>
              <a:off x="528" y="3168"/>
              <a:ext cx="3504" cy="288"/>
            </a:xfrm>
            <a:prstGeom prst="rect">
              <a:avLst/>
            </a:prstGeom>
            <a:noFill/>
            <a:ln w="9525">
              <a:noFill/>
              <a:miter lim="800000"/>
              <a:headEnd/>
              <a:tailEnd/>
            </a:ln>
          </p:spPr>
          <p:txBody>
            <a:bodyPr>
              <a:spAutoFit/>
            </a:bodyPr>
            <a:lstStyle/>
            <a:p>
              <a:pPr eaLnBrk="1" hangingPunct="1">
                <a:spcBef>
                  <a:spcPct val="50000"/>
                </a:spcBef>
              </a:pPr>
              <a:r>
                <a:rPr lang="zh-CN" altLang="en-US"/>
                <a:t>其中              为日珥内的大气标高。</a:t>
              </a:r>
            </a:p>
          </p:txBody>
        </p:sp>
        <p:graphicFrame>
          <p:nvGraphicFramePr>
            <p:cNvPr id="16400" name="Object 6"/>
            <p:cNvGraphicFramePr>
              <a:graphicFrameLocks noChangeAspect="1"/>
            </p:cNvGraphicFramePr>
            <p:nvPr/>
          </p:nvGraphicFramePr>
          <p:xfrm>
            <a:off x="1008" y="3120"/>
            <a:ext cx="570" cy="427"/>
          </p:xfrm>
          <a:graphic>
            <a:graphicData uri="http://schemas.openxmlformats.org/presentationml/2006/ole">
              <mc:AlternateContent xmlns:mc="http://schemas.openxmlformats.org/markup-compatibility/2006">
                <mc:Choice xmlns:v="urn:schemas-microsoft-com:vml" Requires="v">
                  <p:oleObj spid="_x0000_s16798" name="Equation" r:id="rId6" imgW="558800" imgH="419100" progId="Equation.DSMT4">
                    <p:embed/>
                  </p:oleObj>
                </mc:Choice>
                <mc:Fallback>
                  <p:oleObj name="Equation" r:id="rId6" imgW="558800" imgH="419100" progId="Equation.DSMT4">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8" y="3120"/>
                          <a:ext cx="570" cy="42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16391" name="Line 16"/>
          <p:cNvSpPr>
            <a:spLocks noChangeShapeType="1"/>
          </p:cNvSpPr>
          <p:nvPr/>
        </p:nvSpPr>
        <p:spPr bwMode="auto">
          <a:xfrm>
            <a:off x="8143875" y="5045075"/>
            <a:ext cx="1588" cy="152400"/>
          </a:xfrm>
          <a:prstGeom prst="line">
            <a:avLst/>
          </a:prstGeom>
          <a:noFill/>
          <a:ln w="9525">
            <a:solidFill>
              <a:schemeClr val="tx1"/>
            </a:solidFill>
            <a:round/>
            <a:headEnd/>
            <a:tailEnd/>
          </a:ln>
        </p:spPr>
        <p:txBody>
          <a:bodyPr/>
          <a:lstStyle/>
          <a:p>
            <a:endParaRPr lang="zh-CN" altLang="en-US"/>
          </a:p>
        </p:txBody>
      </p:sp>
      <p:grpSp>
        <p:nvGrpSpPr>
          <p:cNvPr id="16392" name="Group 18"/>
          <p:cNvGrpSpPr>
            <a:grpSpLocks/>
          </p:cNvGrpSpPr>
          <p:nvPr/>
        </p:nvGrpSpPr>
        <p:grpSpPr bwMode="auto">
          <a:xfrm>
            <a:off x="7781925" y="2360613"/>
            <a:ext cx="958850" cy="858837"/>
            <a:chOff x="4842" y="1619"/>
            <a:chExt cx="665" cy="541"/>
          </a:xfrm>
        </p:grpSpPr>
        <p:sp>
          <p:nvSpPr>
            <p:cNvPr id="16395" name="Line 19"/>
            <p:cNvSpPr>
              <a:spLocks noChangeShapeType="1"/>
            </p:cNvSpPr>
            <p:nvPr/>
          </p:nvSpPr>
          <p:spPr bwMode="auto">
            <a:xfrm>
              <a:off x="5040" y="2064"/>
              <a:ext cx="288" cy="0"/>
            </a:xfrm>
            <a:prstGeom prst="line">
              <a:avLst/>
            </a:prstGeom>
            <a:noFill/>
            <a:ln w="9525">
              <a:solidFill>
                <a:schemeClr val="tx1"/>
              </a:solidFill>
              <a:round/>
              <a:headEnd/>
              <a:tailEnd type="triangle" w="med" len="med"/>
            </a:ln>
          </p:spPr>
          <p:txBody>
            <a:bodyPr/>
            <a:lstStyle/>
            <a:p>
              <a:endParaRPr lang="zh-CN" altLang="en-US"/>
            </a:p>
          </p:txBody>
        </p:sp>
        <p:sp>
          <p:nvSpPr>
            <p:cNvPr id="16396" name="Line 20"/>
            <p:cNvSpPr>
              <a:spLocks noChangeShapeType="1"/>
            </p:cNvSpPr>
            <p:nvPr/>
          </p:nvSpPr>
          <p:spPr bwMode="auto">
            <a:xfrm flipV="1">
              <a:off x="5040" y="1680"/>
              <a:ext cx="0" cy="384"/>
            </a:xfrm>
            <a:prstGeom prst="line">
              <a:avLst/>
            </a:prstGeom>
            <a:noFill/>
            <a:ln w="9525">
              <a:solidFill>
                <a:schemeClr val="tx1"/>
              </a:solidFill>
              <a:round/>
              <a:headEnd/>
              <a:tailEnd type="triangle" w="med" len="med"/>
            </a:ln>
          </p:spPr>
          <p:txBody>
            <a:bodyPr/>
            <a:lstStyle/>
            <a:p>
              <a:endParaRPr lang="zh-CN" altLang="en-US"/>
            </a:p>
          </p:txBody>
        </p:sp>
        <p:graphicFrame>
          <p:nvGraphicFramePr>
            <p:cNvPr id="16397" name="Object 21"/>
            <p:cNvGraphicFramePr>
              <a:graphicFrameLocks noChangeAspect="1"/>
            </p:cNvGraphicFramePr>
            <p:nvPr/>
          </p:nvGraphicFramePr>
          <p:xfrm>
            <a:off x="5376" y="2016"/>
            <a:ext cx="131" cy="144"/>
          </p:xfrm>
          <a:graphic>
            <a:graphicData uri="http://schemas.openxmlformats.org/presentationml/2006/ole">
              <mc:AlternateContent xmlns:mc="http://schemas.openxmlformats.org/markup-compatibility/2006">
                <mc:Choice xmlns:v="urn:schemas-microsoft-com:vml" Requires="v">
                  <p:oleObj spid="_x0000_s16799" name="Equation" r:id="rId8" imgW="126835" imgH="139518" progId="Equation.DSMT4">
                    <p:embed/>
                  </p:oleObj>
                </mc:Choice>
                <mc:Fallback>
                  <p:oleObj name="Equation" r:id="rId8" imgW="126835" imgH="139518" progId="Equation.DSMT4">
                    <p:embed/>
                    <p:pic>
                      <p:nvPicPr>
                        <p:cNvPr id="0" name="Object 2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76" y="2016"/>
                          <a:ext cx="131" cy="1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6398" name="Object 22"/>
            <p:cNvGraphicFramePr>
              <a:graphicFrameLocks noChangeAspect="1"/>
            </p:cNvGraphicFramePr>
            <p:nvPr/>
          </p:nvGraphicFramePr>
          <p:xfrm>
            <a:off x="4842" y="1619"/>
            <a:ext cx="144" cy="170"/>
          </p:xfrm>
          <a:graphic>
            <a:graphicData uri="http://schemas.openxmlformats.org/presentationml/2006/ole">
              <mc:AlternateContent xmlns:mc="http://schemas.openxmlformats.org/markup-compatibility/2006">
                <mc:Choice xmlns:v="urn:schemas-microsoft-com:vml" Requires="v">
                  <p:oleObj spid="_x0000_s16800" name="Equation" r:id="rId10" imgW="139579" imgH="164957" progId="Equation.DSMT4">
                    <p:embed/>
                  </p:oleObj>
                </mc:Choice>
                <mc:Fallback>
                  <p:oleObj name="Equation" r:id="rId10" imgW="139579" imgH="164957" progId="Equation.DSMT4">
                    <p:embed/>
                    <p:pic>
                      <p:nvPicPr>
                        <p:cNvPr id="0" name="Object 2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42" y="1619"/>
                          <a:ext cx="144" cy="17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16393" name="Text Box 23"/>
          <p:cNvSpPr txBox="1">
            <a:spLocks noChangeArrowheads="1"/>
          </p:cNvSpPr>
          <p:nvPr/>
        </p:nvSpPr>
        <p:spPr bwMode="auto">
          <a:xfrm>
            <a:off x="5857875" y="5367338"/>
            <a:ext cx="2819400" cy="915987"/>
          </a:xfrm>
          <a:prstGeom prst="rect">
            <a:avLst/>
          </a:prstGeom>
          <a:noFill/>
          <a:ln w="9525">
            <a:noFill/>
            <a:miter lim="800000"/>
            <a:headEnd/>
            <a:tailEnd/>
          </a:ln>
        </p:spPr>
        <p:txBody>
          <a:bodyPr>
            <a:spAutoFit/>
          </a:bodyPr>
          <a:lstStyle/>
          <a:p>
            <a:pPr algn="just" eaLnBrk="1" hangingPunct="1">
              <a:spcBef>
                <a:spcPct val="50000"/>
              </a:spcBef>
            </a:pPr>
            <a:r>
              <a:rPr lang="zh-CN" altLang="en-US" sz="1800" b="1"/>
              <a:t>正常极性：</a:t>
            </a:r>
            <a:r>
              <a:rPr lang="zh-CN" altLang="en-US" sz="1800"/>
              <a:t>支撑日珥磁场的方向和由势场模型得到的方向相同。</a:t>
            </a:r>
          </a:p>
        </p:txBody>
      </p:sp>
      <p:sp>
        <p:nvSpPr>
          <p:cNvPr id="16394" name="Rectangle 5"/>
          <p:cNvSpPr>
            <a:spLocks noChangeArrowheads="1"/>
          </p:cNvSpPr>
          <p:nvPr/>
        </p:nvSpPr>
        <p:spPr bwMode="auto">
          <a:xfrm>
            <a:off x="7177088" y="6391275"/>
            <a:ext cx="1643062" cy="369888"/>
          </a:xfrm>
          <a:prstGeom prst="rect">
            <a:avLst/>
          </a:prstGeom>
          <a:solidFill>
            <a:schemeClr val="accent1"/>
          </a:solidFill>
          <a:ln w="9525">
            <a:noFill/>
            <a:miter lim="800000"/>
            <a:headEnd/>
            <a:tailEnd/>
          </a:ln>
        </p:spPr>
        <p:txBody>
          <a:bodyPr>
            <a:spAutoFit/>
          </a:bodyPr>
          <a:lstStyle/>
          <a:p>
            <a:pPr eaLnBrk="1" hangingPunct="1"/>
            <a:r>
              <a:rPr lang="en-US" altLang="zh-CN" sz="1800"/>
              <a:t>Priest, E. 1982</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7410" name="图片 2"/>
          <p:cNvPicPr>
            <a:picLocks noChangeAspect="1"/>
          </p:cNvPicPr>
          <p:nvPr/>
        </p:nvPicPr>
        <p:blipFill>
          <a:blip r:embed="rId2"/>
          <a:srcRect/>
          <a:stretch>
            <a:fillRect/>
          </a:stretch>
        </p:blipFill>
        <p:spPr bwMode="auto">
          <a:xfrm>
            <a:off x="4371975" y="2989263"/>
            <a:ext cx="4754563" cy="2570162"/>
          </a:xfrm>
          <a:prstGeom prst="rect">
            <a:avLst/>
          </a:prstGeom>
          <a:noFill/>
          <a:ln w="9525">
            <a:noFill/>
            <a:miter lim="800000"/>
            <a:headEnd/>
            <a:tailEnd/>
          </a:ln>
        </p:spPr>
      </p:pic>
      <p:sp>
        <p:nvSpPr>
          <p:cNvPr id="17411" name="Rectangle 2"/>
          <p:cNvSpPr>
            <a:spLocks noGrp="1" noChangeArrowheads="1"/>
          </p:cNvSpPr>
          <p:nvPr>
            <p:ph type="title"/>
          </p:nvPr>
        </p:nvSpPr>
        <p:spPr/>
        <p:txBody>
          <a:bodyPr/>
          <a:lstStyle/>
          <a:p>
            <a:pPr eaLnBrk="1" hangingPunct="1"/>
            <a:r>
              <a:rPr lang="zh-CN" altLang="en-US" smtClean="0"/>
              <a:t>日珥稳定（支撑）的磁场位型</a:t>
            </a:r>
          </a:p>
        </p:txBody>
      </p:sp>
      <p:sp>
        <p:nvSpPr>
          <p:cNvPr id="17412" name="Rectangle 3"/>
          <p:cNvSpPr>
            <a:spLocks noGrp="1" noChangeArrowheads="1"/>
          </p:cNvSpPr>
          <p:nvPr>
            <p:ph type="body" idx="1"/>
          </p:nvPr>
        </p:nvSpPr>
        <p:spPr>
          <a:xfrm>
            <a:off x="685800" y="1295400"/>
            <a:ext cx="7772400" cy="1219200"/>
          </a:xfrm>
        </p:spPr>
        <p:txBody>
          <a:bodyPr/>
          <a:lstStyle/>
          <a:p>
            <a:pPr marL="609600" indent="-609600" eaLnBrk="1" hangingPunct="1">
              <a:buFontTx/>
              <a:buAutoNum type="arabicPeriod" startAt="2"/>
            </a:pPr>
            <a:r>
              <a:rPr lang="zh-CN" altLang="en-US" smtClean="0"/>
              <a:t>反常极性。</a:t>
            </a:r>
          </a:p>
          <a:p>
            <a:pPr marL="990600" lvl="1" indent="-533400" eaLnBrk="1" hangingPunct="1">
              <a:buFontTx/>
              <a:buNone/>
            </a:pPr>
            <a:r>
              <a:rPr lang="en-US" altLang="zh-CN" smtClean="0"/>
              <a:t>Kuperus-Roadu(1974)</a:t>
            </a:r>
            <a:r>
              <a:rPr lang="zh-CN" altLang="en-US" smtClean="0"/>
              <a:t>提出。</a:t>
            </a:r>
          </a:p>
        </p:txBody>
      </p:sp>
      <p:sp>
        <p:nvSpPr>
          <p:cNvPr id="17413" name="Text Box 11"/>
          <p:cNvSpPr txBox="1">
            <a:spLocks noChangeArrowheads="1"/>
          </p:cNvSpPr>
          <p:nvPr/>
        </p:nvSpPr>
        <p:spPr bwMode="auto">
          <a:xfrm>
            <a:off x="785813" y="5948363"/>
            <a:ext cx="7286625" cy="400050"/>
          </a:xfrm>
          <a:prstGeom prst="rect">
            <a:avLst/>
          </a:prstGeom>
          <a:noFill/>
          <a:ln w="9525">
            <a:noFill/>
            <a:miter lim="800000"/>
            <a:headEnd/>
            <a:tailEnd/>
          </a:ln>
        </p:spPr>
        <p:txBody>
          <a:bodyPr>
            <a:spAutoFit/>
          </a:bodyPr>
          <a:lstStyle/>
          <a:p>
            <a:pPr algn="ctr" eaLnBrk="1" hangingPunct="1">
              <a:spcBef>
                <a:spcPct val="50000"/>
              </a:spcBef>
            </a:pPr>
            <a:r>
              <a:rPr lang="zh-CN" altLang="en-US" sz="2000" b="1"/>
              <a:t>反常极性：</a:t>
            </a:r>
            <a:r>
              <a:rPr lang="zh-CN" altLang="en-US" sz="2000"/>
              <a:t>支撑日珥磁场的方向和由势场模型得到的方向相反。</a:t>
            </a:r>
          </a:p>
        </p:txBody>
      </p:sp>
      <p:pic>
        <p:nvPicPr>
          <p:cNvPr id="17414" name="Picture 25"/>
          <p:cNvPicPr>
            <a:picLocks noChangeAspect="1" noChangeArrowheads="1"/>
          </p:cNvPicPr>
          <p:nvPr/>
        </p:nvPicPr>
        <p:blipFill>
          <a:blip r:embed="rId3"/>
          <a:srcRect/>
          <a:stretch>
            <a:fillRect/>
          </a:stretch>
        </p:blipFill>
        <p:spPr bwMode="auto">
          <a:xfrm>
            <a:off x="-223838" y="2449513"/>
            <a:ext cx="4795838" cy="3498850"/>
          </a:xfrm>
          <a:prstGeom prst="rect">
            <a:avLst/>
          </a:prstGeom>
          <a:noFill/>
          <a:ln w="9525">
            <a:noFill/>
            <a:miter lim="800000"/>
            <a:headEnd/>
            <a:tailEnd/>
          </a:ln>
        </p:spPr>
      </p:pic>
      <p:sp>
        <p:nvSpPr>
          <p:cNvPr id="17415" name="Rectangle 5"/>
          <p:cNvSpPr>
            <a:spLocks noChangeArrowheads="1"/>
          </p:cNvSpPr>
          <p:nvPr/>
        </p:nvSpPr>
        <p:spPr bwMode="auto">
          <a:xfrm>
            <a:off x="7177088" y="6391275"/>
            <a:ext cx="1643062" cy="369888"/>
          </a:xfrm>
          <a:prstGeom prst="rect">
            <a:avLst/>
          </a:prstGeom>
          <a:solidFill>
            <a:schemeClr val="accent1"/>
          </a:solidFill>
          <a:ln w="9525">
            <a:noFill/>
            <a:miter lim="800000"/>
            <a:headEnd/>
            <a:tailEnd/>
          </a:ln>
        </p:spPr>
        <p:txBody>
          <a:bodyPr>
            <a:spAutoFit/>
          </a:bodyPr>
          <a:lstStyle/>
          <a:p>
            <a:pPr eaLnBrk="1" hangingPunct="1"/>
            <a:r>
              <a:rPr lang="en-US" altLang="zh-CN" sz="1800"/>
              <a:t>Priest, E. 1982</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zh-CN" altLang="en-US" smtClean="0"/>
              <a:t>日珥稳定（支撑）的磁场位型</a:t>
            </a:r>
          </a:p>
        </p:txBody>
      </p:sp>
      <p:sp>
        <p:nvSpPr>
          <p:cNvPr id="18435" name="Rectangle 3"/>
          <p:cNvSpPr>
            <a:spLocks noGrp="1" noChangeArrowheads="1"/>
          </p:cNvSpPr>
          <p:nvPr>
            <p:ph type="body" idx="1"/>
          </p:nvPr>
        </p:nvSpPr>
        <p:spPr>
          <a:xfrm>
            <a:off x="685800" y="1295400"/>
            <a:ext cx="7772400" cy="1219200"/>
          </a:xfrm>
        </p:spPr>
        <p:txBody>
          <a:bodyPr/>
          <a:lstStyle/>
          <a:p>
            <a:pPr marL="609600" indent="-609600" eaLnBrk="1" hangingPunct="1">
              <a:buFontTx/>
              <a:buAutoNum type="arabicPeriod" startAt="3"/>
            </a:pPr>
            <a:r>
              <a:rPr lang="zh-CN" altLang="en-US" smtClean="0"/>
              <a:t>通量管模型。</a:t>
            </a:r>
          </a:p>
        </p:txBody>
      </p:sp>
      <p:pic>
        <p:nvPicPr>
          <p:cNvPr id="18436" name="Picture 44"/>
          <p:cNvPicPr>
            <a:picLocks noChangeAspect="1" noChangeArrowheads="1"/>
          </p:cNvPicPr>
          <p:nvPr/>
        </p:nvPicPr>
        <p:blipFill>
          <a:blip r:embed="rId2"/>
          <a:srcRect/>
          <a:stretch>
            <a:fillRect/>
          </a:stretch>
        </p:blipFill>
        <p:spPr bwMode="auto">
          <a:xfrm>
            <a:off x="214313" y="2214563"/>
            <a:ext cx="4341812" cy="3286125"/>
          </a:xfrm>
          <a:prstGeom prst="rect">
            <a:avLst/>
          </a:prstGeom>
          <a:noFill/>
          <a:ln w="9525">
            <a:noFill/>
            <a:miter lim="800000"/>
            <a:headEnd/>
            <a:tailEnd/>
          </a:ln>
        </p:spPr>
      </p:pic>
      <p:pic>
        <p:nvPicPr>
          <p:cNvPr id="18437" name="Picture 7"/>
          <p:cNvPicPr>
            <a:picLocks noChangeAspect="1" noChangeArrowheads="1"/>
          </p:cNvPicPr>
          <p:nvPr/>
        </p:nvPicPr>
        <p:blipFill>
          <a:blip r:embed="rId3"/>
          <a:srcRect/>
          <a:stretch>
            <a:fillRect/>
          </a:stretch>
        </p:blipFill>
        <p:spPr bwMode="auto">
          <a:xfrm>
            <a:off x="4635500" y="1928813"/>
            <a:ext cx="4464050" cy="4133850"/>
          </a:xfrm>
          <a:prstGeom prst="rect">
            <a:avLst/>
          </a:prstGeom>
          <a:noFill/>
          <a:ln w="9525">
            <a:noFill/>
            <a:miter lim="800000"/>
            <a:headEnd/>
            <a:tailEnd/>
          </a:ln>
        </p:spPr>
      </p:pic>
      <p:sp>
        <p:nvSpPr>
          <p:cNvPr id="18438" name="Text Box 11"/>
          <p:cNvSpPr txBox="1">
            <a:spLocks noChangeArrowheads="1"/>
          </p:cNvSpPr>
          <p:nvPr/>
        </p:nvSpPr>
        <p:spPr bwMode="auto">
          <a:xfrm>
            <a:off x="785813" y="5643563"/>
            <a:ext cx="2571750" cy="400050"/>
          </a:xfrm>
          <a:prstGeom prst="rect">
            <a:avLst/>
          </a:prstGeom>
          <a:noFill/>
          <a:ln w="9525">
            <a:noFill/>
            <a:miter lim="800000"/>
            <a:headEnd/>
            <a:tailEnd/>
          </a:ln>
        </p:spPr>
        <p:txBody>
          <a:bodyPr>
            <a:spAutoFit/>
          </a:bodyPr>
          <a:lstStyle/>
          <a:p>
            <a:pPr algn="ctr" eaLnBrk="1" hangingPunct="1">
              <a:spcBef>
                <a:spcPct val="50000"/>
              </a:spcBef>
            </a:pPr>
            <a:r>
              <a:rPr lang="zh-CN" altLang="en-US" sz="2000" b="1"/>
              <a:t>一个观测的爆发日珥</a:t>
            </a:r>
          </a:p>
        </p:txBody>
      </p:sp>
      <p:sp>
        <p:nvSpPr>
          <p:cNvPr id="18439" name="Text Box 11"/>
          <p:cNvSpPr txBox="1">
            <a:spLocks noChangeArrowheads="1"/>
          </p:cNvSpPr>
          <p:nvPr/>
        </p:nvSpPr>
        <p:spPr bwMode="auto">
          <a:xfrm>
            <a:off x="4640263" y="6000750"/>
            <a:ext cx="4429125" cy="708025"/>
          </a:xfrm>
          <a:prstGeom prst="rect">
            <a:avLst/>
          </a:prstGeom>
          <a:noFill/>
          <a:ln w="9525">
            <a:noFill/>
            <a:miter lim="800000"/>
            <a:headEnd/>
            <a:tailEnd/>
          </a:ln>
        </p:spPr>
        <p:txBody>
          <a:bodyPr>
            <a:spAutoFit/>
          </a:bodyPr>
          <a:lstStyle/>
          <a:p>
            <a:pPr algn="ctr" eaLnBrk="1" hangingPunct="1">
              <a:spcBef>
                <a:spcPct val="50000"/>
              </a:spcBef>
            </a:pPr>
            <a:r>
              <a:rPr lang="zh-CN" altLang="en-US" sz="2000" b="1"/>
              <a:t>一种日珥的磁通量管模型，磁环的不稳定性，可能导致日珥的爆发和消失</a:t>
            </a:r>
          </a:p>
        </p:txBody>
      </p:sp>
      <p:sp>
        <p:nvSpPr>
          <p:cNvPr id="18440" name="Rectangle 5"/>
          <p:cNvSpPr>
            <a:spLocks noChangeArrowheads="1"/>
          </p:cNvSpPr>
          <p:nvPr/>
        </p:nvSpPr>
        <p:spPr bwMode="auto">
          <a:xfrm>
            <a:off x="7432675" y="1800225"/>
            <a:ext cx="1428750" cy="369888"/>
          </a:xfrm>
          <a:prstGeom prst="rect">
            <a:avLst/>
          </a:prstGeom>
          <a:solidFill>
            <a:schemeClr val="accent1"/>
          </a:solidFill>
          <a:ln w="9525">
            <a:noFill/>
            <a:miter lim="800000"/>
            <a:headEnd/>
            <a:tailEnd/>
          </a:ln>
        </p:spPr>
        <p:txBody>
          <a:bodyPr>
            <a:spAutoFit/>
          </a:bodyPr>
          <a:lstStyle/>
          <a:p>
            <a:pPr eaLnBrk="1" hangingPunct="1"/>
            <a:r>
              <a:rPr lang="en-US" altLang="zh-CN" sz="1800"/>
              <a:t>Chen J. 1996</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srcRect/>
          <a:stretch>
            <a:fillRect/>
          </a:stretch>
        </p:blipFill>
        <p:spPr bwMode="auto">
          <a:xfrm>
            <a:off x="1547813" y="0"/>
            <a:ext cx="5384800" cy="6858000"/>
          </a:xfrm>
          <a:prstGeom prst="rect">
            <a:avLst/>
          </a:prstGeom>
          <a:noFill/>
          <a:ln w="9525">
            <a:noFill/>
            <a:miter lim="800000"/>
            <a:headEnd/>
            <a:tailEnd/>
          </a:ln>
        </p:spPr>
      </p:pic>
      <p:sp>
        <p:nvSpPr>
          <p:cNvPr id="19459" name="Text Box 3"/>
          <p:cNvSpPr txBox="1">
            <a:spLocks noChangeArrowheads="1"/>
          </p:cNvSpPr>
          <p:nvPr/>
        </p:nvSpPr>
        <p:spPr bwMode="auto">
          <a:xfrm>
            <a:off x="7086600" y="1676400"/>
            <a:ext cx="533400" cy="4108450"/>
          </a:xfrm>
          <a:prstGeom prst="rect">
            <a:avLst/>
          </a:prstGeom>
          <a:noFill/>
          <a:ln w="9525">
            <a:noFill/>
            <a:miter lim="800000"/>
            <a:headEnd/>
            <a:tailEnd/>
          </a:ln>
        </p:spPr>
        <p:txBody>
          <a:bodyPr>
            <a:spAutoFit/>
          </a:bodyPr>
          <a:lstStyle/>
          <a:p>
            <a:pPr eaLnBrk="1" hangingPunct="1">
              <a:spcBef>
                <a:spcPct val="50000"/>
              </a:spcBef>
            </a:pPr>
            <a:r>
              <a:rPr lang="zh-CN" altLang="en-US"/>
              <a:t>日珥磁场的一种三维结构</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zh-CN" altLang="en-US" smtClean="0"/>
              <a:t>日珥的形成</a:t>
            </a:r>
          </a:p>
        </p:txBody>
      </p:sp>
      <p:sp>
        <p:nvSpPr>
          <p:cNvPr id="111619" name="Rectangle 3"/>
          <p:cNvSpPr>
            <a:spLocks noGrp="1" noChangeArrowheads="1"/>
          </p:cNvSpPr>
          <p:nvPr>
            <p:ph type="body" idx="1"/>
          </p:nvPr>
        </p:nvSpPr>
        <p:spPr>
          <a:xfrm>
            <a:off x="398463" y="1146175"/>
            <a:ext cx="8429625" cy="2847975"/>
          </a:xfrm>
        </p:spPr>
        <p:txBody>
          <a:bodyPr/>
          <a:lstStyle/>
          <a:p>
            <a:pPr marL="609600" indent="-609600" eaLnBrk="1" hangingPunct="1">
              <a:buFontTx/>
              <a:buAutoNum type="arabicPeriod"/>
            </a:pPr>
            <a:r>
              <a:rPr lang="zh-CN" altLang="en-US" smtClean="0"/>
              <a:t>来自于色球物质向上的喷射或蒸发到日冕而形成</a:t>
            </a:r>
            <a:r>
              <a:rPr lang="en-US" altLang="zh-CN" smtClean="0"/>
              <a:t>,</a:t>
            </a:r>
            <a:r>
              <a:rPr lang="zh-CN" altLang="en-US" smtClean="0"/>
              <a:t> 比如冕环的两个足点压力不平衡</a:t>
            </a:r>
            <a:r>
              <a:rPr lang="en-US" altLang="zh-CN" smtClean="0"/>
              <a:t>,</a:t>
            </a:r>
            <a:r>
              <a:rPr lang="zh-CN" altLang="en-US" smtClean="0"/>
              <a:t>导致虹吸流。</a:t>
            </a:r>
          </a:p>
          <a:p>
            <a:pPr marL="609600" indent="-609600" eaLnBrk="1" hangingPunct="1">
              <a:spcBef>
                <a:spcPts val="1800"/>
              </a:spcBef>
              <a:buFontTx/>
              <a:buAutoNum type="arabicPeriod"/>
            </a:pPr>
            <a:r>
              <a:rPr lang="zh-CN" altLang="en-US" smtClean="0"/>
              <a:t>日冕自身物质，由于某种</a:t>
            </a:r>
            <a:r>
              <a:rPr lang="zh-CN" altLang="en-US" smtClean="0">
                <a:solidFill>
                  <a:srgbClr val="FF6600"/>
                </a:solidFill>
              </a:rPr>
              <a:t>热不稳定性</a:t>
            </a:r>
            <a:r>
              <a:rPr lang="zh-CN" altLang="en-US" smtClean="0"/>
              <a:t>，冷却、凝聚而形成。</a:t>
            </a:r>
          </a:p>
        </p:txBody>
      </p:sp>
      <p:graphicFrame>
        <p:nvGraphicFramePr>
          <p:cNvPr id="108548" name="Object 4"/>
          <p:cNvGraphicFramePr>
            <a:graphicFrameLocks noChangeAspect="1"/>
          </p:cNvGraphicFramePr>
          <p:nvPr/>
        </p:nvGraphicFramePr>
        <p:xfrm>
          <a:off x="2511425" y="4432300"/>
          <a:ext cx="4729163" cy="1277938"/>
        </p:xfrm>
        <a:graphic>
          <a:graphicData uri="http://schemas.openxmlformats.org/presentationml/2006/ole">
            <mc:AlternateContent xmlns:mc="http://schemas.openxmlformats.org/markup-compatibility/2006">
              <mc:Choice xmlns:v="urn:schemas-microsoft-com:vml" Requires="v">
                <p:oleObj spid="_x0000_s20584" name="Equation" r:id="rId3" imgW="2349500" imgH="635000" progId="Equation.DSMT4">
                  <p:embed/>
                </p:oleObj>
              </mc:Choice>
              <mc:Fallback>
                <p:oleObj name="Equation" r:id="rId3" imgW="2349500" imgH="63500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1425" y="4432300"/>
                        <a:ext cx="4729163" cy="12779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 Box 11"/>
          <p:cNvSpPr txBox="1">
            <a:spLocks noChangeArrowheads="1"/>
          </p:cNvSpPr>
          <p:nvPr/>
        </p:nvSpPr>
        <p:spPr bwMode="auto">
          <a:xfrm>
            <a:off x="1000125" y="3929063"/>
            <a:ext cx="4071938" cy="461962"/>
          </a:xfrm>
          <a:prstGeom prst="rect">
            <a:avLst/>
          </a:prstGeom>
          <a:noFill/>
          <a:ln w="9525">
            <a:noFill/>
            <a:miter lim="800000"/>
            <a:headEnd/>
            <a:tailEnd/>
          </a:ln>
        </p:spPr>
        <p:txBody>
          <a:bodyPr>
            <a:spAutoFit/>
          </a:bodyPr>
          <a:lstStyle/>
          <a:p>
            <a:pPr eaLnBrk="1" hangingPunct="1">
              <a:spcBef>
                <a:spcPct val="50000"/>
              </a:spcBef>
            </a:pPr>
            <a:r>
              <a:rPr lang="zh-CN" altLang="en-US" b="1"/>
              <a:t>温度随时间变化的能量方程</a:t>
            </a:r>
          </a:p>
        </p:txBody>
      </p:sp>
      <p:sp>
        <p:nvSpPr>
          <p:cNvPr id="8" name="Text Box 11"/>
          <p:cNvSpPr txBox="1">
            <a:spLocks noChangeArrowheads="1"/>
          </p:cNvSpPr>
          <p:nvPr/>
        </p:nvSpPr>
        <p:spPr bwMode="auto">
          <a:xfrm>
            <a:off x="1000125" y="5786438"/>
            <a:ext cx="7786688" cy="830262"/>
          </a:xfrm>
          <a:prstGeom prst="rect">
            <a:avLst/>
          </a:prstGeom>
          <a:noFill/>
          <a:ln w="9525">
            <a:noFill/>
            <a:miter lim="800000"/>
            <a:headEnd/>
            <a:tailEnd/>
          </a:ln>
        </p:spPr>
        <p:txBody>
          <a:bodyPr>
            <a:spAutoFit/>
          </a:bodyPr>
          <a:lstStyle/>
          <a:p>
            <a:pPr eaLnBrk="1" hangingPunct="1">
              <a:spcBef>
                <a:spcPct val="50000"/>
              </a:spcBef>
            </a:pPr>
            <a:r>
              <a:rPr lang="zh-CN" altLang="en-US" b="1"/>
              <a:t>方程右边第一项为热传导项，第二项为辐射冷却项，辐射冷却函数</a:t>
            </a:r>
            <a:r>
              <a:rPr lang="zh-CN" altLang="en-US" b="1">
                <a:sym typeface="Symbol" pitchFamily="18" charset="2"/>
              </a:rPr>
              <a:t></a:t>
            </a:r>
            <a:r>
              <a:rPr lang="zh-CN" altLang="en-US" b="1"/>
              <a:t>是温度的函数。</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6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16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0854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9" grpId="0" build="p"/>
      <p:bldP spid="5"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Text Box 11"/>
          <p:cNvSpPr txBox="1">
            <a:spLocks noChangeArrowheads="1"/>
          </p:cNvSpPr>
          <p:nvPr/>
        </p:nvSpPr>
        <p:spPr bwMode="auto">
          <a:xfrm>
            <a:off x="207963" y="4673600"/>
            <a:ext cx="8786812" cy="2124075"/>
          </a:xfrm>
          <a:prstGeom prst="rect">
            <a:avLst/>
          </a:prstGeom>
          <a:noFill/>
          <a:ln w="9525">
            <a:noFill/>
            <a:miter lim="800000"/>
            <a:headEnd/>
            <a:tailEnd/>
          </a:ln>
        </p:spPr>
        <p:txBody>
          <a:bodyPr>
            <a:spAutoFit/>
          </a:bodyPr>
          <a:lstStyle/>
          <a:p>
            <a:pPr algn="just" eaLnBrk="1" hangingPunct="1">
              <a:spcBef>
                <a:spcPct val="50000"/>
              </a:spcBef>
            </a:pPr>
            <a:r>
              <a:rPr lang="zh-CN" altLang="en-US" sz="2200" b="1" dirty="0" smtClean="0"/>
              <a:t>太阳大气辐射冷却</a:t>
            </a:r>
            <a:r>
              <a:rPr lang="zh-CN" altLang="en-US" sz="2200" b="1" dirty="0"/>
              <a:t>函数</a:t>
            </a:r>
            <a:r>
              <a:rPr lang="zh-CN" altLang="en-US" sz="2200" b="1" dirty="0">
                <a:sym typeface="Symbol" pitchFamily="18" charset="2"/>
              </a:rPr>
              <a:t>随温度的变化曲线。在约在</a:t>
            </a:r>
            <a:r>
              <a:rPr lang="en-US" altLang="zh-CN" sz="2200" b="1" dirty="0">
                <a:sym typeface="Symbol" pitchFamily="18" charset="2"/>
              </a:rPr>
              <a:t>10</a:t>
            </a:r>
            <a:r>
              <a:rPr lang="en-US" altLang="zh-CN" sz="2200" b="1" baseline="30000" dirty="0">
                <a:sym typeface="Symbol" pitchFamily="18" charset="2"/>
              </a:rPr>
              <a:t>4</a:t>
            </a:r>
            <a:r>
              <a:rPr lang="en-US" altLang="zh-CN" sz="2200" b="1" dirty="0">
                <a:sym typeface="Symbol" pitchFamily="18" charset="2"/>
              </a:rPr>
              <a:t>K</a:t>
            </a:r>
            <a:r>
              <a:rPr lang="zh-CN" altLang="en-US" sz="2200" b="1" dirty="0">
                <a:sym typeface="Symbol" pitchFamily="18" charset="2"/>
              </a:rPr>
              <a:t>和</a:t>
            </a:r>
            <a:r>
              <a:rPr lang="en-US" altLang="zh-CN" sz="2200" b="1" dirty="0">
                <a:sym typeface="Symbol" pitchFamily="18" charset="2"/>
              </a:rPr>
              <a:t>10</a:t>
            </a:r>
            <a:r>
              <a:rPr lang="en-US" altLang="zh-CN" sz="2200" b="1" baseline="30000" dirty="0">
                <a:sym typeface="Symbol" pitchFamily="18" charset="2"/>
              </a:rPr>
              <a:t>5</a:t>
            </a:r>
            <a:r>
              <a:rPr lang="en-US" altLang="zh-CN" sz="2200" b="1" dirty="0">
                <a:sym typeface="Symbol" pitchFamily="18" charset="2"/>
              </a:rPr>
              <a:t>K</a:t>
            </a:r>
            <a:r>
              <a:rPr lang="zh-CN" altLang="en-US" sz="2200" b="1" dirty="0">
                <a:sym typeface="Symbol" pitchFamily="18" charset="2"/>
              </a:rPr>
              <a:t>具有两个峰值。如果处在约</a:t>
            </a:r>
            <a:r>
              <a:rPr lang="en-US" altLang="zh-CN" sz="2200" b="1" dirty="0">
                <a:sym typeface="Symbol" pitchFamily="18" charset="2"/>
              </a:rPr>
              <a:t>10</a:t>
            </a:r>
            <a:r>
              <a:rPr lang="en-US" altLang="zh-CN" sz="2200" b="1" baseline="30000" dirty="0">
                <a:sym typeface="Symbol" pitchFamily="18" charset="2"/>
              </a:rPr>
              <a:t>6</a:t>
            </a:r>
            <a:r>
              <a:rPr lang="en-US" altLang="zh-CN" sz="2200" b="1" dirty="0">
                <a:sym typeface="Symbol" pitchFamily="18" charset="2"/>
              </a:rPr>
              <a:t>K</a:t>
            </a:r>
            <a:r>
              <a:rPr lang="zh-CN" altLang="en-US" sz="2200" b="1" dirty="0">
                <a:sym typeface="Symbol" pitchFamily="18" charset="2"/>
              </a:rPr>
              <a:t>的等离子体由于辐射致冷，温度降低，将导致辐射冷却函数的增加，两者形成正反馈，使等离子体进一步冷却。另外，由于压力平衡，温度的降低导致密度增加，等离子体的辐射冷却也会增加。但是，热传导项具有稳定作用，同时一些加热项也会使温度增加，计算表明在一定条件下，热不稳定性能发生。</a:t>
            </a:r>
            <a:endParaRPr lang="zh-CN" altLang="en-US" sz="2200" b="1" dirty="0"/>
          </a:p>
        </p:txBody>
      </p:sp>
      <p:pic>
        <p:nvPicPr>
          <p:cNvPr id="21507" name="Picture 3"/>
          <p:cNvPicPr>
            <a:picLocks noChangeAspect="1" noChangeArrowheads="1"/>
          </p:cNvPicPr>
          <p:nvPr/>
        </p:nvPicPr>
        <p:blipFill>
          <a:blip r:embed="rId2"/>
          <a:srcRect/>
          <a:stretch>
            <a:fillRect/>
          </a:stretch>
        </p:blipFill>
        <p:spPr bwMode="auto">
          <a:xfrm>
            <a:off x="1500188" y="90488"/>
            <a:ext cx="6072187" cy="4627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5"/>
          <p:cNvPicPr>
            <a:picLocks noChangeAspect="1" noChangeArrowheads="1"/>
          </p:cNvPicPr>
          <p:nvPr/>
        </p:nvPicPr>
        <p:blipFill>
          <a:blip r:embed="rId2"/>
          <a:srcRect r="6386"/>
          <a:stretch>
            <a:fillRect/>
          </a:stretch>
        </p:blipFill>
        <p:spPr bwMode="auto">
          <a:xfrm>
            <a:off x="3943350" y="671513"/>
            <a:ext cx="5167313" cy="4759325"/>
          </a:xfrm>
          <a:prstGeom prst="rect">
            <a:avLst/>
          </a:prstGeom>
          <a:noFill/>
          <a:ln w="9525">
            <a:noFill/>
            <a:miter lim="800000"/>
            <a:headEnd/>
            <a:tailEnd/>
          </a:ln>
          <a:effectLst/>
        </p:spPr>
      </p:pic>
      <p:sp>
        <p:nvSpPr>
          <p:cNvPr id="22531" name="投影片編號版面配置區 3"/>
          <p:cNvSpPr>
            <a:spLocks noGrp="1"/>
          </p:cNvSpPr>
          <p:nvPr>
            <p:ph type="sldNum" sz="quarter" idx="12"/>
          </p:nvPr>
        </p:nvSpPr>
        <p:spPr>
          <a:noFill/>
        </p:spPr>
        <p:txBody>
          <a:bodyPr/>
          <a:lstStyle/>
          <a:p>
            <a:fld id="{7B05BEC2-BEF2-449A-8B6E-9EEB539222DB}" type="slidenum">
              <a:rPr lang="zh-TW" altLang="en-US"/>
              <a:pPr/>
              <a:t>19</a:t>
            </a:fld>
            <a:endParaRPr lang="en-US" altLang="zh-TW"/>
          </a:p>
        </p:txBody>
      </p:sp>
      <p:pic>
        <p:nvPicPr>
          <p:cNvPr id="22532" name="Picture 2"/>
          <p:cNvPicPr>
            <a:picLocks noChangeAspect="1" noChangeArrowheads="1"/>
          </p:cNvPicPr>
          <p:nvPr/>
        </p:nvPicPr>
        <p:blipFill>
          <a:blip r:embed="rId3"/>
          <a:srcRect/>
          <a:stretch>
            <a:fillRect/>
          </a:stretch>
        </p:blipFill>
        <p:spPr bwMode="auto">
          <a:xfrm>
            <a:off x="9525" y="385763"/>
            <a:ext cx="4476750" cy="5108575"/>
          </a:xfrm>
          <a:prstGeom prst="rect">
            <a:avLst/>
          </a:prstGeom>
          <a:noFill/>
          <a:ln w="9525">
            <a:noFill/>
            <a:miter lim="800000"/>
            <a:headEnd/>
            <a:tailEnd/>
          </a:ln>
          <a:effectLst/>
        </p:spPr>
      </p:pic>
      <p:sp>
        <p:nvSpPr>
          <p:cNvPr id="22533" name="副標題 5"/>
          <p:cNvSpPr>
            <a:spLocks noGrp="1"/>
          </p:cNvSpPr>
          <p:nvPr>
            <p:ph type="subTitle" idx="1"/>
          </p:nvPr>
        </p:nvSpPr>
        <p:spPr>
          <a:xfrm>
            <a:off x="5276850" y="2597150"/>
            <a:ext cx="400050" cy="438150"/>
          </a:xfrm>
        </p:spPr>
        <p:txBody>
          <a:bodyPr/>
          <a:lstStyle/>
          <a:p>
            <a:r>
              <a:rPr lang="en-US" altLang="zh-TW" sz="1600" smtClean="0">
                <a:cs typeface="Times New Roman" pitchFamily="18" charset="0"/>
              </a:rPr>
              <a:t>A</a:t>
            </a:r>
            <a:endParaRPr lang="zh-TW" altLang="en-US" sz="1600" smtClean="0">
              <a:cs typeface="Times New Roman" pitchFamily="18" charset="0"/>
            </a:endParaRPr>
          </a:p>
        </p:txBody>
      </p:sp>
      <p:sp>
        <p:nvSpPr>
          <p:cNvPr id="22534" name="副標題 5"/>
          <p:cNvSpPr txBox="1">
            <a:spLocks/>
          </p:cNvSpPr>
          <p:nvPr/>
        </p:nvSpPr>
        <p:spPr bwMode="auto">
          <a:xfrm>
            <a:off x="4791075" y="3681413"/>
            <a:ext cx="461963" cy="333375"/>
          </a:xfrm>
          <a:prstGeom prst="rect">
            <a:avLst/>
          </a:prstGeom>
          <a:noFill/>
          <a:ln w="9525">
            <a:noFill/>
            <a:miter lim="800000"/>
            <a:headEnd/>
            <a:tailEnd/>
          </a:ln>
          <a:effectLst/>
        </p:spPr>
        <p:txBody>
          <a:bodyPr/>
          <a:lstStyle/>
          <a:p>
            <a:pPr algn="ctr">
              <a:spcBef>
                <a:spcPct val="20000"/>
              </a:spcBef>
            </a:pPr>
            <a:r>
              <a:rPr lang="en-US" altLang="zh-TW" sz="1600">
                <a:cs typeface="Times New Roman" pitchFamily="18" charset="0"/>
              </a:rPr>
              <a:t>A′</a:t>
            </a:r>
            <a:endParaRPr lang="zh-TW" altLang="en-US" sz="1600">
              <a:cs typeface="Times New Roman" pitchFamily="18" charset="0"/>
            </a:endParaRPr>
          </a:p>
        </p:txBody>
      </p:sp>
      <p:sp>
        <p:nvSpPr>
          <p:cNvPr id="22535" name="副標題 5"/>
          <p:cNvSpPr txBox="1">
            <a:spLocks/>
          </p:cNvSpPr>
          <p:nvPr/>
        </p:nvSpPr>
        <p:spPr bwMode="auto">
          <a:xfrm>
            <a:off x="8459788" y="1544638"/>
            <a:ext cx="401637" cy="396875"/>
          </a:xfrm>
          <a:prstGeom prst="rect">
            <a:avLst/>
          </a:prstGeom>
          <a:noFill/>
          <a:ln w="9525">
            <a:noFill/>
            <a:miter lim="800000"/>
            <a:headEnd/>
            <a:tailEnd/>
          </a:ln>
          <a:effectLst/>
        </p:spPr>
        <p:txBody>
          <a:bodyPr/>
          <a:lstStyle/>
          <a:p>
            <a:pPr algn="ctr">
              <a:spcBef>
                <a:spcPct val="20000"/>
              </a:spcBef>
            </a:pPr>
            <a:r>
              <a:rPr lang="en-US" altLang="zh-TW" sz="1600">
                <a:cs typeface="Times New Roman" pitchFamily="18" charset="0"/>
              </a:rPr>
              <a:t>B</a:t>
            </a:r>
            <a:r>
              <a:rPr lang="en-US" altLang="zh-TW" sz="2000">
                <a:cs typeface="Times New Roman" pitchFamily="18" charset="0"/>
              </a:rPr>
              <a:t>′</a:t>
            </a:r>
            <a:endParaRPr lang="zh-TW" altLang="en-US" sz="2000">
              <a:cs typeface="Times New Roman" pitchFamily="18" charset="0"/>
            </a:endParaRPr>
          </a:p>
        </p:txBody>
      </p:sp>
      <p:sp>
        <p:nvSpPr>
          <p:cNvPr id="22536" name="副標題 5"/>
          <p:cNvSpPr txBox="1">
            <a:spLocks/>
          </p:cNvSpPr>
          <p:nvPr/>
        </p:nvSpPr>
        <p:spPr bwMode="auto">
          <a:xfrm>
            <a:off x="7835900" y="2625725"/>
            <a:ext cx="638175" cy="666750"/>
          </a:xfrm>
          <a:prstGeom prst="rect">
            <a:avLst/>
          </a:prstGeom>
          <a:noFill/>
          <a:ln w="9525">
            <a:noFill/>
            <a:miter lim="800000"/>
            <a:headEnd/>
            <a:tailEnd/>
          </a:ln>
          <a:effectLst/>
        </p:spPr>
        <p:txBody>
          <a:bodyPr/>
          <a:lstStyle/>
          <a:p>
            <a:pPr algn="ctr">
              <a:spcBef>
                <a:spcPct val="20000"/>
              </a:spcBef>
            </a:pPr>
            <a:r>
              <a:rPr lang="en-US" altLang="zh-TW" sz="1600">
                <a:cs typeface="Times New Roman" pitchFamily="18" charset="0"/>
              </a:rPr>
              <a:t>B</a:t>
            </a:r>
            <a:endParaRPr lang="zh-TW" altLang="en-US" sz="1600">
              <a:cs typeface="Times New Roman" pitchFamily="18" charset="0"/>
            </a:endParaRPr>
          </a:p>
        </p:txBody>
      </p:sp>
      <p:cxnSp>
        <p:nvCxnSpPr>
          <p:cNvPr id="22537" name="直線單箭頭接點 9"/>
          <p:cNvCxnSpPr>
            <a:cxnSpLocks noChangeShapeType="1"/>
          </p:cNvCxnSpPr>
          <p:nvPr/>
        </p:nvCxnSpPr>
        <p:spPr bwMode="auto">
          <a:xfrm flipV="1">
            <a:off x="8267700" y="1993900"/>
            <a:ext cx="288925" cy="539750"/>
          </a:xfrm>
          <a:prstGeom prst="straightConnector1">
            <a:avLst/>
          </a:prstGeom>
          <a:noFill/>
          <a:ln w="38100" cap="rnd" algn="ctr">
            <a:solidFill>
              <a:srgbClr val="0000CC"/>
            </a:solidFill>
            <a:round/>
            <a:headEnd/>
            <a:tailEnd type="arrow" w="med" len="med"/>
          </a:ln>
          <a:effectLst>
            <a:prstShdw prst="shdw17" dist="17961" dir="2700000">
              <a:schemeClr val="bg2">
                <a:alpha val="50000"/>
              </a:schemeClr>
            </a:prstShdw>
          </a:effectLst>
        </p:spPr>
      </p:cxnSp>
      <p:sp>
        <p:nvSpPr>
          <p:cNvPr id="22538" name="副標題 9"/>
          <p:cNvSpPr txBox="1">
            <a:spLocks/>
          </p:cNvSpPr>
          <p:nvPr/>
        </p:nvSpPr>
        <p:spPr bwMode="auto">
          <a:xfrm>
            <a:off x="8412163" y="2159000"/>
            <a:ext cx="496887" cy="466725"/>
          </a:xfrm>
          <a:prstGeom prst="rect">
            <a:avLst/>
          </a:prstGeom>
          <a:noFill/>
          <a:ln w="9525">
            <a:noFill/>
            <a:miter lim="800000"/>
            <a:headEnd/>
            <a:tailEnd/>
          </a:ln>
          <a:effectLst/>
        </p:spPr>
        <p:txBody>
          <a:bodyPr/>
          <a:lstStyle/>
          <a:p>
            <a:pPr algn="just"/>
            <a:r>
              <a:rPr lang="en-US" altLang="zh-TW" sz="2800" b="1" i="1">
                <a:solidFill>
                  <a:srgbClr val="FF0000"/>
                </a:solidFill>
                <a:cs typeface="Times New Roman" pitchFamily="18" charset="0"/>
              </a:rPr>
              <a:t>V</a:t>
            </a:r>
          </a:p>
          <a:p>
            <a:pPr algn="just"/>
            <a:endParaRPr lang="zh-TW" altLang="en-US" sz="2600" b="1">
              <a:cs typeface="Times New Roman" pitchFamily="18" charset="0"/>
            </a:endParaRPr>
          </a:p>
        </p:txBody>
      </p:sp>
      <p:cxnSp>
        <p:nvCxnSpPr>
          <p:cNvPr id="22539" name="直線單箭頭接點 18"/>
          <p:cNvCxnSpPr>
            <a:cxnSpLocks noChangeShapeType="1"/>
          </p:cNvCxnSpPr>
          <p:nvPr/>
        </p:nvCxnSpPr>
        <p:spPr bwMode="auto">
          <a:xfrm flipH="1">
            <a:off x="5157788" y="3051175"/>
            <a:ext cx="287337" cy="539750"/>
          </a:xfrm>
          <a:prstGeom prst="straightConnector1">
            <a:avLst/>
          </a:prstGeom>
          <a:noFill/>
          <a:ln w="38100" cap="rnd" algn="ctr">
            <a:solidFill>
              <a:srgbClr val="0000CC"/>
            </a:solidFill>
            <a:round/>
            <a:headEnd/>
            <a:tailEnd type="arrow" w="med" len="med"/>
          </a:ln>
          <a:effectLst>
            <a:prstShdw prst="shdw17" dist="17961" dir="2700000">
              <a:schemeClr val="bg2">
                <a:alpha val="50000"/>
              </a:schemeClr>
            </a:prstShdw>
          </a:effectLst>
        </p:spPr>
      </p:cxnSp>
      <p:sp>
        <p:nvSpPr>
          <p:cNvPr id="22540" name="副標題 9"/>
          <p:cNvSpPr txBox="1">
            <a:spLocks/>
          </p:cNvSpPr>
          <p:nvPr/>
        </p:nvSpPr>
        <p:spPr bwMode="auto">
          <a:xfrm>
            <a:off x="4778375" y="3101975"/>
            <a:ext cx="496888" cy="466725"/>
          </a:xfrm>
          <a:prstGeom prst="rect">
            <a:avLst/>
          </a:prstGeom>
          <a:noFill/>
          <a:ln w="9525">
            <a:noFill/>
            <a:miter lim="800000"/>
            <a:headEnd/>
            <a:tailEnd/>
          </a:ln>
          <a:effectLst/>
        </p:spPr>
        <p:txBody>
          <a:bodyPr/>
          <a:lstStyle/>
          <a:p>
            <a:pPr algn="just"/>
            <a:r>
              <a:rPr lang="en-US" altLang="zh-TW" sz="2800" b="1" i="1">
                <a:solidFill>
                  <a:srgbClr val="FF0000"/>
                </a:solidFill>
                <a:cs typeface="Times New Roman" pitchFamily="18" charset="0"/>
              </a:rPr>
              <a:t>V</a:t>
            </a:r>
          </a:p>
          <a:p>
            <a:pPr algn="just"/>
            <a:endParaRPr lang="zh-TW" altLang="en-US" sz="2600" b="1">
              <a:cs typeface="Times New Roman" pitchFamily="18" charset="0"/>
            </a:endParaRPr>
          </a:p>
        </p:txBody>
      </p:sp>
      <p:sp>
        <p:nvSpPr>
          <p:cNvPr id="22541" name="矩形 14"/>
          <p:cNvSpPr>
            <a:spLocks noChangeArrowheads="1"/>
          </p:cNvSpPr>
          <p:nvPr/>
        </p:nvSpPr>
        <p:spPr bwMode="auto">
          <a:xfrm>
            <a:off x="379413" y="5603875"/>
            <a:ext cx="8280400" cy="757238"/>
          </a:xfrm>
          <a:prstGeom prst="rect">
            <a:avLst/>
          </a:prstGeom>
          <a:noFill/>
          <a:ln w="9525">
            <a:noFill/>
            <a:miter lim="800000"/>
            <a:headEnd/>
            <a:tailEnd/>
          </a:ln>
        </p:spPr>
        <p:txBody>
          <a:bodyPr>
            <a:spAutoFit/>
          </a:bodyPr>
          <a:lstStyle/>
          <a:p>
            <a:pPr eaLnBrk="1" hangingPunct="1">
              <a:lnSpc>
                <a:spcPct val="90000"/>
              </a:lnSpc>
            </a:pPr>
            <a:r>
              <a:rPr lang="en-US" altLang="zh-TW" b="1"/>
              <a:t>Choe and Lee </a:t>
            </a:r>
            <a:r>
              <a:rPr lang="zh-CN" altLang="en-US" b="1"/>
              <a:t>（</a:t>
            </a:r>
            <a:r>
              <a:rPr lang="en-US" altLang="zh-CN" b="1"/>
              <a:t>1992</a:t>
            </a:r>
            <a:r>
              <a:rPr lang="zh-CN" altLang="en-US" b="1"/>
              <a:t>）提出磁拱足点的剪切运动，可以形成日珥。由热不稳定性导致的虹吸流从色球提供日珥物质。</a:t>
            </a:r>
            <a:endParaRPr lang="en-US" altLang="zh-TW" b="1"/>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srcRect/>
          <a:stretch>
            <a:fillRect/>
          </a:stretch>
        </p:blipFill>
        <p:spPr bwMode="auto">
          <a:xfrm>
            <a:off x="1163638" y="876300"/>
            <a:ext cx="6889750" cy="5000625"/>
          </a:xfrm>
          <a:prstGeom prst="rect">
            <a:avLst/>
          </a:prstGeom>
          <a:noFill/>
          <a:ln w="9525">
            <a:noFill/>
            <a:miter lim="800000"/>
            <a:headEnd/>
            <a:tailEnd/>
          </a:ln>
          <a:effectLst/>
        </p:spPr>
      </p:pic>
      <p:sp>
        <p:nvSpPr>
          <p:cNvPr id="23555" name="矩形 4"/>
          <p:cNvSpPr>
            <a:spLocks noChangeArrowheads="1"/>
          </p:cNvSpPr>
          <p:nvPr/>
        </p:nvSpPr>
        <p:spPr bwMode="auto">
          <a:xfrm>
            <a:off x="468313" y="5876925"/>
            <a:ext cx="8280400" cy="757238"/>
          </a:xfrm>
          <a:prstGeom prst="rect">
            <a:avLst/>
          </a:prstGeom>
          <a:noFill/>
          <a:ln w="9525">
            <a:noFill/>
            <a:miter lim="800000"/>
            <a:headEnd/>
            <a:tailEnd/>
          </a:ln>
        </p:spPr>
        <p:txBody>
          <a:bodyPr>
            <a:spAutoFit/>
          </a:bodyPr>
          <a:lstStyle/>
          <a:p>
            <a:pPr eaLnBrk="1" hangingPunct="1">
              <a:lnSpc>
                <a:spcPct val="90000"/>
              </a:lnSpc>
            </a:pPr>
            <a:r>
              <a:rPr lang="en-US" altLang="zh-TW" b="1"/>
              <a:t>Choe and Lee </a:t>
            </a:r>
            <a:r>
              <a:rPr lang="zh-CN" altLang="en-US" b="1"/>
              <a:t>（</a:t>
            </a:r>
            <a:r>
              <a:rPr lang="en-US" altLang="zh-CN" b="1"/>
              <a:t>1992</a:t>
            </a:r>
            <a:r>
              <a:rPr lang="zh-CN" altLang="en-US" b="1"/>
              <a:t>）提出磁拱足点的剪切运动，可以形成日珥。由热不稳定性导致的虹吸流从色球提供日珥物质。</a:t>
            </a:r>
            <a:endParaRPr lang="en-US" altLang="zh-TW" b="1"/>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图片 4"/>
          <p:cNvPicPr>
            <a:picLocks noChangeAspect="1"/>
          </p:cNvPicPr>
          <p:nvPr/>
        </p:nvPicPr>
        <p:blipFill>
          <a:blip r:embed="rId2"/>
          <a:srcRect/>
          <a:stretch>
            <a:fillRect/>
          </a:stretch>
        </p:blipFill>
        <p:spPr bwMode="auto">
          <a:xfrm>
            <a:off x="212725" y="1484313"/>
            <a:ext cx="8718550" cy="3960812"/>
          </a:xfrm>
          <a:prstGeom prst="rect">
            <a:avLst/>
          </a:prstGeom>
          <a:noFill/>
          <a:ln w="9525">
            <a:noFill/>
            <a:miter lim="800000"/>
            <a:headEnd/>
            <a:tailEnd/>
          </a:ln>
        </p:spPr>
      </p:pic>
      <p:sp>
        <p:nvSpPr>
          <p:cNvPr id="24579" name="矩形 5"/>
          <p:cNvSpPr>
            <a:spLocks noChangeArrowheads="1"/>
          </p:cNvSpPr>
          <p:nvPr/>
        </p:nvSpPr>
        <p:spPr bwMode="auto">
          <a:xfrm>
            <a:off x="138113" y="5516563"/>
            <a:ext cx="8926512" cy="831850"/>
          </a:xfrm>
          <a:prstGeom prst="rect">
            <a:avLst/>
          </a:prstGeom>
          <a:noFill/>
          <a:ln w="9525">
            <a:noFill/>
            <a:miter lim="800000"/>
            <a:headEnd/>
            <a:tailEnd/>
          </a:ln>
        </p:spPr>
        <p:txBody>
          <a:bodyPr>
            <a:spAutoFit/>
          </a:bodyPr>
          <a:lstStyle/>
          <a:p>
            <a:pPr algn="just"/>
            <a:r>
              <a:rPr lang="en-US" altLang="zh-CN" b="1"/>
              <a:t>Xia, Chen &amp; Keppens</a:t>
            </a:r>
            <a:r>
              <a:rPr lang="zh-CN" altLang="en-US" b="1"/>
              <a:t>等（</a:t>
            </a:r>
            <a:r>
              <a:rPr lang="en-US" altLang="zh-CN" b="1"/>
              <a:t>2012</a:t>
            </a:r>
            <a:r>
              <a:rPr lang="zh-CN" altLang="en-US" b="1"/>
              <a:t>）的模拟：色球加热导致色球物质蒸发，蒸发的物质通过热不稳定性在日冕冷却凝聚，形成日珥</a:t>
            </a:r>
            <a:r>
              <a:rPr lang="zh-CN" altLang="en-US"/>
              <a: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ctrTitle"/>
          </p:nvPr>
        </p:nvSpPr>
        <p:spPr>
          <a:xfrm>
            <a:off x="684213" y="1700213"/>
            <a:ext cx="7772400" cy="1143000"/>
          </a:xfrm>
        </p:spPr>
        <p:txBody>
          <a:bodyPr/>
          <a:lstStyle/>
          <a:p>
            <a:pPr eaLnBrk="1" hangingPunct="1"/>
            <a:r>
              <a:rPr lang="en-US" altLang="zh-CN" sz="4800" smtClean="0">
                <a:solidFill>
                  <a:schemeClr val="tx1"/>
                </a:solidFill>
              </a:rPr>
              <a:t>7-2   </a:t>
            </a:r>
            <a:r>
              <a:rPr lang="zh-CN" altLang="en-US" sz="4800" smtClean="0">
                <a:solidFill>
                  <a:schemeClr val="tx1"/>
                </a:solidFill>
              </a:rPr>
              <a:t>太阳耀斑的观测性质</a:t>
            </a:r>
          </a:p>
        </p:txBody>
      </p:sp>
      <p:pic>
        <p:nvPicPr>
          <p:cNvPr id="25603" name="图片 2"/>
          <p:cNvPicPr>
            <a:picLocks noChangeAspect="1"/>
          </p:cNvPicPr>
          <p:nvPr/>
        </p:nvPicPr>
        <p:blipFill>
          <a:blip r:embed="rId2"/>
          <a:srcRect/>
          <a:stretch>
            <a:fillRect/>
          </a:stretch>
        </p:blipFill>
        <p:spPr bwMode="auto">
          <a:xfrm>
            <a:off x="107950" y="3216275"/>
            <a:ext cx="5062538" cy="2847975"/>
          </a:xfrm>
          <a:prstGeom prst="rect">
            <a:avLst/>
          </a:prstGeom>
          <a:noFill/>
          <a:ln w="9525">
            <a:noFill/>
            <a:miter lim="800000"/>
            <a:headEnd/>
            <a:tailEnd/>
          </a:ln>
        </p:spPr>
      </p:pic>
      <p:pic>
        <p:nvPicPr>
          <p:cNvPr id="25604" name="图片 3"/>
          <p:cNvPicPr>
            <a:picLocks noChangeAspect="1"/>
          </p:cNvPicPr>
          <p:nvPr/>
        </p:nvPicPr>
        <p:blipFill>
          <a:blip r:embed="rId3"/>
          <a:srcRect/>
          <a:stretch>
            <a:fillRect/>
          </a:stretch>
        </p:blipFill>
        <p:spPr bwMode="auto">
          <a:xfrm>
            <a:off x="5292725" y="3238500"/>
            <a:ext cx="3740150" cy="28051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内容占位符 2"/>
          <p:cNvSpPr>
            <a:spLocks noGrp="1"/>
          </p:cNvSpPr>
          <p:nvPr>
            <p:ph idx="1"/>
          </p:nvPr>
        </p:nvSpPr>
        <p:spPr>
          <a:xfrm>
            <a:off x="685800" y="1295400"/>
            <a:ext cx="7772400" cy="5302250"/>
          </a:xfrm>
        </p:spPr>
        <p:txBody>
          <a:bodyPr/>
          <a:lstStyle/>
          <a:p>
            <a:pPr>
              <a:spcBef>
                <a:spcPts val="1200"/>
              </a:spcBef>
            </a:pPr>
            <a:r>
              <a:rPr lang="zh-CN" altLang="en-US" smtClean="0"/>
              <a:t>什么是太阳耀斑</a:t>
            </a:r>
            <a:r>
              <a:rPr lang="en-US" altLang="zh-CN" smtClean="0"/>
              <a:t>?</a:t>
            </a:r>
          </a:p>
          <a:p>
            <a:pPr>
              <a:spcBef>
                <a:spcPts val="1200"/>
              </a:spcBef>
            </a:pPr>
            <a:r>
              <a:rPr lang="zh-CN" altLang="en-US" smtClean="0"/>
              <a:t>典型大耀斑的能量释放分配</a:t>
            </a:r>
            <a:endParaRPr lang="en-US" altLang="zh-CN" smtClean="0"/>
          </a:p>
          <a:p>
            <a:pPr>
              <a:spcBef>
                <a:spcPts val="1200"/>
              </a:spcBef>
            </a:pPr>
            <a:r>
              <a:rPr lang="zh-CN" altLang="en-US" smtClean="0"/>
              <a:t>耀斑的级别分类</a:t>
            </a:r>
            <a:endParaRPr lang="en-US" altLang="zh-CN" smtClean="0"/>
          </a:p>
          <a:p>
            <a:pPr>
              <a:spcBef>
                <a:spcPts val="1200"/>
              </a:spcBef>
            </a:pPr>
            <a:r>
              <a:rPr lang="zh-CN" altLang="en-US" smtClean="0"/>
              <a:t>高温耀斑区与低温耀斑区</a:t>
            </a:r>
            <a:endParaRPr lang="en-US" altLang="zh-CN" smtClean="0"/>
          </a:p>
          <a:p>
            <a:pPr>
              <a:spcBef>
                <a:spcPts val="1200"/>
              </a:spcBef>
            </a:pPr>
            <a:r>
              <a:rPr lang="zh-CN" altLang="en-US" smtClean="0"/>
              <a:t>单环耀斑（致密耀斑）与双带耀斑</a:t>
            </a:r>
            <a:endParaRPr lang="en-US" altLang="zh-CN" smtClean="0"/>
          </a:p>
          <a:p>
            <a:pPr>
              <a:spcBef>
                <a:spcPts val="1200"/>
              </a:spcBef>
            </a:pPr>
            <a:r>
              <a:rPr lang="zh-CN" altLang="en-US" smtClean="0"/>
              <a:t>由耀斑引起其它的色球现象</a:t>
            </a:r>
            <a:endParaRPr lang="en-US" altLang="zh-CN" smtClean="0"/>
          </a:p>
          <a:p>
            <a:pPr>
              <a:spcBef>
                <a:spcPts val="1200"/>
              </a:spcBef>
            </a:pPr>
            <a:r>
              <a:rPr lang="zh-CN" altLang="en-US" smtClean="0"/>
              <a:t>耀斑的粒子发射</a:t>
            </a:r>
            <a:endParaRPr lang="en-US" altLang="zh-CN" smtClean="0"/>
          </a:p>
          <a:p>
            <a:pPr>
              <a:spcBef>
                <a:spcPts val="1200"/>
              </a:spcBef>
            </a:pPr>
            <a:r>
              <a:rPr lang="zh-CN" altLang="en-US" smtClean="0"/>
              <a:t>耀斑爆发时的</a:t>
            </a:r>
            <a:r>
              <a:rPr lang="en-US" altLang="zh-CN" smtClean="0"/>
              <a:t>X</a:t>
            </a:r>
            <a:r>
              <a:rPr lang="zh-CN" altLang="en-US" smtClean="0"/>
              <a:t>射线、紫外和射电辐射</a:t>
            </a:r>
            <a:endParaRPr lang="en-US" altLang="zh-CN" smtClean="0"/>
          </a:p>
          <a:p>
            <a:endParaRPr lang="zh-CN" altLang="en-US"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zh-CN" altLang="en-US" smtClean="0"/>
              <a:t>什么是太阳耀斑</a:t>
            </a:r>
            <a:r>
              <a:rPr lang="en-US" altLang="zh-CN" smtClean="0"/>
              <a:t>?</a:t>
            </a:r>
          </a:p>
        </p:txBody>
      </p:sp>
      <p:sp>
        <p:nvSpPr>
          <p:cNvPr id="27651" name="Rectangle 3"/>
          <p:cNvSpPr>
            <a:spLocks noGrp="1" noChangeArrowheads="1"/>
          </p:cNvSpPr>
          <p:nvPr>
            <p:ph type="body" idx="1"/>
          </p:nvPr>
        </p:nvSpPr>
        <p:spPr/>
        <p:txBody>
          <a:bodyPr/>
          <a:lstStyle/>
          <a:p>
            <a:pPr algn="just" eaLnBrk="1" hangingPunct="1"/>
            <a:r>
              <a:rPr lang="zh-CN" altLang="en-US" sz="2800" smtClean="0"/>
              <a:t>太阳耀斑</a:t>
            </a:r>
          </a:p>
          <a:p>
            <a:pPr lvl="1" algn="just" eaLnBrk="1" hangingPunct="1">
              <a:spcBef>
                <a:spcPct val="50000"/>
              </a:spcBef>
            </a:pPr>
            <a:r>
              <a:rPr lang="zh-CN" altLang="en-US" sz="2400" smtClean="0"/>
              <a:t>发生在太阳表面局部区域中突然和大规模的能量释放过程，伴随一系列的各类粒子和辐射增强。</a:t>
            </a:r>
          </a:p>
          <a:p>
            <a:pPr lvl="1" algn="just" eaLnBrk="1" hangingPunct="1">
              <a:spcBef>
                <a:spcPct val="50000"/>
              </a:spcBef>
            </a:pPr>
            <a:r>
              <a:rPr lang="zh-CN" altLang="en-US" sz="2400" smtClean="0"/>
              <a:t>包括几乎全波段的电磁辐射增强；发射能量从</a:t>
            </a:r>
            <a:r>
              <a:rPr lang="en-US" altLang="zh-CN" sz="2400" smtClean="0"/>
              <a:t>10</a:t>
            </a:r>
            <a:r>
              <a:rPr lang="en-US" altLang="zh-CN" sz="2400" baseline="30000" smtClean="0"/>
              <a:t>3</a:t>
            </a:r>
            <a:r>
              <a:rPr lang="en-US" altLang="zh-CN" sz="2400" smtClean="0"/>
              <a:t>ev-10</a:t>
            </a:r>
            <a:r>
              <a:rPr lang="en-US" altLang="zh-CN" sz="2400" baseline="30000" smtClean="0"/>
              <a:t>11</a:t>
            </a:r>
            <a:r>
              <a:rPr lang="en-US" altLang="zh-CN" sz="2400" smtClean="0"/>
              <a:t>ev</a:t>
            </a:r>
            <a:r>
              <a:rPr lang="zh-CN" altLang="en-US" sz="2400" smtClean="0"/>
              <a:t>的各种粒子流；以及大规模的物质运动和抛射现象</a:t>
            </a:r>
            <a:r>
              <a:rPr lang="en-US" altLang="zh-CN" sz="2400" smtClean="0"/>
              <a:t>(CME)</a:t>
            </a:r>
            <a:r>
              <a:rPr lang="zh-CN" altLang="en-US" sz="2400" smtClean="0"/>
              <a:t>。</a:t>
            </a:r>
          </a:p>
          <a:p>
            <a:pPr lvl="1" algn="just" eaLnBrk="1" hangingPunct="1">
              <a:spcBef>
                <a:spcPct val="50000"/>
              </a:spcBef>
            </a:pPr>
            <a:r>
              <a:rPr lang="zh-CN" altLang="en-US" sz="2400" smtClean="0"/>
              <a:t>一个太阳大的爆发事件，往往同时有耀斑和</a:t>
            </a:r>
            <a:r>
              <a:rPr lang="en-US" altLang="zh-CN" sz="2400" smtClean="0"/>
              <a:t>CME</a:t>
            </a:r>
            <a:r>
              <a:rPr lang="zh-CN" altLang="en-US" sz="2400" smtClean="0"/>
              <a:t>。耀斑强调的是通过磁场重联产生的高能粒子及其激发的各种辐射增强等次级效应；</a:t>
            </a:r>
            <a:r>
              <a:rPr lang="en-US" altLang="zh-CN" sz="2400" smtClean="0"/>
              <a:t>CME</a:t>
            </a:r>
            <a:r>
              <a:rPr lang="zh-CN" altLang="en-US" sz="2400" smtClean="0"/>
              <a:t>强调的是大量等离子体团的抛射及其驱动的激波、粒子加速等效应。</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544513" y="6110288"/>
            <a:ext cx="6000750" cy="642937"/>
          </a:xfrm>
        </p:spPr>
        <p:txBody>
          <a:bodyPr/>
          <a:lstStyle/>
          <a:p>
            <a:pPr algn="just" eaLnBrk="1" hangingPunct="1"/>
            <a:r>
              <a:rPr lang="zh-CN" altLang="en-US" sz="2000" smtClean="0">
                <a:solidFill>
                  <a:schemeClr val="tx1"/>
                </a:solidFill>
              </a:rPr>
              <a:t>一次大耀斑发生过程中各种电磁辐射和粒子发射随时间的变化</a:t>
            </a:r>
            <a:r>
              <a:rPr lang="en-US" altLang="zh-CN" sz="2000" smtClean="0">
                <a:solidFill>
                  <a:schemeClr val="tx1"/>
                </a:solidFill>
              </a:rPr>
              <a:t>, </a:t>
            </a:r>
            <a:r>
              <a:rPr lang="zh-CN" altLang="en-US" sz="2000" smtClean="0">
                <a:solidFill>
                  <a:schemeClr val="tx1"/>
                </a:solidFill>
              </a:rPr>
              <a:t>可将其分为耀斑前相、脉冲相和延伸相。</a:t>
            </a:r>
          </a:p>
        </p:txBody>
      </p:sp>
      <p:pic>
        <p:nvPicPr>
          <p:cNvPr id="28675" name="Picture 3"/>
          <p:cNvPicPr>
            <a:picLocks noChangeAspect="1" noChangeArrowheads="1"/>
          </p:cNvPicPr>
          <p:nvPr/>
        </p:nvPicPr>
        <p:blipFill>
          <a:blip r:embed="rId2"/>
          <a:srcRect/>
          <a:stretch>
            <a:fillRect/>
          </a:stretch>
        </p:blipFill>
        <p:spPr bwMode="auto">
          <a:xfrm>
            <a:off x="1428750" y="214313"/>
            <a:ext cx="4495800" cy="5867400"/>
          </a:xfrm>
          <a:prstGeom prst="rect">
            <a:avLst/>
          </a:prstGeom>
          <a:noFill/>
          <a:ln w="9525">
            <a:noFill/>
            <a:miter lim="800000"/>
            <a:headEnd/>
            <a:tailEnd/>
          </a:ln>
        </p:spPr>
      </p:pic>
      <p:grpSp>
        <p:nvGrpSpPr>
          <p:cNvPr id="28676" name="Group 8"/>
          <p:cNvGrpSpPr>
            <a:grpSpLocks/>
          </p:cNvGrpSpPr>
          <p:nvPr/>
        </p:nvGrpSpPr>
        <p:grpSpPr bwMode="auto">
          <a:xfrm>
            <a:off x="2270125" y="4800600"/>
            <a:ext cx="2438400" cy="360363"/>
            <a:chOff x="1968" y="3024"/>
            <a:chExt cx="1536" cy="227"/>
          </a:xfrm>
        </p:grpSpPr>
        <p:sp>
          <p:nvSpPr>
            <p:cNvPr id="28678" name="Rectangle 4"/>
            <p:cNvSpPr>
              <a:spLocks noChangeArrowheads="1"/>
            </p:cNvSpPr>
            <p:nvPr/>
          </p:nvSpPr>
          <p:spPr bwMode="auto">
            <a:xfrm>
              <a:off x="1968" y="3024"/>
              <a:ext cx="144" cy="227"/>
            </a:xfrm>
            <a:prstGeom prst="rect">
              <a:avLst/>
            </a:prstGeom>
            <a:solidFill>
              <a:schemeClr val="accent1">
                <a:alpha val="50195"/>
              </a:schemeClr>
            </a:solidFill>
            <a:ln w="9525">
              <a:noFill/>
              <a:miter lim="800000"/>
              <a:headEnd/>
              <a:tailEnd/>
            </a:ln>
          </p:spPr>
          <p:txBody>
            <a:bodyPr wrap="none" anchor="ctr"/>
            <a:lstStyle/>
            <a:p>
              <a:pPr eaLnBrk="1" hangingPunct="1"/>
              <a:endParaRPr lang="zh-CN" altLang="en-US"/>
            </a:p>
          </p:txBody>
        </p:sp>
        <p:sp>
          <p:nvSpPr>
            <p:cNvPr id="28679" name="Rectangle 5"/>
            <p:cNvSpPr>
              <a:spLocks noChangeArrowheads="1"/>
            </p:cNvSpPr>
            <p:nvPr/>
          </p:nvSpPr>
          <p:spPr bwMode="auto">
            <a:xfrm>
              <a:off x="2112" y="3024"/>
              <a:ext cx="195" cy="227"/>
            </a:xfrm>
            <a:prstGeom prst="rect">
              <a:avLst/>
            </a:prstGeom>
            <a:solidFill>
              <a:srgbClr val="FF0000">
                <a:alpha val="50195"/>
              </a:srgbClr>
            </a:solidFill>
            <a:ln w="9525">
              <a:noFill/>
              <a:miter lim="800000"/>
              <a:headEnd/>
              <a:tailEnd/>
            </a:ln>
          </p:spPr>
          <p:txBody>
            <a:bodyPr wrap="none" anchor="ctr"/>
            <a:lstStyle/>
            <a:p>
              <a:pPr eaLnBrk="1" hangingPunct="1"/>
              <a:endParaRPr lang="zh-CN" altLang="en-US"/>
            </a:p>
          </p:txBody>
        </p:sp>
        <p:sp>
          <p:nvSpPr>
            <p:cNvPr id="28680" name="Rectangle 6"/>
            <p:cNvSpPr>
              <a:spLocks noChangeArrowheads="1"/>
            </p:cNvSpPr>
            <p:nvPr/>
          </p:nvSpPr>
          <p:spPr bwMode="auto">
            <a:xfrm>
              <a:off x="2304" y="3024"/>
              <a:ext cx="1200" cy="227"/>
            </a:xfrm>
            <a:prstGeom prst="rect">
              <a:avLst/>
            </a:prstGeom>
            <a:solidFill>
              <a:schemeClr val="accent2">
                <a:alpha val="50195"/>
              </a:schemeClr>
            </a:solidFill>
            <a:ln w="9525">
              <a:noFill/>
              <a:miter lim="800000"/>
              <a:headEnd/>
              <a:tailEnd/>
            </a:ln>
          </p:spPr>
          <p:txBody>
            <a:bodyPr wrap="none" anchor="ctr"/>
            <a:lstStyle/>
            <a:p>
              <a:pPr eaLnBrk="1" hangingPunct="1"/>
              <a:endParaRPr lang="zh-CN" altLang="en-US"/>
            </a:p>
          </p:txBody>
        </p:sp>
      </p:grpSp>
      <p:sp>
        <p:nvSpPr>
          <p:cNvPr id="28677" name="Text Box 7"/>
          <p:cNvSpPr txBox="1">
            <a:spLocks noChangeArrowheads="1"/>
          </p:cNvSpPr>
          <p:nvPr/>
        </p:nvSpPr>
        <p:spPr bwMode="auto">
          <a:xfrm>
            <a:off x="6124575" y="1295400"/>
            <a:ext cx="2819400" cy="4524315"/>
          </a:xfrm>
          <a:prstGeom prst="rect">
            <a:avLst/>
          </a:prstGeom>
          <a:noFill/>
          <a:ln w="9525">
            <a:solidFill>
              <a:srgbClr val="FF6600"/>
            </a:solidFill>
            <a:miter lim="800000"/>
            <a:headEnd/>
            <a:tailEnd/>
          </a:ln>
        </p:spPr>
        <p:txBody>
          <a:bodyPr>
            <a:spAutoFit/>
          </a:bodyPr>
          <a:lstStyle/>
          <a:p>
            <a:pPr algn="just" eaLnBrk="1" hangingPunct="1">
              <a:spcBef>
                <a:spcPct val="50000"/>
              </a:spcBef>
            </a:pPr>
            <a:r>
              <a:rPr lang="zh-CN" altLang="en-US" b="1" dirty="0">
                <a:latin typeface="黑体" panose="02010609060101010101" pitchFamily="49" charset="-122"/>
                <a:ea typeface="黑体" panose="02010609060101010101" pitchFamily="49" charset="-122"/>
              </a:rPr>
              <a:t>耀斑前相：</a:t>
            </a:r>
            <a:r>
              <a:rPr lang="zh-CN" altLang="en-US" dirty="0"/>
              <a:t>磁场能量的累积和“缓慢”释放。</a:t>
            </a:r>
          </a:p>
          <a:p>
            <a:pPr algn="just" eaLnBrk="1" hangingPunct="1">
              <a:spcBef>
                <a:spcPct val="50000"/>
              </a:spcBef>
            </a:pPr>
            <a:r>
              <a:rPr lang="zh-CN" altLang="en-US" b="1" dirty="0">
                <a:latin typeface="黑体" panose="02010609060101010101" pitchFamily="49" charset="-122"/>
                <a:ea typeface="黑体" panose="02010609060101010101" pitchFamily="49" charset="-122"/>
              </a:rPr>
              <a:t>脉冲相：</a:t>
            </a:r>
            <a:r>
              <a:rPr lang="zh-CN" altLang="en-US" dirty="0"/>
              <a:t>磁场重联产生的快速能量释放及高能粒子加速。</a:t>
            </a:r>
          </a:p>
          <a:p>
            <a:pPr algn="just" eaLnBrk="1" hangingPunct="1">
              <a:spcBef>
                <a:spcPct val="50000"/>
              </a:spcBef>
            </a:pPr>
            <a:r>
              <a:rPr lang="zh-CN" altLang="en-US" b="1" dirty="0">
                <a:latin typeface="黑体" panose="02010609060101010101" pitchFamily="49" charset="-122"/>
                <a:ea typeface="黑体" panose="02010609060101010101" pitchFamily="49" charset="-122"/>
              </a:rPr>
              <a:t>延伸相（或衰减相）</a:t>
            </a:r>
            <a:r>
              <a:rPr lang="zh-CN" altLang="en-US" dirty="0"/>
              <a:t>：高能</a:t>
            </a:r>
            <a:r>
              <a:rPr lang="zh-CN" altLang="en-US" dirty="0" smtClean="0"/>
              <a:t>粒子和被加热的热粒子激发</a:t>
            </a:r>
            <a:r>
              <a:rPr lang="zh-CN" altLang="en-US" dirty="0"/>
              <a:t>的各种电磁辐射及其衰减。</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zh-CN" altLang="en-US" smtClean="0"/>
              <a:t>典型大耀斑的能量释放分配</a:t>
            </a:r>
          </a:p>
        </p:txBody>
      </p:sp>
      <p:graphicFrame>
        <p:nvGraphicFramePr>
          <p:cNvPr id="116739" name="Group 3"/>
          <p:cNvGraphicFramePr>
            <a:graphicFrameLocks noGrp="1"/>
          </p:cNvGraphicFramePr>
          <p:nvPr/>
        </p:nvGraphicFramePr>
        <p:xfrm>
          <a:off x="500063" y="1428750"/>
          <a:ext cx="8153400" cy="4064001"/>
        </p:xfrm>
        <a:graphic>
          <a:graphicData uri="http://schemas.openxmlformats.org/drawingml/2006/table">
            <a:tbl>
              <a:tblPr/>
              <a:tblGrid>
                <a:gridCol w="5867400"/>
                <a:gridCol w="2286000"/>
              </a:tblGrid>
              <a:tr h="581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CN" altLang="en-US" sz="2800" b="1" i="0" u="none" strike="noStrike" cap="none" normalizeH="0" baseline="0" dirty="0" smtClean="0">
                          <a:ln>
                            <a:noFill/>
                          </a:ln>
                          <a:solidFill>
                            <a:schemeClr val="accent2"/>
                          </a:solidFill>
                          <a:effectLst/>
                          <a:latin typeface="Times New Roman" charset="0"/>
                          <a:ea typeface="宋体" pitchFamily="2" charset="-122"/>
                        </a:rPr>
                        <a:t>总电磁辐射</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b="1" i="0" u="none" strike="noStrike" cap="none" normalizeH="0" baseline="0" smtClean="0">
                          <a:ln>
                            <a:noFill/>
                          </a:ln>
                          <a:solidFill>
                            <a:schemeClr val="accent2"/>
                          </a:solidFill>
                          <a:effectLst/>
                          <a:latin typeface="Times New Roman" charset="0"/>
                          <a:ea typeface="宋体" pitchFamily="2" charset="-122"/>
                        </a:rPr>
                        <a:t>1</a:t>
                      </a:r>
                      <a:r>
                        <a:rPr kumimoji="1" lang="en-US" altLang="zh-CN" sz="2800" b="1" i="0" u="none" strike="noStrike" cap="none" normalizeH="0" baseline="0" smtClean="0">
                          <a:ln>
                            <a:noFill/>
                          </a:ln>
                          <a:solidFill>
                            <a:schemeClr val="accent2"/>
                          </a:solidFill>
                          <a:effectLst/>
                          <a:latin typeface="Times New Roman" charset="0"/>
                          <a:ea typeface="宋体" pitchFamily="2" charset="-122"/>
                          <a:cs typeface="Times New Roman" charset="0"/>
                        </a:rPr>
                        <a:t>×</a:t>
                      </a:r>
                      <a:r>
                        <a:rPr kumimoji="1" lang="en-US" altLang="zh-CN" sz="2800" b="1" i="0" u="none" strike="noStrike" cap="none" normalizeH="0" baseline="0" smtClean="0">
                          <a:ln>
                            <a:noFill/>
                          </a:ln>
                          <a:solidFill>
                            <a:schemeClr val="accent2"/>
                          </a:solidFill>
                          <a:effectLst/>
                          <a:latin typeface="Times New Roman" charset="0"/>
                          <a:ea typeface="宋体" pitchFamily="2" charset="-122"/>
                        </a:rPr>
                        <a:t> 10</a:t>
                      </a:r>
                      <a:r>
                        <a:rPr kumimoji="1" lang="en-US" altLang="zh-CN" sz="2800" b="1" i="0" u="none" strike="noStrike" cap="none" normalizeH="0" baseline="30000" smtClean="0">
                          <a:ln>
                            <a:noFill/>
                          </a:ln>
                          <a:solidFill>
                            <a:schemeClr val="accent2"/>
                          </a:solidFill>
                          <a:effectLst/>
                          <a:latin typeface="Times New Roman" charset="0"/>
                          <a:ea typeface="宋体" pitchFamily="2" charset="-122"/>
                        </a:rPr>
                        <a:t>32</a:t>
                      </a:r>
                      <a:r>
                        <a:rPr kumimoji="1" lang="en-US" altLang="zh-CN" sz="2800" b="1" i="0" u="none" strike="noStrike" cap="none" normalizeH="0" baseline="0" smtClean="0">
                          <a:ln>
                            <a:noFill/>
                          </a:ln>
                          <a:solidFill>
                            <a:schemeClr val="accent2"/>
                          </a:solidFill>
                          <a:effectLst/>
                          <a:latin typeface="Times New Roman" charset="0"/>
                          <a:ea typeface="宋体" pitchFamily="2" charset="-122"/>
                        </a:rPr>
                        <a:t>erg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CN" altLang="en-US" sz="2800" b="1" i="0" u="none" strike="noStrike" cap="none" normalizeH="0" baseline="0" smtClean="0">
                          <a:ln>
                            <a:noFill/>
                          </a:ln>
                          <a:solidFill>
                            <a:schemeClr val="accent2"/>
                          </a:solidFill>
                          <a:effectLst/>
                          <a:latin typeface="Times New Roman" charset="0"/>
                          <a:ea typeface="宋体" pitchFamily="2" charset="-122"/>
                        </a:rPr>
                        <a:t>太阳等离子体云</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b="1" i="0" u="none" strike="noStrike" cap="none" normalizeH="0" baseline="0" smtClean="0">
                          <a:ln>
                            <a:noFill/>
                          </a:ln>
                          <a:solidFill>
                            <a:schemeClr val="accent2"/>
                          </a:solidFill>
                          <a:effectLst/>
                          <a:latin typeface="Times New Roman" charset="0"/>
                          <a:ea typeface="宋体" pitchFamily="2" charset="-122"/>
                        </a:rPr>
                        <a:t>2</a:t>
                      </a:r>
                      <a:r>
                        <a:rPr kumimoji="1" lang="en-US" altLang="zh-CN" sz="2800" b="1" i="0" u="none" strike="noStrike" cap="none" normalizeH="0" baseline="0" smtClean="0">
                          <a:ln>
                            <a:noFill/>
                          </a:ln>
                          <a:solidFill>
                            <a:schemeClr val="accent2"/>
                          </a:solidFill>
                          <a:effectLst/>
                          <a:latin typeface="Times New Roman" charset="0"/>
                          <a:ea typeface="宋体" pitchFamily="2" charset="-122"/>
                          <a:cs typeface="Times New Roman" charset="0"/>
                        </a:rPr>
                        <a:t>×</a:t>
                      </a:r>
                      <a:r>
                        <a:rPr kumimoji="1" lang="en-US" altLang="zh-CN" sz="2800" b="1" i="0" u="none" strike="noStrike" cap="none" normalizeH="0" baseline="0" smtClean="0">
                          <a:ln>
                            <a:noFill/>
                          </a:ln>
                          <a:solidFill>
                            <a:schemeClr val="accent2"/>
                          </a:solidFill>
                          <a:effectLst/>
                          <a:latin typeface="Times New Roman" charset="0"/>
                          <a:ea typeface="宋体" pitchFamily="2" charset="-122"/>
                        </a:rPr>
                        <a:t>10</a:t>
                      </a:r>
                      <a:r>
                        <a:rPr kumimoji="1" lang="en-US" altLang="zh-CN" sz="2800" b="1" i="0" u="none" strike="noStrike" cap="none" normalizeH="0" baseline="30000" smtClean="0">
                          <a:ln>
                            <a:noFill/>
                          </a:ln>
                          <a:solidFill>
                            <a:schemeClr val="accent2"/>
                          </a:solidFill>
                          <a:effectLst/>
                          <a:latin typeface="Times New Roman" charset="0"/>
                          <a:ea typeface="宋体" pitchFamily="2" charset="-122"/>
                        </a:rPr>
                        <a:t>32</a:t>
                      </a:r>
                      <a:r>
                        <a:rPr kumimoji="1" lang="en-US" altLang="zh-CN" sz="2800" b="1" i="0" u="none" strike="noStrike" cap="none" normalizeH="0" baseline="0" smtClean="0">
                          <a:ln>
                            <a:noFill/>
                          </a:ln>
                          <a:solidFill>
                            <a:schemeClr val="accent2"/>
                          </a:solidFill>
                          <a:effectLst/>
                          <a:latin typeface="Times New Roman" charset="0"/>
                          <a:ea typeface="宋体" pitchFamily="2" charset="-122"/>
                        </a:rPr>
                        <a:t>erg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CN" altLang="en-US" sz="2800" b="1" i="0" u="none" strike="noStrike" cap="none" normalizeH="0" baseline="0" smtClean="0">
                          <a:ln>
                            <a:noFill/>
                          </a:ln>
                          <a:solidFill>
                            <a:schemeClr val="accent2"/>
                          </a:solidFill>
                          <a:effectLst/>
                          <a:latin typeface="Times New Roman" charset="0"/>
                          <a:ea typeface="宋体" pitchFamily="2" charset="-122"/>
                        </a:rPr>
                        <a:t>快速电子（产生硬</a:t>
                      </a:r>
                      <a:r>
                        <a:rPr kumimoji="1" lang="en-US" altLang="zh-CN" sz="2800" b="1" i="0" u="none" strike="noStrike" cap="none" normalizeH="0" baseline="0" smtClean="0">
                          <a:ln>
                            <a:noFill/>
                          </a:ln>
                          <a:solidFill>
                            <a:schemeClr val="accent2"/>
                          </a:solidFill>
                          <a:effectLst/>
                          <a:latin typeface="Times New Roman" charset="0"/>
                          <a:ea typeface="宋体" pitchFamily="2" charset="-122"/>
                        </a:rPr>
                        <a:t>X</a:t>
                      </a:r>
                      <a:r>
                        <a:rPr kumimoji="1" lang="zh-CN" altLang="en-US" sz="2800" b="1" i="0" u="none" strike="noStrike" cap="none" normalizeH="0" baseline="0" smtClean="0">
                          <a:ln>
                            <a:noFill/>
                          </a:ln>
                          <a:solidFill>
                            <a:schemeClr val="accent2"/>
                          </a:solidFill>
                          <a:effectLst/>
                          <a:latin typeface="Times New Roman" charset="0"/>
                          <a:ea typeface="宋体" pitchFamily="2" charset="-122"/>
                        </a:rPr>
                        <a:t>光）</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b="1" i="0" u="none" strike="noStrike" cap="none" normalizeH="0" baseline="0" smtClean="0">
                          <a:ln>
                            <a:noFill/>
                          </a:ln>
                          <a:solidFill>
                            <a:schemeClr val="accent2"/>
                          </a:solidFill>
                          <a:effectLst/>
                          <a:latin typeface="Times New Roman" charset="0"/>
                          <a:ea typeface="宋体" pitchFamily="2" charset="-122"/>
                        </a:rPr>
                        <a:t>5</a:t>
                      </a:r>
                      <a:r>
                        <a:rPr kumimoji="1" lang="en-US" altLang="zh-CN" sz="2800" b="1" i="0" u="none" strike="noStrike" cap="none" normalizeH="0" baseline="0" smtClean="0">
                          <a:ln>
                            <a:noFill/>
                          </a:ln>
                          <a:solidFill>
                            <a:schemeClr val="accent2"/>
                          </a:solidFill>
                          <a:effectLst/>
                          <a:latin typeface="Times New Roman" charset="0"/>
                          <a:ea typeface="宋体" pitchFamily="2" charset="-122"/>
                          <a:cs typeface="Times New Roman" charset="0"/>
                        </a:rPr>
                        <a:t>×</a:t>
                      </a:r>
                      <a:r>
                        <a:rPr kumimoji="1" lang="en-US" altLang="zh-CN" sz="2800" b="1" i="0" u="none" strike="noStrike" cap="none" normalizeH="0" baseline="0" smtClean="0">
                          <a:ln>
                            <a:noFill/>
                          </a:ln>
                          <a:solidFill>
                            <a:schemeClr val="accent2"/>
                          </a:solidFill>
                          <a:effectLst/>
                          <a:latin typeface="Times New Roman" charset="0"/>
                          <a:ea typeface="宋体" pitchFamily="2" charset="-122"/>
                        </a:rPr>
                        <a:t> 10</a:t>
                      </a:r>
                      <a:r>
                        <a:rPr kumimoji="1" lang="en-US" altLang="zh-CN" sz="2800" b="1" i="0" u="none" strike="noStrike" cap="none" normalizeH="0" baseline="30000" smtClean="0">
                          <a:ln>
                            <a:noFill/>
                          </a:ln>
                          <a:solidFill>
                            <a:schemeClr val="accent2"/>
                          </a:solidFill>
                          <a:effectLst/>
                          <a:latin typeface="Times New Roman" charset="0"/>
                          <a:ea typeface="宋体" pitchFamily="2" charset="-122"/>
                        </a:rPr>
                        <a:t>31</a:t>
                      </a:r>
                      <a:r>
                        <a:rPr kumimoji="1" lang="en-US" altLang="zh-CN" sz="2800" b="1" i="0" u="none" strike="noStrike" cap="none" normalizeH="0" baseline="0" smtClean="0">
                          <a:ln>
                            <a:noFill/>
                          </a:ln>
                          <a:solidFill>
                            <a:schemeClr val="accent2"/>
                          </a:solidFill>
                          <a:effectLst/>
                          <a:latin typeface="Times New Roman" charset="0"/>
                          <a:ea typeface="宋体" pitchFamily="2" charset="-122"/>
                        </a:rPr>
                        <a:t>erg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CN" altLang="en-US" sz="2800" b="1" i="0" u="none" strike="noStrike" cap="none" normalizeH="0" baseline="0" smtClean="0">
                          <a:ln>
                            <a:noFill/>
                          </a:ln>
                          <a:solidFill>
                            <a:schemeClr val="accent2"/>
                          </a:solidFill>
                          <a:effectLst/>
                          <a:latin typeface="Times New Roman" charset="0"/>
                          <a:ea typeface="宋体" pitchFamily="2" charset="-122"/>
                        </a:rPr>
                        <a:t>相对论性粒子（</a:t>
                      </a:r>
                      <a:r>
                        <a:rPr kumimoji="1" lang="en-US" altLang="zh-CN" sz="2800" b="1" i="0" u="none" strike="noStrike" cap="none" normalizeH="0" baseline="0" smtClean="0">
                          <a:ln>
                            <a:noFill/>
                          </a:ln>
                          <a:solidFill>
                            <a:schemeClr val="accent2"/>
                          </a:solidFill>
                          <a:effectLst/>
                          <a:latin typeface="Times New Roman" charset="0"/>
                          <a:ea typeface="宋体" pitchFamily="2" charset="-122"/>
                        </a:rPr>
                        <a:t>E&gt;100Gev)</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b="1" i="0" u="none" strike="noStrike" cap="none" normalizeH="0" baseline="0" smtClean="0">
                          <a:ln>
                            <a:noFill/>
                          </a:ln>
                          <a:solidFill>
                            <a:schemeClr val="accent2"/>
                          </a:solidFill>
                          <a:effectLst/>
                          <a:latin typeface="Times New Roman" charset="0"/>
                          <a:ea typeface="宋体" pitchFamily="2" charset="-122"/>
                        </a:rPr>
                        <a:t>3</a:t>
                      </a:r>
                      <a:r>
                        <a:rPr kumimoji="1" lang="en-US" altLang="zh-CN" sz="2800" b="1" i="0" u="none" strike="noStrike" cap="none" normalizeH="0" baseline="0" smtClean="0">
                          <a:ln>
                            <a:noFill/>
                          </a:ln>
                          <a:solidFill>
                            <a:schemeClr val="accent2"/>
                          </a:solidFill>
                          <a:effectLst/>
                          <a:latin typeface="Times New Roman" charset="0"/>
                          <a:ea typeface="宋体" pitchFamily="2" charset="-122"/>
                          <a:cs typeface="Times New Roman" charset="0"/>
                        </a:rPr>
                        <a:t>×</a:t>
                      </a:r>
                      <a:r>
                        <a:rPr kumimoji="1" lang="en-US" altLang="zh-CN" sz="2800" b="1" i="0" u="none" strike="noStrike" cap="none" normalizeH="0" baseline="0" smtClean="0">
                          <a:ln>
                            <a:noFill/>
                          </a:ln>
                          <a:solidFill>
                            <a:schemeClr val="accent2"/>
                          </a:solidFill>
                          <a:effectLst/>
                          <a:latin typeface="Times New Roman" charset="0"/>
                          <a:ea typeface="宋体" pitchFamily="2" charset="-122"/>
                        </a:rPr>
                        <a:t>10</a:t>
                      </a:r>
                      <a:r>
                        <a:rPr kumimoji="1" lang="en-US" altLang="zh-CN" sz="2800" b="1" i="0" u="none" strike="noStrike" cap="none" normalizeH="0" baseline="30000" smtClean="0">
                          <a:ln>
                            <a:noFill/>
                          </a:ln>
                          <a:solidFill>
                            <a:schemeClr val="accent2"/>
                          </a:solidFill>
                          <a:effectLst/>
                          <a:latin typeface="Times New Roman" charset="0"/>
                          <a:ea typeface="宋体" pitchFamily="2" charset="-122"/>
                        </a:rPr>
                        <a:t>31</a:t>
                      </a:r>
                      <a:r>
                        <a:rPr kumimoji="1" lang="en-US" altLang="zh-CN" sz="2800" b="1" i="0" u="none" strike="noStrike" cap="none" normalizeH="0" baseline="0" smtClean="0">
                          <a:ln>
                            <a:noFill/>
                          </a:ln>
                          <a:solidFill>
                            <a:schemeClr val="accent2"/>
                          </a:solidFill>
                          <a:effectLst/>
                          <a:latin typeface="Times New Roman" charset="0"/>
                          <a:ea typeface="宋体" pitchFamily="2" charset="-122"/>
                        </a:rPr>
                        <a:t>erg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CN" altLang="en-US" sz="2800" b="1" i="0" u="none" strike="noStrike" cap="none" normalizeH="0" baseline="0" smtClean="0">
                          <a:ln>
                            <a:noFill/>
                          </a:ln>
                          <a:solidFill>
                            <a:schemeClr val="accent2"/>
                          </a:solidFill>
                          <a:effectLst/>
                          <a:latin typeface="Times New Roman" charset="0"/>
                          <a:ea typeface="宋体" pitchFamily="2" charset="-122"/>
                        </a:rPr>
                        <a:t>亚相对论性粒子（</a:t>
                      </a:r>
                      <a:r>
                        <a:rPr kumimoji="1" lang="en-US" altLang="zh-CN" sz="2800" b="1" i="0" u="none" strike="noStrike" cap="none" normalizeH="0" baseline="0" smtClean="0">
                          <a:ln>
                            <a:noFill/>
                          </a:ln>
                          <a:solidFill>
                            <a:schemeClr val="accent2"/>
                          </a:solidFill>
                          <a:effectLst/>
                          <a:latin typeface="Times New Roman" charset="0"/>
                          <a:ea typeface="宋体" pitchFamily="2" charset="-122"/>
                        </a:rPr>
                        <a:t>10Kev&lt;E&lt;100Gev)</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b="1" i="0" u="none" strike="noStrike" cap="none" normalizeH="0" baseline="0" smtClean="0">
                          <a:ln>
                            <a:noFill/>
                          </a:ln>
                          <a:solidFill>
                            <a:schemeClr val="accent2"/>
                          </a:solidFill>
                          <a:effectLst/>
                          <a:latin typeface="Times New Roman" charset="0"/>
                          <a:ea typeface="宋体" pitchFamily="2" charset="-122"/>
                        </a:rPr>
                        <a:t>2</a:t>
                      </a:r>
                      <a:r>
                        <a:rPr kumimoji="1" lang="en-US" altLang="zh-CN" sz="2800" b="1" i="0" u="none" strike="noStrike" cap="none" normalizeH="0" baseline="0" smtClean="0">
                          <a:ln>
                            <a:noFill/>
                          </a:ln>
                          <a:solidFill>
                            <a:schemeClr val="accent2"/>
                          </a:solidFill>
                          <a:effectLst/>
                          <a:latin typeface="Times New Roman" charset="0"/>
                          <a:ea typeface="宋体" pitchFamily="2" charset="-122"/>
                          <a:cs typeface="Times New Roman" charset="0"/>
                        </a:rPr>
                        <a:t>×</a:t>
                      </a:r>
                      <a:r>
                        <a:rPr kumimoji="1" lang="en-US" altLang="zh-CN" sz="2800" b="1" i="0" u="none" strike="noStrike" cap="none" normalizeH="0" baseline="0" smtClean="0">
                          <a:ln>
                            <a:noFill/>
                          </a:ln>
                          <a:solidFill>
                            <a:schemeClr val="accent2"/>
                          </a:solidFill>
                          <a:effectLst/>
                          <a:latin typeface="Times New Roman" charset="0"/>
                          <a:ea typeface="宋体" pitchFamily="2" charset="-122"/>
                        </a:rPr>
                        <a:t> 10</a:t>
                      </a:r>
                      <a:r>
                        <a:rPr kumimoji="1" lang="en-US" altLang="zh-CN" sz="2800" b="1" i="0" u="none" strike="noStrike" cap="none" normalizeH="0" baseline="30000" smtClean="0">
                          <a:ln>
                            <a:noFill/>
                          </a:ln>
                          <a:solidFill>
                            <a:schemeClr val="accent2"/>
                          </a:solidFill>
                          <a:effectLst/>
                          <a:latin typeface="Times New Roman" charset="0"/>
                          <a:ea typeface="宋体" pitchFamily="2" charset="-122"/>
                        </a:rPr>
                        <a:t>31</a:t>
                      </a:r>
                      <a:r>
                        <a:rPr kumimoji="1" lang="en-US" altLang="zh-CN" sz="2800" b="1" i="0" u="none" strike="noStrike" cap="none" normalizeH="0" baseline="0" smtClean="0">
                          <a:ln>
                            <a:noFill/>
                          </a:ln>
                          <a:solidFill>
                            <a:schemeClr val="accent2"/>
                          </a:solidFill>
                          <a:effectLst/>
                          <a:latin typeface="Times New Roman" charset="0"/>
                          <a:ea typeface="宋体" pitchFamily="2" charset="-122"/>
                        </a:rPr>
                        <a:t>erg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CN" altLang="en-US" sz="2800" b="1" i="0" u="none" strike="noStrike" cap="none" normalizeH="0" baseline="0" smtClean="0">
                          <a:ln>
                            <a:noFill/>
                          </a:ln>
                          <a:solidFill>
                            <a:schemeClr val="accent2"/>
                          </a:solidFill>
                          <a:effectLst/>
                          <a:latin typeface="Times New Roman" charset="0"/>
                          <a:ea typeface="宋体" pitchFamily="2" charset="-122"/>
                        </a:rPr>
                        <a:t>其他粒子</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b="1" i="0" u="none" strike="noStrike" cap="none" normalizeH="0" baseline="0" smtClean="0">
                          <a:ln>
                            <a:noFill/>
                          </a:ln>
                          <a:solidFill>
                            <a:schemeClr val="accent2"/>
                          </a:solidFill>
                          <a:effectLst/>
                          <a:latin typeface="Times New Roman" charset="0"/>
                          <a:ea typeface="宋体" pitchFamily="2" charset="-122"/>
                        </a:rPr>
                        <a:t>10</a:t>
                      </a:r>
                      <a:r>
                        <a:rPr kumimoji="1" lang="en-US" altLang="zh-CN" sz="2800" b="1" i="0" u="none" strike="noStrike" cap="none" normalizeH="0" baseline="30000" smtClean="0">
                          <a:ln>
                            <a:noFill/>
                          </a:ln>
                          <a:solidFill>
                            <a:schemeClr val="accent2"/>
                          </a:solidFill>
                          <a:effectLst/>
                          <a:latin typeface="Times New Roman" charset="0"/>
                          <a:ea typeface="宋体" pitchFamily="2" charset="-122"/>
                        </a:rPr>
                        <a:t>30</a:t>
                      </a:r>
                      <a:r>
                        <a:rPr kumimoji="1" lang="en-US" altLang="zh-CN" sz="2800" b="1" i="0" u="none" strike="noStrike" cap="none" normalizeH="0" baseline="0" smtClean="0">
                          <a:ln>
                            <a:noFill/>
                          </a:ln>
                          <a:solidFill>
                            <a:schemeClr val="accent2"/>
                          </a:solidFill>
                          <a:effectLst/>
                          <a:latin typeface="Times New Roman" charset="0"/>
                          <a:ea typeface="宋体" pitchFamily="2" charset="-122"/>
                        </a:rPr>
                        <a:t>erg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CN" altLang="en-US" sz="2800" b="1" i="0" u="none" strike="noStrike" cap="none" normalizeH="0" baseline="0" smtClean="0">
                          <a:ln>
                            <a:noFill/>
                          </a:ln>
                          <a:solidFill>
                            <a:srgbClr val="CC0000"/>
                          </a:solidFill>
                          <a:effectLst/>
                          <a:latin typeface="Times New Roman" charset="0"/>
                          <a:ea typeface="宋体" pitchFamily="2" charset="-122"/>
                        </a:rPr>
                        <a:t>总能量</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800" b="1" i="0" u="none" strike="noStrike" cap="none" normalizeH="0" baseline="0" dirty="0" smtClean="0">
                          <a:ln>
                            <a:noFill/>
                          </a:ln>
                          <a:solidFill>
                            <a:srgbClr val="CC0000"/>
                          </a:solidFill>
                          <a:effectLst/>
                          <a:latin typeface="Times New Roman" charset="0"/>
                          <a:ea typeface="宋体" pitchFamily="2" charset="-122"/>
                        </a:rPr>
                        <a:t>4</a:t>
                      </a:r>
                      <a:r>
                        <a:rPr kumimoji="1" lang="en-US" altLang="zh-CN" sz="2800" b="1" i="0" u="none" strike="noStrike" cap="none" normalizeH="0" baseline="0" dirty="0" smtClean="0">
                          <a:ln>
                            <a:noFill/>
                          </a:ln>
                          <a:solidFill>
                            <a:srgbClr val="CC0000"/>
                          </a:solidFill>
                          <a:effectLst/>
                          <a:latin typeface="Times New Roman" charset="0"/>
                          <a:ea typeface="宋体" pitchFamily="2" charset="-122"/>
                          <a:cs typeface="Times New Roman" charset="0"/>
                        </a:rPr>
                        <a:t>×</a:t>
                      </a:r>
                      <a:r>
                        <a:rPr kumimoji="1" lang="en-US" altLang="zh-CN" sz="2800" b="1" i="0" u="none" strike="noStrike" cap="none" normalizeH="0" baseline="0" dirty="0" smtClean="0">
                          <a:ln>
                            <a:noFill/>
                          </a:ln>
                          <a:solidFill>
                            <a:srgbClr val="CC0000"/>
                          </a:solidFill>
                          <a:effectLst/>
                          <a:latin typeface="Times New Roman" charset="0"/>
                          <a:ea typeface="宋体" pitchFamily="2" charset="-122"/>
                        </a:rPr>
                        <a:t> 10</a:t>
                      </a:r>
                      <a:r>
                        <a:rPr kumimoji="1" lang="en-US" altLang="zh-CN" sz="2800" b="1" i="0" u="none" strike="noStrike" cap="none" normalizeH="0" baseline="30000" dirty="0" smtClean="0">
                          <a:ln>
                            <a:noFill/>
                          </a:ln>
                          <a:solidFill>
                            <a:srgbClr val="CC0000"/>
                          </a:solidFill>
                          <a:effectLst/>
                          <a:latin typeface="Times New Roman" charset="0"/>
                          <a:ea typeface="宋体" pitchFamily="2" charset="-122"/>
                        </a:rPr>
                        <a:t>32</a:t>
                      </a:r>
                      <a:r>
                        <a:rPr kumimoji="1" lang="en-US" altLang="zh-CN" sz="2800" b="1" i="0" u="none" strike="noStrike" cap="none" normalizeH="0" baseline="0" dirty="0" smtClean="0">
                          <a:ln>
                            <a:noFill/>
                          </a:ln>
                          <a:solidFill>
                            <a:srgbClr val="CC0000"/>
                          </a:solidFill>
                          <a:effectLst/>
                          <a:latin typeface="Times New Roman" charset="0"/>
                          <a:ea typeface="宋体" pitchFamily="2" charset="-122"/>
                        </a:rPr>
                        <a:t>erg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zh-CN" altLang="en-US" smtClean="0"/>
              <a:t>耀斑的级别分类</a:t>
            </a:r>
          </a:p>
        </p:txBody>
      </p:sp>
      <p:graphicFrame>
        <p:nvGraphicFramePr>
          <p:cNvPr id="117763" name="Group 3"/>
          <p:cNvGraphicFramePr>
            <a:graphicFrameLocks noGrp="1"/>
          </p:cNvGraphicFramePr>
          <p:nvPr>
            <p:ph type="tbl" idx="1"/>
          </p:nvPr>
        </p:nvGraphicFramePr>
        <p:xfrm>
          <a:off x="357188" y="2214563"/>
          <a:ext cx="4800600" cy="3154400"/>
        </p:xfrm>
        <a:graphic>
          <a:graphicData uri="http://schemas.openxmlformats.org/drawingml/2006/table">
            <a:tbl>
              <a:tblPr/>
              <a:tblGrid>
                <a:gridCol w="1905000"/>
                <a:gridCol w="1828800"/>
                <a:gridCol w="1066800"/>
              </a:tblGrid>
              <a:tr h="533196">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CN" altLang="en-US" sz="2000" b="1" i="0" u="none" strike="noStrike" cap="none" normalizeH="0" baseline="0" dirty="0" smtClean="0">
                          <a:ln>
                            <a:noFill/>
                          </a:ln>
                          <a:solidFill>
                            <a:schemeClr val="accent2"/>
                          </a:solidFill>
                          <a:effectLst/>
                          <a:latin typeface="Times New Roman" charset="0"/>
                          <a:ea typeface="宋体" pitchFamily="2" charset="-122"/>
                        </a:rPr>
                        <a:t>改正到日面中心时的耀斑面积</a:t>
                      </a:r>
                    </a:p>
                  </a:txBody>
                  <a:tcPr marT="45701" marB="457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2000" b="1" i="0" u="none" strike="noStrike" cap="none" normalizeH="0" baseline="0" smtClean="0">
                          <a:ln>
                            <a:noFill/>
                          </a:ln>
                          <a:solidFill>
                            <a:schemeClr val="accent2"/>
                          </a:solidFill>
                          <a:effectLst/>
                          <a:latin typeface="Times New Roman" charset="0"/>
                          <a:ea typeface="宋体" pitchFamily="2" charset="-122"/>
                        </a:rPr>
                        <a:t>级别</a:t>
                      </a:r>
                    </a:p>
                  </a:txBody>
                  <a:tcPr marT="45701" marB="457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195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2000" b="1" i="0" u="none" strike="noStrike" cap="none" normalizeH="0" baseline="0" smtClean="0">
                          <a:ln>
                            <a:noFill/>
                          </a:ln>
                          <a:solidFill>
                            <a:schemeClr val="accent2"/>
                          </a:solidFill>
                          <a:effectLst/>
                          <a:latin typeface="Times New Roman" charset="0"/>
                          <a:ea typeface="宋体" pitchFamily="2" charset="-122"/>
                        </a:rPr>
                        <a:t>单位为</a:t>
                      </a:r>
                      <a:r>
                        <a:rPr kumimoji="1" lang="en-US" altLang="zh-CN" sz="2000" b="1" i="0" u="none" strike="noStrike" cap="none" normalizeH="0" baseline="0" smtClean="0">
                          <a:ln>
                            <a:noFill/>
                          </a:ln>
                          <a:solidFill>
                            <a:schemeClr val="accent2"/>
                          </a:solidFill>
                          <a:effectLst/>
                          <a:latin typeface="Times New Roman" charset="0"/>
                          <a:ea typeface="宋体" pitchFamily="2" charset="-122"/>
                        </a:rPr>
                        <a:t>10</a:t>
                      </a:r>
                      <a:r>
                        <a:rPr kumimoji="1" lang="en-US" altLang="zh-CN" sz="2000" b="1" i="0" u="none" strike="noStrike" cap="none" normalizeH="0" baseline="30000" smtClean="0">
                          <a:ln>
                            <a:noFill/>
                          </a:ln>
                          <a:solidFill>
                            <a:schemeClr val="accent2"/>
                          </a:solidFill>
                          <a:effectLst/>
                          <a:latin typeface="Times New Roman" charset="0"/>
                          <a:ea typeface="宋体" pitchFamily="2" charset="-122"/>
                        </a:rPr>
                        <a:t>-6</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2000" b="1" i="0" u="none" strike="noStrike" cap="none" normalizeH="0" baseline="0" smtClean="0">
                          <a:ln>
                            <a:noFill/>
                          </a:ln>
                          <a:solidFill>
                            <a:schemeClr val="accent2"/>
                          </a:solidFill>
                          <a:effectLst/>
                          <a:latin typeface="Times New Roman" charset="0"/>
                          <a:ea typeface="宋体" pitchFamily="2" charset="-122"/>
                        </a:rPr>
                        <a:t>太阳半球面积</a:t>
                      </a:r>
                    </a:p>
                  </a:txBody>
                  <a:tcPr marT="45701" marB="457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2000" b="1" i="0" u="none" strike="noStrike" cap="none" normalizeH="0" baseline="0" dirty="0" smtClean="0">
                          <a:ln>
                            <a:noFill/>
                          </a:ln>
                          <a:solidFill>
                            <a:schemeClr val="accent2"/>
                          </a:solidFill>
                          <a:effectLst/>
                          <a:latin typeface="Times New Roman" charset="0"/>
                          <a:ea typeface="宋体" pitchFamily="2" charset="-122"/>
                        </a:rPr>
                        <a:t>单位为平方度</a:t>
                      </a:r>
                    </a:p>
                  </a:txBody>
                  <a:tcPr marT="45701" marB="4570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2000" b="1" i="0" u="none" strike="noStrike" cap="none" normalizeH="0" baseline="0" smtClean="0">
                        <a:ln>
                          <a:noFill/>
                        </a:ln>
                        <a:solidFill>
                          <a:schemeClr val="accent2"/>
                        </a:solidFill>
                        <a:effectLst/>
                        <a:latin typeface="Times New Roman" charset="0"/>
                        <a:ea typeface="宋体" pitchFamily="2" charset="-122"/>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zh-CN" sz="2000" b="1" i="0" u="none" strike="noStrike" cap="none" normalizeH="0" baseline="0" smtClean="0">
                        <a:ln>
                          <a:noFill/>
                        </a:ln>
                        <a:solidFill>
                          <a:schemeClr val="accent2"/>
                        </a:solidFill>
                        <a:effectLst/>
                        <a:latin typeface="Times New Roman" charset="0"/>
                        <a:ea typeface="宋体" pitchFamily="2" charset="-122"/>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accent2"/>
                          </a:solidFill>
                          <a:effectLst/>
                          <a:latin typeface="Times New Roman" charset="0"/>
                          <a:ea typeface="宋体" pitchFamily="2" charset="-122"/>
                        </a:rPr>
                        <a:t>S(1</a:t>
                      </a:r>
                      <a:r>
                        <a:rPr kumimoji="1" lang="en-US" altLang="zh-CN" sz="2000" b="1" i="0" u="none" strike="noStrike" cap="none" normalizeH="0" baseline="30000" smtClean="0">
                          <a:ln>
                            <a:noFill/>
                          </a:ln>
                          <a:solidFill>
                            <a:schemeClr val="accent2"/>
                          </a:solidFill>
                          <a:effectLst/>
                          <a:latin typeface="Times New Roman" charset="0"/>
                          <a:ea typeface="宋体" pitchFamily="2" charset="-122"/>
                        </a:rPr>
                        <a:t>-</a:t>
                      </a:r>
                      <a:r>
                        <a:rPr kumimoji="1" lang="en-US" altLang="zh-CN" sz="2000" b="1" i="0" u="none" strike="noStrike" cap="none" normalizeH="0" baseline="0" smtClean="0">
                          <a:ln>
                            <a:noFill/>
                          </a:ln>
                          <a:solidFill>
                            <a:schemeClr val="accent2"/>
                          </a:solidFill>
                          <a:effectLst/>
                          <a:latin typeface="Times New Roman" charset="0"/>
                          <a:ea typeface="宋体" pitchFamily="2" charset="-122"/>
                        </a:rPr>
                        <a:t>)</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accent2"/>
                          </a:solidFill>
                          <a:effectLst/>
                          <a:latin typeface="Times New Roman" charset="0"/>
                          <a:ea typeface="宋体" pitchFamily="2" charset="-122"/>
                        </a:rPr>
                        <a:t>1</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accent2"/>
                          </a:solidFill>
                          <a:effectLst/>
                          <a:latin typeface="Times New Roman" charset="0"/>
                          <a:ea typeface="宋体" pitchFamily="2" charset="-122"/>
                        </a:rPr>
                        <a:t>2</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accent2"/>
                          </a:solidFill>
                          <a:effectLst/>
                          <a:latin typeface="Times New Roman" charset="0"/>
                          <a:ea typeface="宋体" pitchFamily="2" charset="-122"/>
                        </a:rPr>
                        <a:t>3</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accent2"/>
                          </a:solidFill>
                          <a:effectLst/>
                          <a:latin typeface="Times New Roman" charset="0"/>
                          <a:ea typeface="宋体" pitchFamily="2" charset="-122"/>
                        </a:rPr>
                        <a:t>4(3</a:t>
                      </a:r>
                      <a:r>
                        <a:rPr kumimoji="1" lang="en-US" altLang="zh-CN" sz="2000" b="1" i="0" u="none" strike="noStrike" cap="none" normalizeH="0" baseline="30000" smtClean="0">
                          <a:ln>
                            <a:noFill/>
                          </a:ln>
                          <a:solidFill>
                            <a:schemeClr val="accent2"/>
                          </a:solidFill>
                          <a:effectLst/>
                          <a:latin typeface="Times New Roman" charset="0"/>
                          <a:ea typeface="宋体" pitchFamily="2" charset="-122"/>
                        </a:rPr>
                        <a:t>+</a:t>
                      </a:r>
                      <a:r>
                        <a:rPr kumimoji="1" lang="en-US" altLang="zh-CN" sz="2000" b="1" i="0" u="none" strike="noStrike" cap="none" normalizeH="0" baseline="0" smtClean="0">
                          <a:ln>
                            <a:noFill/>
                          </a:ln>
                          <a:solidFill>
                            <a:schemeClr val="accent2"/>
                          </a:solidFill>
                          <a:effectLst/>
                          <a:latin typeface="Times New Roman" charset="0"/>
                          <a:ea typeface="宋体" pitchFamily="2" charset="-122"/>
                        </a:rPr>
                        <a:t>)</a:t>
                      </a:r>
                    </a:p>
                  </a:txBody>
                  <a:tcPr marT="45701" marB="457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185921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accent2"/>
                          </a:solidFill>
                          <a:effectLst/>
                          <a:latin typeface="Times New Roman" charset="0"/>
                          <a:ea typeface="宋体" pitchFamily="2" charset="-122"/>
                        </a:rPr>
                        <a:t>&lt; 100</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accent2"/>
                          </a:solidFill>
                          <a:effectLst/>
                          <a:latin typeface="Times New Roman" charset="0"/>
                          <a:ea typeface="宋体" pitchFamily="2" charset="-122"/>
                        </a:rPr>
                        <a:t>100-250</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accent2"/>
                          </a:solidFill>
                          <a:effectLst/>
                          <a:latin typeface="Times New Roman" charset="0"/>
                          <a:ea typeface="宋体" pitchFamily="2" charset="-122"/>
                        </a:rPr>
                        <a:t>250-600</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accent2"/>
                          </a:solidFill>
                          <a:effectLst/>
                          <a:latin typeface="Times New Roman" charset="0"/>
                          <a:ea typeface="宋体" pitchFamily="2" charset="-122"/>
                        </a:rPr>
                        <a:t>600-1200</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accent2"/>
                          </a:solidFill>
                          <a:effectLst/>
                          <a:latin typeface="Times New Roman" charset="0"/>
                          <a:ea typeface="宋体" pitchFamily="2" charset="-122"/>
                        </a:rPr>
                        <a:t>&gt;1200</a:t>
                      </a:r>
                    </a:p>
                  </a:txBody>
                  <a:tcPr marT="45701" marB="457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dirty="0" smtClean="0">
                          <a:ln>
                            <a:noFill/>
                          </a:ln>
                          <a:solidFill>
                            <a:schemeClr val="accent2"/>
                          </a:solidFill>
                          <a:effectLst/>
                          <a:latin typeface="Times New Roman" charset="0"/>
                          <a:ea typeface="宋体" pitchFamily="2" charset="-122"/>
                        </a:rPr>
                        <a:t>&lt;2.06</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dirty="0" smtClean="0">
                          <a:ln>
                            <a:noFill/>
                          </a:ln>
                          <a:solidFill>
                            <a:schemeClr val="accent2"/>
                          </a:solidFill>
                          <a:effectLst/>
                          <a:latin typeface="Times New Roman" charset="0"/>
                          <a:ea typeface="宋体" pitchFamily="2" charset="-122"/>
                        </a:rPr>
                        <a:t>2.06-5.15</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dirty="0" smtClean="0">
                          <a:ln>
                            <a:noFill/>
                          </a:ln>
                          <a:solidFill>
                            <a:schemeClr val="accent2"/>
                          </a:solidFill>
                          <a:effectLst/>
                          <a:latin typeface="Times New Roman" charset="0"/>
                          <a:ea typeface="宋体" pitchFamily="2" charset="-122"/>
                        </a:rPr>
                        <a:t>5.15-12.4</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dirty="0" smtClean="0">
                          <a:ln>
                            <a:noFill/>
                          </a:ln>
                          <a:solidFill>
                            <a:schemeClr val="accent2"/>
                          </a:solidFill>
                          <a:effectLst/>
                          <a:latin typeface="Times New Roman" charset="0"/>
                          <a:ea typeface="宋体" pitchFamily="2" charset="-122"/>
                        </a:rPr>
                        <a:t>12.4-24.7</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dirty="0" smtClean="0">
                          <a:ln>
                            <a:noFill/>
                          </a:ln>
                          <a:solidFill>
                            <a:schemeClr val="accent2"/>
                          </a:solidFill>
                          <a:effectLst/>
                          <a:latin typeface="Times New Roman" charset="0"/>
                          <a:ea typeface="宋体" pitchFamily="2" charset="-122"/>
                        </a:rPr>
                        <a:t>&gt;24.7</a:t>
                      </a:r>
                    </a:p>
                  </a:txBody>
                  <a:tcPr marT="45701" marB="457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ltLang="en-US"/>
                    </a:p>
                  </a:txBody>
                  <a:tcPr/>
                </a:tc>
              </a:tr>
            </a:tbl>
          </a:graphicData>
        </a:graphic>
      </p:graphicFrame>
      <p:sp>
        <p:nvSpPr>
          <p:cNvPr id="30739" name="Text Box 30"/>
          <p:cNvSpPr txBox="1">
            <a:spLocks noChangeArrowheads="1"/>
          </p:cNvSpPr>
          <p:nvPr/>
        </p:nvSpPr>
        <p:spPr bwMode="auto">
          <a:xfrm>
            <a:off x="134938" y="1271588"/>
            <a:ext cx="5151437" cy="876300"/>
          </a:xfrm>
          <a:prstGeom prst="rect">
            <a:avLst/>
          </a:prstGeom>
          <a:noFill/>
          <a:ln w="9525">
            <a:noFill/>
            <a:miter lim="800000"/>
            <a:headEnd/>
            <a:tailEnd/>
          </a:ln>
        </p:spPr>
        <p:txBody>
          <a:bodyPr>
            <a:spAutoFit/>
          </a:bodyPr>
          <a:lstStyle/>
          <a:p>
            <a:pPr algn="ctr" eaLnBrk="1" hangingPunct="1">
              <a:spcBef>
                <a:spcPct val="50000"/>
              </a:spcBef>
            </a:pPr>
            <a:r>
              <a:rPr lang="zh-CN" altLang="en-US" b="1">
                <a:solidFill>
                  <a:srgbClr val="FF6600"/>
                </a:solidFill>
              </a:rPr>
              <a:t>传统的光学耀斑分级标准</a:t>
            </a:r>
            <a:endParaRPr lang="en-US" altLang="zh-CN" b="1">
              <a:solidFill>
                <a:srgbClr val="FF6600"/>
              </a:solidFill>
            </a:endParaRPr>
          </a:p>
          <a:p>
            <a:pPr algn="ctr" eaLnBrk="1" hangingPunct="1">
              <a:spcBef>
                <a:spcPct val="50000"/>
              </a:spcBef>
            </a:pPr>
            <a:r>
              <a:rPr lang="zh-CN" altLang="en-US" sz="1800" b="1"/>
              <a:t>根据观测的色球</a:t>
            </a:r>
            <a:r>
              <a:rPr lang="en-US" altLang="zh-CN" sz="1800" b="1"/>
              <a:t>H</a:t>
            </a:r>
            <a:r>
              <a:rPr lang="en-US" altLang="zh-CN" sz="1800" b="1">
                <a:sym typeface="Symbol" pitchFamily="18" charset="2"/>
              </a:rPr>
              <a:t></a:t>
            </a:r>
            <a:r>
              <a:rPr lang="zh-CN" altLang="en-US" sz="1800" b="1">
                <a:sym typeface="Symbol" pitchFamily="18" charset="2"/>
              </a:rPr>
              <a:t>图像中增亮的面积大小和亮度</a:t>
            </a:r>
            <a:endParaRPr lang="zh-CN" altLang="en-US" sz="1800" b="1"/>
          </a:p>
        </p:txBody>
      </p:sp>
      <p:pic>
        <p:nvPicPr>
          <p:cNvPr id="30740" name="图片 2"/>
          <p:cNvPicPr>
            <a:picLocks noChangeAspect="1"/>
          </p:cNvPicPr>
          <p:nvPr/>
        </p:nvPicPr>
        <p:blipFill>
          <a:blip r:embed="rId2"/>
          <a:srcRect/>
          <a:stretch>
            <a:fillRect/>
          </a:stretch>
        </p:blipFill>
        <p:spPr bwMode="auto">
          <a:xfrm>
            <a:off x="5219700" y="1709738"/>
            <a:ext cx="3889375" cy="38877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zh-CN" altLang="en-US" smtClean="0"/>
              <a:t>耀斑的级别分类</a:t>
            </a:r>
          </a:p>
        </p:txBody>
      </p:sp>
      <p:graphicFrame>
        <p:nvGraphicFramePr>
          <p:cNvPr id="117779" name="Group 19"/>
          <p:cNvGraphicFramePr>
            <a:graphicFrameLocks noGrp="1"/>
          </p:cNvGraphicFramePr>
          <p:nvPr>
            <p:extLst>
              <p:ext uri="{D42A27DB-BD31-4B8C-83A1-F6EECF244321}">
                <p14:modId xmlns:p14="http://schemas.microsoft.com/office/powerpoint/2010/main" val="4179916830"/>
              </p:ext>
            </p:extLst>
          </p:nvPr>
        </p:nvGraphicFramePr>
        <p:xfrm>
          <a:off x="198438" y="2704666"/>
          <a:ext cx="3657600" cy="2499594"/>
        </p:xfrm>
        <a:graphic>
          <a:graphicData uri="http://schemas.openxmlformats.org/drawingml/2006/table">
            <a:tbl>
              <a:tblPr/>
              <a:tblGrid>
                <a:gridCol w="874712"/>
                <a:gridCol w="2782888"/>
              </a:tblGrid>
              <a:tr h="10048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2000" b="1" i="0" u="none" strike="noStrike" cap="none" normalizeH="0" baseline="0" dirty="0" smtClean="0">
                          <a:ln>
                            <a:noFill/>
                          </a:ln>
                          <a:solidFill>
                            <a:schemeClr val="accent2"/>
                          </a:solidFill>
                          <a:effectLst/>
                          <a:latin typeface="Times New Roman" pitchFamily="18" charset="0"/>
                          <a:ea typeface="宋体" pitchFamily="2" charset="-122"/>
                        </a:rPr>
                        <a:t>级别</a:t>
                      </a:r>
                    </a:p>
                  </a:txBody>
                  <a:tcPr marT="45678" marB="4567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CN" altLang="en-US" sz="2000" b="1" i="0" u="none" strike="noStrike" cap="none" normalizeH="0" baseline="0" dirty="0" smtClean="0">
                          <a:ln>
                            <a:noFill/>
                          </a:ln>
                          <a:solidFill>
                            <a:schemeClr val="accent2"/>
                          </a:solidFill>
                          <a:effectLst/>
                          <a:latin typeface="Verdana, Arial, Helvetica, sans"/>
                          <a:ea typeface="宋体" pitchFamily="2" charset="-122"/>
                        </a:rPr>
                        <a:t>在</a:t>
                      </a:r>
                      <a:r>
                        <a:rPr kumimoji="1" lang="en-US" altLang="zh-CN" sz="2000" b="1" i="0" u="none" strike="noStrike" cap="none" normalizeH="0" baseline="0" dirty="0" smtClean="0">
                          <a:ln>
                            <a:noFill/>
                          </a:ln>
                          <a:solidFill>
                            <a:schemeClr val="accent2"/>
                          </a:solidFill>
                          <a:effectLst/>
                          <a:latin typeface="Verdana, Arial, Helvetica, sans"/>
                          <a:ea typeface="宋体" pitchFamily="2" charset="-122"/>
                        </a:rPr>
                        <a:t>1AU</a:t>
                      </a:r>
                      <a:r>
                        <a:rPr kumimoji="1" lang="zh-CN" altLang="en-US" sz="2000" b="1" i="0" u="none" strike="noStrike" cap="none" normalizeH="0" baseline="0" dirty="0" smtClean="0">
                          <a:ln>
                            <a:noFill/>
                          </a:ln>
                          <a:solidFill>
                            <a:schemeClr val="accent2"/>
                          </a:solidFill>
                          <a:effectLst/>
                          <a:latin typeface="Verdana, Arial, Helvetica, sans"/>
                          <a:ea typeface="宋体" pitchFamily="2" charset="-122"/>
                        </a:rPr>
                        <a:t>处测量到的</a:t>
                      </a:r>
                      <a:r>
                        <a:rPr kumimoji="1" lang="en-US" altLang="zh-CN" sz="2000" b="1" i="0" u="none" strike="noStrike" cap="none" normalizeH="0" baseline="0" dirty="0" smtClean="0">
                          <a:ln>
                            <a:noFill/>
                          </a:ln>
                          <a:solidFill>
                            <a:schemeClr val="accent2"/>
                          </a:solidFill>
                          <a:effectLst/>
                          <a:latin typeface="Verdana, Arial, Helvetica, sans"/>
                          <a:ea typeface="宋体" pitchFamily="2" charset="-122"/>
                        </a:rPr>
                        <a:t>1-8</a:t>
                      </a:r>
                      <a:r>
                        <a:rPr kumimoji="1" lang="en-US" altLang="zh-CN" sz="2000" b="1" i="0" u="none" strike="noStrike" cap="none" normalizeH="0" baseline="0" dirty="0" smtClean="0">
                          <a:ln>
                            <a:noFill/>
                          </a:ln>
                          <a:solidFill>
                            <a:schemeClr val="accent2"/>
                          </a:solidFill>
                          <a:effectLst/>
                          <a:latin typeface="Sylfaen" pitchFamily="18" charset="0"/>
                          <a:ea typeface="宋体" pitchFamily="2" charset="-122"/>
                        </a:rPr>
                        <a:t>Å</a:t>
                      </a:r>
                      <a:r>
                        <a:rPr kumimoji="1" lang="zh-CN" altLang="en-US" sz="2000" b="1" i="0" u="none" strike="noStrike" cap="none" normalizeH="0" baseline="0" dirty="0" smtClean="0">
                          <a:ln>
                            <a:noFill/>
                          </a:ln>
                          <a:solidFill>
                            <a:schemeClr val="accent2"/>
                          </a:solidFill>
                          <a:effectLst/>
                          <a:latin typeface="Verdana, Arial, Helvetica, sans"/>
                          <a:ea typeface="宋体" pitchFamily="2" charset="-122"/>
                        </a:rPr>
                        <a:t>的软</a:t>
                      </a:r>
                      <a:r>
                        <a:rPr kumimoji="1" lang="en-US" altLang="zh-CN" sz="2000" b="1" i="0" u="none" strike="noStrike" cap="none" normalizeH="0" baseline="0" dirty="0" smtClean="0">
                          <a:ln>
                            <a:noFill/>
                          </a:ln>
                          <a:solidFill>
                            <a:schemeClr val="accent2"/>
                          </a:solidFill>
                          <a:effectLst/>
                          <a:latin typeface="Verdana, Arial, Helvetica, sans"/>
                          <a:ea typeface="宋体" pitchFamily="2" charset="-122"/>
                        </a:rPr>
                        <a:t>X</a:t>
                      </a:r>
                      <a:r>
                        <a:rPr kumimoji="1" lang="zh-CN" altLang="en-US" sz="2000" b="1" i="0" u="none" strike="noStrike" cap="none" normalizeH="0" baseline="0" dirty="0" smtClean="0">
                          <a:ln>
                            <a:noFill/>
                          </a:ln>
                          <a:solidFill>
                            <a:schemeClr val="accent2"/>
                          </a:solidFill>
                          <a:effectLst/>
                          <a:latin typeface="Verdana, Arial, Helvetica, sans"/>
                          <a:ea typeface="宋体" pitchFamily="2" charset="-122"/>
                        </a:rPr>
                        <a:t>射线的峰值流量</a:t>
                      </a:r>
                      <a:r>
                        <a:rPr kumimoji="1" lang="en-US" altLang="zh-CN" sz="2000" b="1" i="0" u="none" strike="noStrike" cap="none" normalizeH="0" baseline="0" dirty="0" smtClean="0">
                          <a:ln>
                            <a:noFill/>
                          </a:ln>
                          <a:solidFill>
                            <a:schemeClr val="accent2"/>
                          </a:solidFill>
                          <a:effectLst/>
                          <a:latin typeface="Verdana, Arial, Helvetica, sans"/>
                          <a:ea typeface="宋体" pitchFamily="2" charset="-122"/>
                        </a:rPr>
                        <a:t> (W/m</a:t>
                      </a:r>
                      <a:r>
                        <a:rPr kumimoji="1" lang="en-US" altLang="zh-CN" sz="2000" b="1" i="0" u="none" strike="noStrike" cap="none" normalizeH="0" baseline="30000" dirty="0" smtClean="0">
                          <a:ln>
                            <a:noFill/>
                          </a:ln>
                          <a:solidFill>
                            <a:schemeClr val="accent2"/>
                          </a:solidFill>
                          <a:effectLst/>
                          <a:latin typeface="Verdana, Arial, Helvetica, sans"/>
                          <a:ea typeface="宋体" pitchFamily="2" charset="-122"/>
                        </a:rPr>
                        <a:t>2</a:t>
                      </a:r>
                      <a:r>
                        <a:rPr kumimoji="1" lang="en-US" altLang="zh-CN" sz="2000" b="1" i="0" u="none" strike="noStrike" cap="none" normalizeH="0" baseline="0" dirty="0" smtClean="0">
                          <a:ln>
                            <a:noFill/>
                          </a:ln>
                          <a:solidFill>
                            <a:schemeClr val="accent2"/>
                          </a:solidFill>
                          <a:effectLst/>
                          <a:latin typeface="Verdana, Arial, Helvetica, sans"/>
                          <a:ea typeface="宋体" pitchFamily="2" charset="-122"/>
                        </a:rPr>
                        <a:t>)</a:t>
                      </a:r>
                      <a:endParaRPr kumimoji="1" lang="en-US" altLang="zh-CN" sz="2000" b="1" i="0" u="none" strike="noStrike" cap="none" normalizeH="0" baseline="0" dirty="0" smtClean="0">
                        <a:ln>
                          <a:noFill/>
                        </a:ln>
                        <a:solidFill>
                          <a:schemeClr val="accent2"/>
                        </a:solidFill>
                        <a:effectLst/>
                        <a:latin typeface="Times New Roman" pitchFamily="18" charset="0"/>
                        <a:ea typeface="宋体" pitchFamily="2" charset="-122"/>
                      </a:endParaRPr>
                    </a:p>
                  </a:txBody>
                  <a:tcPr marT="45678" marB="4567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938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accent2"/>
                          </a:solidFill>
                          <a:effectLst/>
                          <a:latin typeface="Times New Roman" pitchFamily="18" charset="0"/>
                          <a:ea typeface="宋体" pitchFamily="2" charset="-122"/>
                        </a:rPr>
                        <a:t>B</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accent2"/>
                          </a:solidFill>
                          <a:effectLst/>
                          <a:latin typeface="Times New Roman" pitchFamily="18" charset="0"/>
                          <a:ea typeface="宋体" pitchFamily="2" charset="-122"/>
                        </a:rPr>
                        <a:t>C</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accent2"/>
                          </a:solidFill>
                          <a:effectLst/>
                          <a:latin typeface="Times New Roman" pitchFamily="18" charset="0"/>
                          <a:ea typeface="宋体" pitchFamily="2" charset="-122"/>
                        </a:rPr>
                        <a:t>M</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2000" b="1" i="0" u="none" strike="noStrike" cap="none" normalizeH="0" baseline="0" smtClean="0">
                          <a:ln>
                            <a:noFill/>
                          </a:ln>
                          <a:solidFill>
                            <a:schemeClr val="accent2"/>
                          </a:solidFill>
                          <a:effectLst/>
                          <a:latin typeface="Times New Roman" pitchFamily="18" charset="0"/>
                          <a:ea typeface="宋体" pitchFamily="2" charset="-122"/>
                        </a:rPr>
                        <a:t>X</a:t>
                      </a:r>
                    </a:p>
                  </a:txBody>
                  <a:tcPr marT="45678" marB="4567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Verdana, Arial, Helvetica, sans"/>
                          <a:ea typeface="宋体" pitchFamily="2" charset="-122"/>
                        </a:rPr>
                        <a:t> </a:t>
                      </a:r>
                      <a:r>
                        <a:rPr kumimoji="0" lang="en-US" altLang="zh-CN" sz="2400" b="0" i="0" u="none" strike="noStrike" cap="none" normalizeH="0" baseline="0" dirty="0" smtClean="0">
                          <a:ln>
                            <a:noFill/>
                          </a:ln>
                          <a:solidFill>
                            <a:schemeClr val="accent2"/>
                          </a:solidFill>
                          <a:effectLst/>
                          <a:latin typeface="Times New Roman" pitchFamily="18" charset="0"/>
                          <a:ea typeface="宋体" pitchFamily="2" charset="-122"/>
                          <a:cs typeface="Times New Roman" pitchFamily="18" charset="0"/>
                        </a:rPr>
                        <a:t>I &lt; 10</a:t>
                      </a:r>
                      <a:r>
                        <a:rPr kumimoji="0" lang="en-US" altLang="zh-CN" sz="2400" b="0" i="0" u="none" strike="noStrike" cap="none" normalizeH="0" baseline="30000" dirty="0" smtClean="0">
                          <a:ln>
                            <a:noFill/>
                          </a:ln>
                          <a:solidFill>
                            <a:schemeClr val="accent2"/>
                          </a:solidFill>
                          <a:effectLst/>
                          <a:latin typeface="Times New Roman" pitchFamily="18" charset="0"/>
                          <a:ea typeface="宋体" pitchFamily="2" charset="-122"/>
                          <a:cs typeface="Times New Roman" pitchFamily="18" charset="0"/>
                        </a:rPr>
                        <a:t>-6</a:t>
                      </a:r>
                      <a:r>
                        <a:rPr kumimoji="0" lang="en-US" altLang="zh-CN" sz="2400" b="0" i="0" u="none" strike="noStrike" cap="none" normalizeH="0" baseline="0" dirty="0" smtClean="0">
                          <a:ln>
                            <a:noFill/>
                          </a:ln>
                          <a:solidFill>
                            <a:schemeClr val="accent2"/>
                          </a:solidFill>
                          <a:effectLst/>
                          <a:latin typeface="Times New Roman" pitchFamily="18" charset="0"/>
                          <a:ea typeface="宋体" pitchFamily="2" charset="-122"/>
                          <a:cs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0" i="0" u="none" strike="noStrike" cap="none" normalizeH="0" baseline="0" dirty="0" smtClean="0">
                          <a:ln>
                            <a:noFill/>
                          </a:ln>
                          <a:solidFill>
                            <a:schemeClr val="accent2"/>
                          </a:solidFill>
                          <a:effectLst/>
                          <a:latin typeface="Times New Roman" pitchFamily="18" charset="0"/>
                          <a:ea typeface="宋体" pitchFamily="2" charset="-122"/>
                          <a:cs typeface="Times New Roman" pitchFamily="18" charset="0"/>
                        </a:rPr>
                        <a:t>10</a:t>
                      </a:r>
                      <a:r>
                        <a:rPr kumimoji="0" lang="en-US" altLang="zh-CN" sz="2400" b="0" i="0" u="none" strike="noStrike" cap="none" normalizeH="0" baseline="30000" dirty="0" smtClean="0">
                          <a:ln>
                            <a:noFill/>
                          </a:ln>
                          <a:solidFill>
                            <a:schemeClr val="accent2"/>
                          </a:solidFill>
                          <a:effectLst/>
                          <a:latin typeface="Times New Roman" pitchFamily="18" charset="0"/>
                          <a:ea typeface="宋体" pitchFamily="2" charset="-122"/>
                          <a:cs typeface="Times New Roman" pitchFamily="18" charset="0"/>
                        </a:rPr>
                        <a:t>-6</a:t>
                      </a:r>
                      <a:r>
                        <a:rPr kumimoji="0" lang="en-US" altLang="zh-CN" sz="2400" b="0" i="0" u="none" strike="noStrike" cap="none" normalizeH="0" baseline="0" dirty="0" smtClean="0">
                          <a:ln>
                            <a:noFill/>
                          </a:ln>
                          <a:solidFill>
                            <a:schemeClr val="accent2"/>
                          </a:solidFill>
                          <a:effectLst/>
                          <a:latin typeface="Times New Roman" pitchFamily="18" charset="0"/>
                          <a:ea typeface="宋体" pitchFamily="2" charset="-122"/>
                          <a:cs typeface="Times New Roman" pitchFamily="18" charset="0"/>
                        </a:rPr>
                        <a:t> &lt; = I &lt; 10</a:t>
                      </a:r>
                      <a:r>
                        <a:rPr kumimoji="0" lang="en-US" altLang="zh-CN" sz="2400" b="0" i="0" u="none" strike="noStrike" cap="none" normalizeH="0" baseline="30000" dirty="0" smtClean="0">
                          <a:ln>
                            <a:noFill/>
                          </a:ln>
                          <a:solidFill>
                            <a:schemeClr val="accent2"/>
                          </a:solidFill>
                          <a:effectLst/>
                          <a:latin typeface="Times New Roman" pitchFamily="18" charset="0"/>
                          <a:ea typeface="宋体" pitchFamily="2" charset="-122"/>
                          <a:cs typeface="Times New Roman" pitchFamily="18" charset="0"/>
                        </a:rPr>
                        <a:t>-5</a:t>
                      </a:r>
                      <a:r>
                        <a:rPr kumimoji="0" lang="en-US" altLang="zh-CN" sz="2400" b="0" i="0" u="none" strike="noStrike" cap="none" normalizeH="0" baseline="0" dirty="0" smtClean="0">
                          <a:ln>
                            <a:noFill/>
                          </a:ln>
                          <a:solidFill>
                            <a:schemeClr val="accent2"/>
                          </a:solidFill>
                          <a:effectLst/>
                          <a:latin typeface="Times New Roman" pitchFamily="18" charset="0"/>
                          <a:ea typeface="宋体" pitchFamily="2" charset="-122"/>
                          <a:cs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0" i="0" u="none" strike="noStrike" cap="none" normalizeH="0" baseline="0" dirty="0" smtClean="0">
                          <a:ln>
                            <a:noFill/>
                          </a:ln>
                          <a:solidFill>
                            <a:schemeClr val="accent2"/>
                          </a:solidFill>
                          <a:effectLst/>
                          <a:latin typeface="Times New Roman" pitchFamily="18" charset="0"/>
                          <a:ea typeface="宋体" pitchFamily="2" charset="-122"/>
                          <a:cs typeface="Times New Roman" pitchFamily="18" charset="0"/>
                        </a:rPr>
                        <a:t> 10</a:t>
                      </a:r>
                      <a:r>
                        <a:rPr kumimoji="0" lang="en-US" altLang="zh-CN" sz="2400" b="0" i="0" u="none" strike="noStrike" cap="none" normalizeH="0" baseline="30000" dirty="0" smtClean="0">
                          <a:ln>
                            <a:noFill/>
                          </a:ln>
                          <a:solidFill>
                            <a:schemeClr val="accent2"/>
                          </a:solidFill>
                          <a:effectLst/>
                          <a:latin typeface="Times New Roman" pitchFamily="18" charset="0"/>
                          <a:ea typeface="宋体" pitchFamily="2" charset="-122"/>
                          <a:cs typeface="Times New Roman" pitchFamily="18" charset="0"/>
                        </a:rPr>
                        <a:t>-5</a:t>
                      </a:r>
                      <a:r>
                        <a:rPr kumimoji="0" lang="en-US" altLang="zh-CN" sz="2400" b="0" i="0" u="none" strike="noStrike" cap="none" normalizeH="0" baseline="0" dirty="0" smtClean="0">
                          <a:ln>
                            <a:noFill/>
                          </a:ln>
                          <a:solidFill>
                            <a:schemeClr val="accent2"/>
                          </a:solidFill>
                          <a:effectLst/>
                          <a:latin typeface="Times New Roman" pitchFamily="18" charset="0"/>
                          <a:ea typeface="宋体" pitchFamily="2" charset="-122"/>
                          <a:cs typeface="Times New Roman" pitchFamily="18" charset="0"/>
                        </a:rPr>
                        <a:t> &lt; = I &lt; 10</a:t>
                      </a:r>
                      <a:r>
                        <a:rPr kumimoji="0" lang="en-US" altLang="zh-CN" sz="2400" b="0" i="0" u="none" strike="noStrike" cap="none" normalizeH="0" baseline="30000" dirty="0" smtClean="0">
                          <a:ln>
                            <a:noFill/>
                          </a:ln>
                          <a:solidFill>
                            <a:schemeClr val="accent2"/>
                          </a:solidFill>
                          <a:effectLst/>
                          <a:latin typeface="Times New Roman" pitchFamily="18" charset="0"/>
                          <a:ea typeface="宋体" pitchFamily="2" charset="-122"/>
                          <a:cs typeface="Times New Roman" pitchFamily="18" charset="0"/>
                        </a:rPr>
                        <a:t>-4</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400" b="0" i="0" u="none" strike="noStrike" cap="none" normalizeH="0" baseline="0" dirty="0" smtClean="0">
                          <a:ln>
                            <a:noFill/>
                          </a:ln>
                          <a:solidFill>
                            <a:schemeClr val="accent2"/>
                          </a:solidFill>
                          <a:effectLst/>
                          <a:latin typeface="Times New Roman" pitchFamily="18" charset="0"/>
                          <a:ea typeface="宋体" pitchFamily="2" charset="-122"/>
                          <a:cs typeface="Times New Roman" pitchFamily="18" charset="0"/>
                        </a:rPr>
                        <a:t>I &gt; = 10</a:t>
                      </a:r>
                      <a:r>
                        <a:rPr kumimoji="0" lang="en-US" altLang="zh-CN" sz="2400" b="0" i="0" u="none" strike="noStrike" cap="none" normalizeH="0" baseline="30000" dirty="0" smtClean="0">
                          <a:ln>
                            <a:noFill/>
                          </a:ln>
                          <a:solidFill>
                            <a:schemeClr val="accent2"/>
                          </a:solidFill>
                          <a:effectLst/>
                          <a:latin typeface="Times New Roman" pitchFamily="18" charset="0"/>
                          <a:ea typeface="宋体" pitchFamily="2" charset="-122"/>
                          <a:cs typeface="Times New Roman" pitchFamily="18" charset="0"/>
                        </a:rPr>
                        <a:t>-4</a:t>
                      </a:r>
                      <a:r>
                        <a:rPr kumimoji="0" lang="en-US" altLang="zh-CN" sz="2400" b="0" i="0" u="none" strike="noStrike" cap="none" normalizeH="0" baseline="0" dirty="0" smtClean="0">
                          <a:ln>
                            <a:noFill/>
                          </a:ln>
                          <a:solidFill>
                            <a:schemeClr val="accent2"/>
                          </a:solidFill>
                          <a:effectLst/>
                          <a:latin typeface="Times New Roman" pitchFamily="18" charset="0"/>
                          <a:ea typeface="宋体" pitchFamily="2" charset="-122"/>
                          <a:cs typeface="Times New Roman" pitchFamily="18" charset="0"/>
                        </a:rPr>
                        <a:t> </a:t>
                      </a:r>
                    </a:p>
                  </a:txBody>
                  <a:tcPr marL="0" marR="0" marT="0" marB="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1758" name="Text Box 31"/>
          <p:cNvSpPr txBox="1">
            <a:spLocks noChangeArrowheads="1"/>
          </p:cNvSpPr>
          <p:nvPr/>
        </p:nvSpPr>
        <p:spPr bwMode="auto">
          <a:xfrm>
            <a:off x="313531" y="1951831"/>
            <a:ext cx="3357563" cy="461963"/>
          </a:xfrm>
          <a:prstGeom prst="rect">
            <a:avLst/>
          </a:prstGeom>
          <a:noFill/>
          <a:ln w="9525">
            <a:noFill/>
            <a:miter lim="800000"/>
            <a:headEnd/>
            <a:tailEnd/>
          </a:ln>
        </p:spPr>
        <p:txBody>
          <a:bodyPr>
            <a:spAutoFit/>
          </a:bodyPr>
          <a:lstStyle/>
          <a:p>
            <a:pPr eaLnBrk="1" hangingPunct="1">
              <a:spcBef>
                <a:spcPct val="50000"/>
              </a:spcBef>
            </a:pPr>
            <a:r>
              <a:rPr lang="zh-CN" altLang="en-US" b="1" dirty="0">
                <a:solidFill>
                  <a:srgbClr val="FF6600"/>
                </a:solidFill>
              </a:rPr>
              <a:t>软</a:t>
            </a:r>
            <a:r>
              <a:rPr lang="en-US" altLang="zh-CN" b="1" dirty="0">
                <a:solidFill>
                  <a:srgbClr val="FF6600"/>
                </a:solidFill>
              </a:rPr>
              <a:t>X</a:t>
            </a:r>
            <a:r>
              <a:rPr lang="zh-CN" altLang="en-US" b="1" dirty="0">
                <a:solidFill>
                  <a:srgbClr val="FF6600"/>
                </a:solidFill>
              </a:rPr>
              <a:t>射线耀斑分级标准</a:t>
            </a:r>
          </a:p>
        </p:txBody>
      </p:sp>
      <p:pic>
        <p:nvPicPr>
          <p:cNvPr id="31759" name="图片 2"/>
          <p:cNvPicPr>
            <a:picLocks noChangeAspect="1"/>
          </p:cNvPicPr>
          <p:nvPr/>
        </p:nvPicPr>
        <p:blipFill>
          <a:blip r:embed="rId2"/>
          <a:srcRect/>
          <a:stretch>
            <a:fillRect/>
          </a:stretch>
        </p:blipFill>
        <p:spPr bwMode="auto">
          <a:xfrm>
            <a:off x="3856038" y="2182813"/>
            <a:ext cx="5305425" cy="3543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09600" y="152400"/>
            <a:ext cx="7772400" cy="914400"/>
          </a:xfrm>
        </p:spPr>
        <p:txBody>
          <a:bodyPr/>
          <a:lstStyle/>
          <a:p>
            <a:pPr eaLnBrk="1" hangingPunct="1"/>
            <a:r>
              <a:rPr lang="zh-CN" altLang="en-US" smtClean="0"/>
              <a:t>高温耀斑区与低温耀斑区</a:t>
            </a:r>
          </a:p>
        </p:txBody>
      </p:sp>
      <p:pic>
        <p:nvPicPr>
          <p:cNvPr id="32771" name="Picture 3"/>
          <p:cNvPicPr>
            <a:picLocks noChangeAspect="1" noChangeArrowheads="1"/>
          </p:cNvPicPr>
          <p:nvPr/>
        </p:nvPicPr>
        <p:blipFill>
          <a:blip r:embed="rId2"/>
          <a:srcRect/>
          <a:stretch>
            <a:fillRect/>
          </a:stretch>
        </p:blipFill>
        <p:spPr bwMode="auto">
          <a:xfrm>
            <a:off x="107504" y="1295112"/>
            <a:ext cx="5181600" cy="4492625"/>
          </a:xfrm>
          <a:prstGeom prst="rect">
            <a:avLst/>
          </a:prstGeom>
          <a:noFill/>
          <a:ln w="9525">
            <a:noFill/>
            <a:miter lim="800000"/>
            <a:headEnd/>
            <a:tailEnd/>
          </a:ln>
        </p:spPr>
      </p:pic>
      <p:sp>
        <p:nvSpPr>
          <p:cNvPr id="118788" name="Text Box 4"/>
          <p:cNvSpPr txBox="1">
            <a:spLocks noChangeArrowheads="1"/>
          </p:cNvSpPr>
          <p:nvPr/>
        </p:nvSpPr>
        <p:spPr bwMode="auto">
          <a:xfrm>
            <a:off x="5289104" y="1448087"/>
            <a:ext cx="3607246" cy="4339650"/>
          </a:xfrm>
          <a:prstGeom prst="rect">
            <a:avLst/>
          </a:prstGeom>
          <a:noFill/>
          <a:ln w="9525">
            <a:noFill/>
            <a:miter lim="800000"/>
            <a:headEnd/>
            <a:tailEnd/>
          </a:ln>
        </p:spPr>
        <p:txBody>
          <a:bodyPr wrap="square">
            <a:spAutoFit/>
          </a:bodyPr>
          <a:lstStyle/>
          <a:p>
            <a:pPr eaLnBrk="1" hangingPunct="1">
              <a:spcBef>
                <a:spcPct val="50000"/>
              </a:spcBef>
            </a:pPr>
            <a:r>
              <a:rPr lang="zh-CN" altLang="en-US" b="1" dirty="0">
                <a:solidFill>
                  <a:schemeClr val="accent2"/>
                </a:solidFill>
              </a:rPr>
              <a:t>高温耀斑区：</a:t>
            </a:r>
          </a:p>
          <a:p>
            <a:pPr marL="287338" lvl="1" algn="just" eaLnBrk="1" hangingPunct="1">
              <a:spcBef>
                <a:spcPct val="50000"/>
              </a:spcBef>
              <a:buFont typeface="Wingdings" pitchFamily="2" charset="2"/>
              <a:buChar char="§"/>
            </a:pPr>
            <a:r>
              <a:rPr lang="zh-CN" altLang="en-US" b="1" dirty="0"/>
              <a:t>  </a:t>
            </a:r>
            <a:r>
              <a:rPr lang="en-US" altLang="zh-CN" b="1" dirty="0"/>
              <a:t>X</a:t>
            </a:r>
            <a:r>
              <a:rPr lang="zh-CN" altLang="en-US" b="1" dirty="0"/>
              <a:t>光和射电辐射增强，高能粒子的发射，是能量的真正释放区域，</a:t>
            </a:r>
          </a:p>
          <a:p>
            <a:pPr eaLnBrk="1" hangingPunct="1">
              <a:spcBef>
                <a:spcPct val="50000"/>
              </a:spcBef>
            </a:pPr>
            <a:r>
              <a:rPr lang="zh-CN" altLang="en-US" b="1" dirty="0">
                <a:solidFill>
                  <a:schemeClr val="accent2"/>
                </a:solidFill>
              </a:rPr>
              <a:t>低温耀斑区：</a:t>
            </a:r>
          </a:p>
          <a:p>
            <a:pPr marL="287338" lvl="1" algn="just" eaLnBrk="1" hangingPunct="1">
              <a:spcBef>
                <a:spcPct val="50000"/>
              </a:spcBef>
              <a:buFont typeface="Wingdings" pitchFamily="2" charset="2"/>
              <a:buChar char="§"/>
            </a:pPr>
            <a:r>
              <a:rPr lang="zh-CN" altLang="en-US" b="1" dirty="0"/>
              <a:t>  光学耀斑</a:t>
            </a:r>
            <a:r>
              <a:rPr lang="zh-CN" altLang="en-US" b="1" dirty="0" smtClean="0"/>
              <a:t>，在色球或光球层的</a:t>
            </a:r>
            <a:r>
              <a:rPr lang="en-US" altLang="zh-CN" b="1" dirty="0" smtClean="0"/>
              <a:t>H</a:t>
            </a:r>
            <a:r>
              <a:rPr lang="en-US" altLang="zh-CN" b="1" baseline="-25000" dirty="0">
                <a:sym typeface="Symbol" pitchFamily="18" charset="2"/>
              </a:rPr>
              <a:t></a:t>
            </a:r>
            <a:r>
              <a:rPr lang="zh-CN" altLang="en-US" b="1" dirty="0">
                <a:sym typeface="Symbol" pitchFamily="18" charset="2"/>
              </a:rPr>
              <a:t>与可见区的光谱观测，为耀斑加速的高能粒子向下冲击色球产生的次级效应。</a:t>
            </a:r>
            <a:endParaRPr lang="zh-CN" altLang="en-US" b="1" baseline="-250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18788"/>
                                        </p:tgtEl>
                                        <p:attrNameLst>
                                          <p:attrName>style.visibility</p:attrName>
                                        </p:attrNameLst>
                                      </p:cBhvr>
                                      <p:to>
                                        <p:strVal val="visible"/>
                                      </p:to>
                                    </p:set>
                                    <p:animEffect transition="in" filter="checkerboard(across)">
                                      <p:cBhvr>
                                        <p:cTn id="7" dur="500"/>
                                        <p:tgtEl>
                                          <p:spTgt spid="1187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8"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533400" y="0"/>
            <a:ext cx="8305800" cy="1143000"/>
          </a:xfrm>
        </p:spPr>
        <p:txBody>
          <a:bodyPr/>
          <a:lstStyle/>
          <a:p>
            <a:pPr eaLnBrk="1" hangingPunct="1"/>
            <a:r>
              <a:rPr lang="zh-CN" altLang="en-US" smtClean="0"/>
              <a:t>单环耀斑（致密耀斑）与双带耀斑</a:t>
            </a:r>
          </a:p>
        </p:txBody>
      </p:sp>
      <p:sp>
        <p:nvSpPr>
          <p:cNvPr id="119811" name="Rectangle 3"/>
          <p:cNvSpPr>
            <a:spLocks noGrp="1" noChangeArrowheads="1"/>
          </p:cNvSpPr>
          <p:nvPr>
            <p:ph type="body" idx="1"/>
          </p:nvPr>
        </p:nvSpPr>
        <p:spPr>
          <a:xfrm>
            <a:off x="457200" y="1447800"/>
            <a:ext cx="8077200" cy="4572000"/>
          </a:xfrm>
        </p:spPr>
        <p:txBody>
          <a:bodyPr/>
          <a:lstStyle/>
          <a:p>
            <a:pPr eaLnBrk="1" hangingPunct="1"/>
            <a:r>
              <a:rPr lang="zh-CN" altLang="en-US" dirty="0" smtClean="0"/>
              <a:t>单环耀斑（致密耀斑或静态耀斑）</a:t>
            </a:r>
          </a:p>
          <a:p>
            <a:pPr lvl="1" eaLnBrk="1" hangingPunct="1"/>
            <a:r>
              <a:rPr lang="zh-CN" altLang="en-US" dirty="0" smtClean="0"/>
              <a:t>预先存在的拱、单个磁环或环系，在软</a:t>
            </a:r>
            <a:r>
              <a:rPr lang="en-US" altLang="zh-CN" dirty="0" smtClean="0"/>
              <a:t>X</a:t>
            </a:r>
            <a:r>
              <a:rPr lang="zh-CN" altLang="en-US" dirty="0" smtClean="0"/>
              <a:t>射线出现增亮，在整个事件中，其形状</a:t>
            </a:r>
            <a:r>
              <a:rPr lang="zh-CN" altLang="en-US" dirty="0"/>
              <a:t>基本</a:t>
            </a:r>
            <a:r>
              <a:rPr lang="zh-CN" altLang="en-US" dirty="0" smtClean="0"/>
              <a:t>不变，也没有明显的运动和膨胀。耀斑环可由几个环所组成，并在环的垂足产生</a:t>
            </a:r>
            <a:r>
              <a:rPr lang="en-US" altLang="zh-CN" sz="2400" dirty="0" smtClean="0"/>
              <a:t>H</a:t>
            </a:r>
            <a:r>
              <a:rPr lang="en-US" altLang="zh-CN" sz="2400" baseline="-25000" dirty="0" smtClean="0">
                <a:sym typeface="Symbol" pitchFamily="18" charset="2"/>
              </a:rPr>
              <a:t></a:t>
            </a:r>
            <a:r>
              <a:rPr lang="zh-CN" altLang="en-US" dirty="0" smtClean="0"/>
              <a:t>的简单发亮。</a:t>
            </a:r>
          </a:p>
          <a:p>
            <a:pPr lvl="1" eaLnBrk="1" hangingPunct="1"/>
            <a:r>
              <a:rPr lang="zh-CN" altLang="en-US" dirty="0" smtClean="0"/>
              <a:t>耀斑的寿命与预测的致冷时间相当，因此除了一次爆发之外，没有给耀斑继续补充能量。</a:t>
            </a:r>
          </a:p>
          <a:p>
            <a:pPr lvl="1" eaLnBrk="1" hangingPunct="1"/>
            <a:r>
              <a:rPr lang="zh-CN" altLang="en-US" dirty="0" smtClean="0"/>
              <a:t>大多数耀斑和亚耀斑属于这一类。</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8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98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981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98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build="p" bldLvl="2"/>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3"/>
          <p:cNvSpPr txBox="1">
            <a:spLocks noChangeArrowheads="1"/>
          </p:cNvSpPr>
          <p:nvPr/>
        </p:nvSpPr>
        <p:spPr bwMode="auto">
          <a:xfrm>
            <a:off x="1371600" y="6172200"/>
            <a:ext cx="6945313" cy="457200"/>
          </a:xfrm>
          <a:prstGeom prst="rect">
            <a:avLst/>
          </a:prstGeom>
          <a:noFill/>
          <a:ln w="9525">
            <a:noFill/>
            <a:miter lim="800000"/>
            <a:headEnd/>
            <a:tailEnd/>
          </a:ln>
        </p:spPr>
        <p:txBody>
          <a:bodyPr>
            <a:spAutoFit/>
          </a:bodyPr>
          <a:lstStyle/>
          <a:p>
            <a:pPr eaLnBrk="1" hangingPunct="1">
              <a:spcBef>
                <a:spcPct val="50000"/>
              </a:spcBef>
            </a:pPr>
            <a:r>
              <a:rPr lang="zh-CN" altLang="en-US" b="1"/>
              <a:t>软</a:t>
            </a:r>
            <a:r>
              <a:rPr lang="en-US" altLang="zh-CN" b="1"/>
              <a:t>X</a:t>
            </a:r>
            <a:r>
              <a:rPr lang="zh-CN" altLang="en-US" b="1"/>
              <a:t>射线观测到的一活动区中多次耀斑的爆发。</a:t>
            </a:r>
          </a:p>
        </p:txBody>
      </p:sp>
      <p:pic>
        <p:nvPicPr>
          <p:cNvPr id="203780" name="movie20.mpg">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srcRect/>
          <a:stretch>
            <a:fillRect/>
          </a:stretch>
        </p:blipFill>
        <p:spPr bwMode="auto">
          <a:xfrm>
            <a:off x="2051050" y="1247775"/>
            <a:ext cx="4895850" cy="48958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33" fill="hold"/>
                                        <p:tgtEl>
                                          <p:spTgt spid="20378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cTn>
                <p:tgtEl>
                  <p:spTgt spid="203780"/>
                </p:tgtEl>
              </p:cMediaNode>
            </p:video>
            <p:seq concurrent="1" nextAc="seek">
              <p:cTn id="8" restart="whenNotActive" fill="hold" evtFilter="cancelBubble" nodeType="interactiveSeq">
                <p:stCondLst>
                  <p:cond evt="onClick" delay="0">
                    <p:tgtEl>
                      <p:spTgt spid="20378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03780"/>
                                        </p:tgtEl>
                                      </p:cBhvr>
                                    </p:cmd>
                                  </p:childTnLst>
                                </p:cTn>
                              </p:par>
                            </p:childTnLst>
                          </p:cTn>
                        </p:par>
                      </p:childTnLst>
                    </p:cTn>
                  </p:par>
                </p:childTnLst>
              </p:cTn>
              <p:nextCondLst>
                <p:cond evt="onClick" delay="0">
                  <p:tgtEl>
                    <p:spTgt spid="203780"/>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racklingAR_131.mpeg">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a:srcRect/>
          <a:stretch>
            <a:fillRect/>
          </a:stretch>
        </p:blipFill>
        <p:spPr bwMode="auto">
          <a:xfrm>
            <a:off x="1619250" y="260350"/>
            <a:ext cx="5707063" cy="5705475"/>
          </a:xfrm>
          <a:prstGeom prst="rect">
            <a:avLst/>
          </a:prstGeom>
          <a:noFill/>
          <a:ln w="9525">
            <a:noFill/>
            <a:miter lim="800000"/>
            <a:headEnd/>
            <a:tailEnd/>
          </a:ln>
        </p:spPr>
      </p:pic>
      <p:sp>
        <p:nvSpPr>
          <p:cNvPr id="35843" name="Text Box 3"/>
          <p:cNvSpPr txBox="1">
            <a:spLocks noChangeArrowheads="1"/>
          </p:cNvSpPr>
          <p:nvPr/>
        </p:nvSpPr>
        <p:spPr bwMode="auto">
          <a:xfrm>
            <a:off x="755650" y="6027738"/>
            <a:ext cx="7848600" cy="460375"/>
          </a:xfrm>
          <a:prstGeom prst="rect">
            <a:avLst/>
          </a:prstGeom>
          <a:noFill/>
          <a:ln w="9525">
            <a:noFill/>
            <a:miter lim="800000"/>
            <a:headEnd/>
            <a:tailEnd/>
          </a:ln>
        </p:spPr>
        <p:txBody>
          <a:bodyPr>
            <a:spAutoFit/>
          </a:bodyPr>
          <a:lstStyle/>
          <a:p>
            <a:pPr eaLnBrk="1" hangingPunct="1">
              <a:spcBef>
                <a:spcPct val="50000"/>
              </a:spcBef>
            </a:pPr>
            <a:r>
              <a:rPr lang="en-US" altLang="zh-CN" b="1"/>
              <a:t>SDO</a:t>
            </a:r>
            <a:r>
              <a:rPr lang="zh-CN" altLang="en-US" b="1"/>
              <a:t>极紫外</a:t>
            </a:r>
            <a:r>
              <a:rPr lang="en-US" altLang="zh-CN" b="1"/>
              <a:t>131</a:t>
            </a:r>
            <a:r>
              <a:rPr lang="en-US" altLang="zh-CN">
                <a:latin typeface="Sylfaen" pitchFamily="18" charset="0"/>
              </a:rPr>
              <a:t>Å</a:t>
            </a:r>
            <a:r>
              <a:rPr lang="zh-CN" altLang="en-US" b="1"/>
              <a:t>线观测到的一活动区中多次耀斑的爆发。</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104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a:xfrm>
            <a:off x="714375" y="5286375"/>
            <a:ext cx="7786688" cy="1071563"/>
          </a:xfrm>
          <a:prstGeom prst="rect">
            <a:avLst/>
          </a:prstGeom>
        </p:spPr>
        <p:txBody>
          <a:bodyPr/>
          <a:lstStyle/>
          <a:p>
            <a:pPr algn="just" eaLnBrk="1" hangingPunct="1">
              <a:defRPr/>
            </a:pPr>
            <a:r>
              <a:rPr lang="zh-CN" altLang="en-US" sz="2000" b="1" kern="0" dirty="0">
                <a:latin typeface="+mj-lt"/>
                <a:ea typeface="+mj-ea"/>
                <a:cs typeface="+mj-cs"/>
              </a:rPr>
              <a:t>日本</a:t>
            </a:r>
            <a:r>
              <a:rPr lang="en-US" altLang="zh-CN" sz="2000" b="1" kern="0" dirty="0" err="1">
                <a:latin typeface="+mj-lt"/>
                <a:ea typeface="+mj-ea"/>
                <a:cs typeface="+mj-cs"/>
              </a:rPr>
              <a:t>Yohkoh</a:t>
            </a:r>
            <a:r>
              <a:rPr lang="zh-CN" altLang="en-US" sz="2000" b="1" kern="0" dirty="0">
                <a:latin typeface="+mj-lt"/>
                <a:ea typeface="+mj-ea"/>
                <a:cs typeface="+mj-cs"/>
              </a:rPr>
              <a:t>卫星观测到一次单环耀斑爆发产生的软</a:t>
            </a:r>
            <a:r>
              <a:rPr lang="en-US" altLang="zh-CN" sz="2000" b="1" kern="0" dirty="0">
                <a:latin typeface="+mj-lt"/>
                <a:ea typeface="+mj-ea"/>
                <a:cs typeface="+mj-cs"/>
              </a:rPr>
              <a:t>X</a:t>
            </a:r>
            <a:r>
              <a:rPr lang="zh-CN" altLang="en-US" sz="2000" b="1" kern="0" dirty="0">
                <a:latin typeface="+mj-lt"/>
                <a:ea typeface="+mj-ea"/>
                <a:cs typeface="+mj-cs"/>
              </a:rPr>
              <a:t>射线和硬</a:t>
            </a:r>
            <a:r>
              <a:rPr lang="en-US" altLang="zh-CN" sz="2000" b="1" kern="0" dirty="0">
                <a:latin typeface="+mj-lt"/>
                <a:ea typeface="+mj-ea"/>
                <a:cs typeface="+mj-cs"/>
              </a:rPr>
              <a:t>X</a:t>
            </a:r>
            <a:r>
              <a:rPr lang="zh-CN" altLang="en-US" sz="2000" b="1" kern="0" dirty="0">
                <a:latin typeface="+mj-lt"/>
                <a:ea typeface="+mj-ea"/>
                <a:cs typeface="+mj-cs"/>
              </a:rPr>
              <a:t>射线辐射增强，及其能量释放过程示意图。磁场重联产生的能量释放发生在环顶的上方。</a:t>
            </a:r>
          </a:p>
        </p:txBody>
      </p:sp>
      <p:pic>
        <p:nvPicPr>
          <p:cNvPr id="36867" name="图片 1"/>
          <p:cNvPicPr>
            <a:picLocks noChangeAspect="1"/>
          </p:cNvPicPr>
          <p:nvPr/>
        </p:nvPicPr>
        <p:blipFill>
          <a:blip r:embed="rId2"/>
          <a:srcRect/>
          <a:stretch>
            <a:fillRect/>
          </a:stretch>
        </p:blipFill>
        <p:spPr bwMode="auto">
          <a:xfrm>
            <a:off x="712788" y="663575"/>
            <a:ext cx="7705725" cy="4622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533400" y="0"/>
            <a:ext cx="8305800" cy="1143000"/>
          </a:xfrm>
        </p:spPr>
        <p:txBody>
          <a:bodyPr/>
          <a:lstStyle/>
          <a:p>
            <a:pPr eaLnBrk="1" hangingPunct="1"/>
            <a:r>
              <a:rPr lang="zh-CN" altLang="en-US" smtClean="0"/>
              <a:t>单环耀斑（致密耀斑）与双带耀斑</a:t>
            </a:r>
          </a:p>
        </p:txBody>
      </p:sp>
      <p:sp>
        <p:nvSpPr>
          <p:cNvPr id="36867" name="Rectangle 3"/>
          <p:cNvSpPr>
            <a:spLocks noGrp="1" noChangeArrowheads="1"/>
          </p:cNvSpPr>
          <p:nvPr>
            <p:ph type="body" idx="1"/>
          </p:nvPr>
        </p:nvSpPr>
        <p:spPr>
          <a:xfrm>
            <a:off x="214313" y="1854200"/>
            <a:ext cx="4724400" cy="4429125"/>
          </a:xfrm>
        </p:spPr>
        <p:txBody>
          <a:bodyPr/>
          <a:lstStyle/>
          <a:p>
            <a:pPr marL="576263" lvl="1" indent="-295275" algn="just" eaLnBrk="1" hangingPunct="1">
              <a:spcBef>
                <a:spcPct val="50000"/>
              </a:spcBef>
            </a:pPr>
            <a:r>
              <a:rPr lang="zh-CN" altLang="en-US" smtClean="0"/>
              <a:t>双带以</a:t>
            </a:r>
            <a:r>
              <a:rPr lang="en-US" altLang="zh-CN" smtClean="0"/>
              <a:t>2-10Km/s</a:t>
            </a:r>
            <a:r>
              <a:rPr lang="zh-CN" altLang="en-US" smtClean="0"/>
              <a:t>的速度逐渐离开磁中性线。</a:t>
            </a:r>
          </a:p>
          <a:p>
            <a:pPr marL="576263" lvl="1" indent="-295275" algn="just" eaLnBrk="1" hangingPunct="1">
              <a:spcBef>
                <a:spcPct val="50000"/>
              </a:spcBef>
            </a:pPr>
            <a:r>
              <a:rPr lang="zh-CN" altLang="en-US" smtClean="0"/>
              <a:t>双带实际是相继形成的磁环（拱）的垂足在色球层形成的两排亮块。</a:t>
            </a:r>
          </a:p>
          <a:p>
            <a:pPr marL="576263" lvl="1" indent="-295275" algn="just" eaLnBrk="1" hangingPunct="1">
              <a:spcBef>
                <a:spcPct val="50000"/>
              </a:spcBef>
            </a:pPr>
            <a:r>
              <a:rPr lang="zh-CN" altLang="en-US" smtClean="0"/>
              <a:t>双带的运动代表了磁环（拱）形成高度的上升。</a:t>
            </a:r>
          </a:p>
          <a:p>
            <a:pPr marL="576263" lvl="1" indent="-295275" algn="just" eaLnBrk="1" hangingPunct="1">
              <a:spcBef>
                <a:spcPct val="50000"/>
              </a:spcBef>
            </a:pPr>
            <a:r>
              <a:rPr lang="zh-CN" altLang="en-US" smtClean="0"/>
              <a:t>伴随持续的能量释放过程。</a:t>
            </a:r>
          </a:p>
        </p:txBody>
      </p:sp>
      <p:pic>
        <p:nvPicPr>
          <p:cNvPr id="5" name="filament.mpg">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a:srcRect/>
          <a:stretch>
            <a:fillRect/>
          </a:stretch>
        </p:blipFill>
        <p:spPr bwMode="auto">
          <a:xfrm>
            <a:off x="5026025" y="1714500"/>
            <a:ext cx="4014788" cy="4014788"/>
          </a:xfrm>
          <a:prstGeom prst="rect">
            <a:avLst/>
          </a:prstGeom>
          <a:noFill/>
          <a:ln w="9525">
            <a:noFill/>
            <a:miter lim="800000"/>
            <a:headEnd/>
            <a:tailEnd/>
          </a:ln>
        </p:spPr>
      </p:pic>
      <p:sp>
        <p:nvSpPr>
          <p:cNvPr id="37893" name="Text Box 3"/>
          <p:cNvSpPr txBox="1">
            <a:spLocks noChangeArrowheads="1"/>
          </p:cNvSpPr>
          <p:nvPr/>
        </p:nvSpPr>
        <p:spPr bwMode="auto">
          <a:xfrm>
            <a:off x="5346700" y="5786438"/>
            <a:ext cx="3557588" cy="400050"/>
          </a:xfrm>
          <a:prstGeom prst="rect">
            <a:avLst/>
          </a:prstGeom>
          <a:noFill/>
          <a:ln w="9525">
            <a:noFill/>
            <a:miter lim="800000"/>
            <a:headEnd/>
            <a:tailEnd/>
          </a:ln>
        </p:spPr>
        <p:txBody>
          <a:bodyPr>
            <a:spAutoFit/>
          </a:bodyPr>
          <a:lstStyle/>
          <a:p>
            <a:pPr eaLnBrk="1" hangingPunct="1">
              <a:spcBef>
                <a:spcPct val="50000"/>
              </a:spcBef>
            </a:pPr>
            <a:r>
              <a:rPr lang="en-US" altLang="zh-CN" sz="2000"/>
              <a:t>H</a:t>
            </a:r>
            <a:r>
              <a:rPr lang="en-US" altLang="zh-CN" sz="2000" baseline="-25000">
                <a:sym typeface="Symbol" pitchFamily="18" charset="2"/>
              </a:rPr>
              <a:t></a:t>
            </a:r>
            <a:r>
              <a:rPr lang="zh-CN" altLang="en-US" sz="2000" b="1"/>
              <a:t>观测的一次双带耀斑爆发。</a:t>
            </a:r>
          </a:p>
        </p:txBody>
      </p:sp>
      <p:sp>
        <p:nvSpPr>
          <p:cNvPr id="7" name="Rectangle 3"/>
          <p:cNvSpPr txBox="1">
            <a:spLocks noChangeArrowheads="1"/>
          </p:cNvSpPr>
          <p:nvPr/>
        </p:nvSpPr>
        <p:spPr bwMode="auto">
          <a:xfrm>
            <a:off x="344488" y="1247775"/>
            <a:ext cx="4714875" cy="642938"/>
          </a:xfrm>
          <a:prstGeom prst="rect">
            <a:avLst/>
          </a:prstGeom>
          <a:noFill/>
          <a:ln w="9525">
            <a:noFill/>
            <a:miter lim="800000"/>
            <a:headEnd/>
            <a:tailEnd/>
          </a:ln>
        </p:spPr>
        <p:txBody>
          <a:bodyPr/>
          <a:lstStyle/>
          <a:p>
            <a:pPr eaLnBrk="1" hangingPunct="1">
              <a:spcBef>
                <a:spcPct val="20000"/>
              </a:spcBef>
              <a:buFontTx/>
              <a:buChar char="•"/>
              <a:defRPr/>
            </a:pPr>
            <a:r>
              <a:rPr lang="zh-CN" altLang="en-US" sz="3200" b="1" kern="0" dirty="0">
                <a:solidFill>
                  <a:schemeClr val="accent2"/>
                </a:solidFill>
                <a:latin typeface="+mn-lt"/>
                <a:ea typeface="+mn-ea"/>
              </a:rPr>
              <a:t>双带耀斑（动态耀斑）</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867">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7">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867">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6867">
                                            <p:txEl>
                                              <p:pRg st="3" end="3"/>
                                            </p:txEl>
                                          </p:spTgt>
                                        </p:tgtEl>
                                        <p:attrNameLst>
                                          <p:attrName>style.visibility</p:attrName>
                                        </p:attrNameLst>
                                      </p:cBhvr>
                                      <p:to>
                                        <p:strVal val="visible"/>
                                      </p:to>
                                    </p:set>
                                  </p:childTnLst>
                                </p:cTn>
                              </p:par>
                            </p:childTnLst>
                          </p:cTn>
                        </p:par>
                        <p:par>
                          <p:cTn id="23" fill="hold">
                            <p:stCondLst>
                              <p:cond delay="0"/>
                            </p:stCondLst>
                            <p:childTnLst>
                              <p:par>
                                <p:cTn id="24" presetID="1" presetClass="mediacall" presetSubtype="0" fill="hold" nodeType="afterEffect">
                                  <p:stCondLst>
                                    <p:cond delay="0"/>
                                  </p:stCondLst>
                                  <p:childTnLst>
                                    <p:cmd type="call" cmd="playFrom(0.0)">
                                      <p:cBhvr>
                                        <p:cTn id="25" dur="103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26" repeatCount="indefinite" fill="remove" display="0">
                  <p:stCondLst>
                    <p:cond delay="indefinite"/>
                  </p:stCondLst>
                </p:cTn>
                <p:tgtEl>
                  <p:spTgt spid="5"/>
                </p:tgtEl>
              </p:cMediaNode>
            </p:video>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2" presetClass="mediacall" presetSubtype="0" fill="hold" nodeType="clickEffect">
                                  <p:stCondLst>
                                    <p:cond delay="0"/>
                                  </p:stCondLst>
                                  <p:childTnLst>
                                    <p:cmd type="call" cmd="togglePause">
                                      <p:cBhvr>
                                        <p:cTn id="31" dur="1" fill="hold"/>
                                        <p:tgtEl>
                                          <p:spTgt spid="5"/>
                                        </p:tgtEl>
                                      </p:cBhvr>
                                    </p:cmd>
                                  </p:childTnLst>
                                </p:cTn>
                              </p:par>
                            </p:childTnLst>
                          </p:cTn>
                        </p:par>
                      </p:childTnLst>
                    </p:cTn>
                  </p:par>
                </p:childTnLst>
              </p:cTn>
              <p:nextCondLst>
                <p:cond evt="onClick" delay="0">
                  <p:tgtEl>
                    <p:spTgt spid="5"/>
                  </p:tgtEl>
                </p:cond>
              </p:nextCondLst>
            </p:seq>
          </p:childTnLst>
        </p:cTn>
      </p:par>
    </p:tnLst>
    <p:bldLst>
      <p:bldP spid="36867" grpId="0" build="p" bldLvl="2"/>
      <p:bldP spid="7" grpId="0" build="p" bldLvl="2"/>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flare.mpeg">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a:srcRect/>
          <a:stretch>
            <a:fillRect/>
          </a:stretch>
        </p:blipFill>
        <p:spPr bwMode="auto">
          <a:xfrm>
            <a:off x="1285875" y="785813"/>
            <a:ext cx="6786563" cy="5407025"/>
          </a:xfrm>
          <a:prstGeom prst="rect">
            <a:avLst/>
          </a:prstGeom>
          <a:noFill/>
          <a:ln w="9525">
            <a:noFill/>
            <a:miter lim="800000"/>
            <a:headEnd/>
            <a:tailEnd/>
          </a:ln>
        </p:spPr>
      </p:pic>
      <p:sp>
        <p:nvSpPr>
          <p:cNvPr id="4" name="Rectangle 2"/>
          <p:cNvSpPr txBox="1">
            <a:spLocks noChangeArrowheads="1"/>
          </p:cNvSpPr>
          <p:nvPr/>
        </p:nvSpPr>
        <p:spPr>
          <a:xfrm>
            <a:off x="793750" y="6248400"/>
            <a:ext cx="7786688" cy="500063"/>
          </a:xfrm>
          <a:prstGeom prst="rect">
            <a:avLst/>
          </a:prstGeom>
        </p:spPr>
        <p:txBody>
          <a:bodyPr/>
          <a:lstStyle/>
          <a:p>
            <a:pPr algn="just" eaLnBrk="1" hangingPunct="1">
              <a:defRPr/>
            </a:pPr>
            <a:r>
              <a:rPr lang="zh-CN" altLang="en-US" sz="2000" b="1" kern="0" dirty="0">
                <a:latin typeface="+mj-lt"/>
                <a:ea typeface="+mj-ea"/>
                <a:cs typeface="+mj-cs"/>
              </a:rPr>
              <a:t>北京天文台观测到的</a:t>
            </a:r>
            <a:r>
              <a:rPr lang="en-US" altLang="zh-CN" sz="2000" b="1" kern="0" dirty="0">
                <a:latin typeface="+mj-lt"/>
                <a:ea typeface="+mj-ea"/>
                <a:cs typeface="+mj-cs"/>
              </a:rPr>
              <a:t>2000</a:t>
            </a:r>
            <a:r>
              <a:rPr lang="zh-CN" altLang="en-US" sz="2000" b="1" kern="0" dirty="0">
                <a:latin typeface="+mj-lt"/>
                <a:ea typeface="+mj-ea"/>
                <a:cs typeface="+mj-cs"/>
              </a:rPr>
              <a:t>年</a:t>
            </a:r>
            <a:r>
              <a:rPr lang="en-US" altLang="zh-CN" sz="2000" b="1" kern="0" dirty="0">
                <a:latin typeface="+mj-lt"/>
                <a:ea typeface="+mj-ea"/>
                <a:cs typeface="+mj-cs"/>
              </a:rPr>
              <a:t>7</a:t>
            </a:r>
            <a:r>
              <a:rPr lang="zh-CN" altLang="en-US" sz="2000" b="1" kern="0" dirty="0">
                <a:latin typeface="+mj-lt"/>
                <a:ea typeface="+mj-ea"/>
                <a:cs typeface="+mj-cs"/>
              </a:rPr>
              <a:t>月</a:t>
            </a:r>
            <a:r>
              <a:rPr lang="en-US" altLang="zh-CN" sz="2000" b="1" kern="0" dirty="0">
                <a:latin typeface="+mj-lt"/>
                <a:ea typeface="+mj-ea"/>
                <a:cs typeface="+mj-cs"/>
              </a:rPr>
              <a:t>14</a:t>
            </a:r>
            <a:r>
              <a:rPr lang="zh-CN" altLang="en-US" sz="2000" b="1" kern="0" dirty="0">
                <a:latin typeface="+mj-lt"/>
                <a:ea typeface="+mj-ea"/>
                <a:cs typeface="+mj-cs"/>
              </a:rPr>
              <a:t>日双带耀斑爆发的</a:t>
            </a:r>
            <a:r>
              <a:rPr lang="en-US" altLang="zh-CN" sz="2000" b="1" dirty="0"/>
              <a:t>H</a:t>
            </a:r>
            <a:r>
              <a:rPr lang="en-US" altLang="zh-CN" sz="2000" b="1" baseline="-25000" dirty="0">
                <a:sym typeface="Symbol" pitchFamily="18" charset="2"/>
              </a:rPr>
              <a:t> </a:t>
            </a:r>
            <a:r>
              <a:rPr lang="zh-CN" altLang="en-US" sz="2000" b="1" dirty="0">
                <a:sym typeface="Symbol" pitchFamily="18" charset="2"/>
              </a:rPr>
              <a:t>线辐射增强</a:t>
            </a:r>
            <a:r>
              <a:rPr lang="zh-CN" altLang="en-US" sz="2000" b="1" kern="0" dirty="0">
                <a:latin typeface="+mj-lt"/>
                <a:ea typeface="+mj-ea"/>
                <a:cs typeface="+mj-cs"/>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796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3"/>
          <p:cNvSpPr txBox="1">
            <a:spLocks noChangeArrowheads="1"/>
          </p:cNvSpPr>
          <p:nvPr/>
        </p:nvSpPr>
        <p:spPr bwMode="auto">
          <a:xfrm>
            <a:off x="395536" y="5373216"/>
            <a:ext cx="8496944" cy="830997"/>
          </a:xfrm>
          <a:prstGeom prst="rect">
            <a:avLst/>
          </a:prstGeom>
          <a:noFill/>
          <a:ln w="9525">
            <a:noFill/>
            <a:miter lim="800000"/>
            <a:headEnd/>
            <a:tailEnd/>
          </a:ln>
        </p:spPr>
        <p:txBody>
          <a:bodyPr wrap="square">
            <a:spAutoFit/>
          </a:bodyPr>
          <a:lstStyle/>
          <a:p>
            <a:pPr algn="just" eaLnBrk="1" hangingPunct="1">
              <a:spcBef>
                <a:spcPct val="50000"/>
              </a:spcBef>
            </a:pPr>
            <a:r>
              <a:rPr lang="zh-CN" altLang="en-US" b="1" dirty="0"/>
              <a:t>软</a:t>
            </a:r>
            <a:r>
              <a:rPr lang="en-US" altLang="zh-CN" b="1" dirty="0"/>
              <a:t>X</a:t>
            </a:r>
            <a:r>
              <a:rPr lang="zh-CN" altLang="en-US" b="1" dirty="0"/>
              <a:t>射线（红色）、硬</a:t>
            </a:r>
            <a:r>
              <a:rPr lang="en-US" altLang="zh-CN" b="1" dirty="0"/>
              <a:t>X</a:t>
            </a:r>
            <a:r>
              <a:rPr lang="zh-CN" altLang="en-US" b="1" dirty="0"/>
              <a:t>射线（蓝色）和极紫外线对一次耀斑爆发的同时观测</a:t>
            </a:r>
            <a:r>
              <a:rPr lang="zh-CN" altLang="en-US" b="1" dirty="0" smtClean="0"/>
              <a:t>。在极紫外波段，可以看到连续上升的磁拱。</a:t>
            </a:r>
            <a:endParaRPr lang="zh-CN" altLang="en-US" b="1" dirty="0"/>
          </a:p>
        </p:txBody>
      </p:sp>
      <p:pic>
        <p:nvPicPr>
          <p:cNvPr id="4" name="movie5.mpg">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a:srcRect/>
          <a:stretch>
            <a:fillRect/>
          </a:stretch>
        </p:blipFill>
        <p:spPr bwMode="auto">
          <a:xfrm>
            <a:off x="1553716" y="548680"/>
            <a:ext cx="6286500" cy="47148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80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zh-CN" altLang="en-US" smtClean="0"/>
              <a:t>白光耀斑</a:t>
            </a:r>
          </a:p>
        </p:txBody>
      </p:sp>
      <p:sp>
        <p:nvSpPr>
          <p:cNvPr id="124931" name="Rectangle 3"/>
          <p:cNvSpPr>
            <a:spLocks noGrp="1" noChangeArrowheads="1"/>
          </p:cNvSpPr>
          <p:nvPr>
            <p:ph type="body" idx="1"/>
          </p:nvPr>
        </p:nvSpPr>
        <p:spPr>
          <a:xfrm>
            <a:off x="214313" y="1066800"/>
            <a:ext cx="4786312" cy="5029200"/>
          </a:xfrm>
        </p:spPr>
        <p:txBody>
          <a:bodyPr/>
          <a:lstStyle/>
          <a:p>
            <a:pPr algn="just" eaLnBrk="1" hangingPunct="1">
              <a:lnSpc>
                <a:spcPct val="95000"/>
              </a:lnSpc>
            </a:pPr>
            <a:r>
              <a:rPr lang="zh-CN" altLang="en-US" sz="2400" smtClean="0"/>
              <a:t>极少数大耀斑的核心区在闪相阶段还发射强的连续光谱（持续时间</a:t>
            </a:r>
            <a:r>
              <a:rPr lang="en-US" altLang="zh-CN" sz="2400" smtClean="0"/>
              <a:t>5-10</a:t>
            </a:r>
            <a:r>
              <a:rPr lang="zh-CN" altLang="en-US" sz="2400" smtClean="0"/>
              <a:t>分钟），这时耀斑可以在白光中看到，称为白光耀斑。</a:t>
            </a:r>
          </a:p>
          <a:p>
            <a:pPr algn="just" eaLnBrk="1" hangingPunct="1">
              <a:lnSpc>
                <a:spcPct val="95000"/>
              </a:lnSpc>
              <a:spcBef>
                <a:spcPct val="100000"/>
              </a:spcBef>
            </a:pPr>
            <a:r>
              <a:rPr lang="en-US" altLang="zh-CN" sz="2400" smtClean="0"/>
              <a:t>1859</a:t>
            </a:r>
            <a:r>
              <a:rPr lang="zh-CN" altLang="en-US" sz="2400" smtClean="0"/>
              <a:t>年首次发现耀斑即通过白光耀斑的观测。</a:t>
            </a:r>
          </a:p>
          <a:p>
            <a:pPr algn="just" eaLnBrk="1" hangingPunct="1">
              <a:lnSpc>
                <a:spcPct val="95000"/>
              </a:lnSpc>
              <a:spcBef>
                <a:spcPct val="100000"/>
              </a:spcBef>
            </a:pPr>
            <a:r>
              <a:rPr lang="zh-CN" altLang="en-US" sz="2400" smtClean="0"/>
              <a:t>白光耀斑的辐射可能来自于色球，也可能来自于光球。</a:t>
            </a:r>
          </a:p>
          <a:p>
            <a:pPr algn="just" eaLnBrk="1" hangingPunct="1">
              <a:lnSpc>
                <a:spcPct val="95000"/>
              </a:lnSpc>
              <a:spcBef>
                <a:spcPct val="100000"/>
              </a:spcBef>
            </a:pPr>
            <a:r>
              <a:rPr lang="zh-CN" altLang="en-US" sz="2400" smtClean="0"/>
              <a:t>在太阳活动峰年期间，年发生率约为</a:t>
            </a:r>
            <a:r>
              <a:rPr lang="en-US" altLang="zh-CN" sz="2400" smtClean="0"/>
              <a:t>5-6</a:t>
            </a:r>
            <a:r>
              <a:rPr lang="zh-CN" altLang="en-US" sz="2400" smtClean="0"/>
              <a:t>个。</a:t>
            </a:r>
          </a:p>
        </p:txBody>
      </p:sp>
      <p:sp>
        <p:nvSpPr>
          <p:cNvPr id="124933" name="Text Box 5"/>
          <p:cNvSpPr txBox="1">
            <a:spLocks noChangeArrowheads="1"/>
          </p:cNvSpPr>
          <p:nvPr/>
        </p:nvSpPr>
        <p:spPr bwMode="auto">
          <a:xfrm>
            <a:off x="214313" y="6215063"/>
            <a:ext cx="8686800" cy="466725"/>
          </a:xfrm>
          <a:prstGeom prst="rect">
            <a:avLst/>
          </a:prstGeom>
          <a:noFill/>
          <a:ln w="9525">
            <a:solidFill>
              <a:srgbClr val="FF6600"/>
            </a:solidFill>
            <a:miter lim="800000"/>
            <a:headEnd/>
            <a:tailEnd/>
          </a:ln>
        </p:spPr>
        <p:txBody>
          <a:bodyPr>
            <a:spAutoFit/>
          </a:bodyPr>
          <a:lstStyle/>
          <a:p>
            <a:pPr eaLnBrk="1" hangingPunct="1">
              <a:spcBef>
                <a:spcPct val="50000"/>
              </a:spcBef>
            </a:pPr>
            <a:r>
              <a:rPr lang="en-US" altLang="zh-CN"/>
              <a:t> </a:t>
            </a:r>
            <a:r>
              <a:rPr lang="zh-CN" altLang="en-US" b="1">
                <a:solidFill>
                  <a:schemeClr val="accent2"/>
                </a:solidFill>
              </a:rPr>
              <a:t>如果仪器的分辨率足够高，也许所有的耀斑都伴随有白光耀斑</a:t>
            </a:r>
          </a:p>
        </p:txBody>
      </p:sp>
      <p:pic>
        <p:nvPicPr>
          <p:cNvPr id="6" name="trace_m.mpg">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a:srcRect/>
          <a:stretch>
            <a:fillRect/>
          </a:stretch>
        </p:blipFill>
        <p:spPr bwMode="auto">
          <a:xfrm>
            <a:off x="5012779" y="1262063"/>
            <a:ext cx="4016375" cy="44291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700"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mediacall" presetSubtype="0" fill="hold" nodeType="clickEffect">
                                  <p:stCondLst>
                                    <p:cond delay="0"/>
                                  </p:stCondLst>
                                  <p:childTnLst>
                                    <p:cmd type="call" cmd="togglePause">
                                      <p:cBhvr>
                                        <p:cTn id="10" dur="1" fill="hold"/>
                                        <p:tgtEl>
                                          <p:spTgt spid="6"/>
                                        </p:tgtEl>
                                      </p:cBhvr>
                                    </p:cmd>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124931">
                                            <p:txEl>
                                              <p:pRg st="0" end="0"/>
                                            </p:txEl>
                                          </p:spTgt>
                                        </p:tgtEl>
                                        <p:attrNameLst>
                                          <p:attrName>style.visibility</p:attrName>
                                        </p:attrNameLst>
                                      </p:cBhvr>
                                      <p:to>
                                        <p:strVal val="visible"/>
                                      </p:to>
                                    </p:set>
                                    <p:animEffect transition="in" filter="box(in)">
                                      <p:cBhvr>
                                        <p:cTn id="15" dur="500"/>
                                        <p:tgtEl>
                                          <p:spTgt spid="124931">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124931">
                                            <p:txEl>
                                              <p:pRg st="1" end="1"/>
                                            </p:txEl>
                                          </p:spTgt>
                                        </p:tgtEl>
                                        <p:attrNameLst>
                                          <p:attrName>style.visibility</p:attrName>
                                        </p:attrNameLst>
                                      </p:cBhvr>
                                      <p:to>
                                        <p:strVal val="visible"/>
                                      </p:to>
                                    </p:set>
                                    <p:animEffect transition="in" filter="box(in)">
                                      <p:cBhvr>
                                        <p:cTn id="20" dur="500"/>
                                        <p:tgtEl>
                                          <p:spTgt spid="124931">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124931">
                                            <p:txEl>
                                              <p:pRg st="2" end="2"/>
                                            </p:txEl>
                                          </p:spTgt>
                                        </p:tgtEl>
                                        <p:attrNameLst>
                                          <p:attrName>style.visibility</p:attrName>
                                        </p:attrNameLst>
                                      </p:cBhvr>
                                      <p:to>
                                        <p:strVal val="visible"/>
                                      </p:to>
                                    </p:set>
                                    <p:animEffect transition="in" filter="box(in)">
                                      <p:cBhvr>
                                        <p:cTn id="25" dur="500"/>
                                        <p:tgtEl>
                                          <p:spTgt spid="124931">
                                            <p:txEl>
                                              <p:pRg st="2" end="2"/>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124931">
                                            <p:txEl>
                                              <p:pRg st="3" end="3"/>
                                            </p:txEl>
                                          </p:spTgt>
                                        </p:tgtEl>
                                        <p:attrNameLst>
                                          <p:attrName>style.visibility</p:attrName>
                                        </p:attrNameLst>
                                      </p:cBhvr>
                                      <p:to>
                                        <p:strVal val="visible"/>
                                      </p:to>
                                    </p:set>
                                    <p:animEffect transition="in" filter="box(in)">
                                      <p:cBhvr>
                                        <p:cTn id="30" dur="500"/>
                                        <p:tgtEl>
                                          <p:spTgt spid="12493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124933"/>
                                        </p:tgtEl>
                                        <p:attrNameLst>
                                          <p:attrName>style.visibility</p:attrName>
                                        </p:attrNameLst>
                                      </p:cBhvr>
                                      <p:to>
                                        <p:strVal val="visible"/>
                                      </p:to>
                                    </p:set>
                                    <p:anim calcmode="lin" valueType="num">
                                      <p:cBhvr additive="base">
                                        <p:cTn id="35" dur="500" fill="hold"/>
                                        <p:tgtEl>
                                          <p:spTgt spid="124933"/>
                                        </p:tgtEl>
                                        <p:attrNameLst>
                                          <p:attrName>ppt_x</p:attrName>
                                        </p:attrNameLst>
                                      </p:cBhvr>
                                      <p:tavLst>
                                        <p:tav tm="0">
                                          <p:val>
                                            <p:strVal val="0-#ppt_w/2"/>
                                          </p:val>
                                        </p:tav>
                                        <p:tav tm="100000">
                                          <p:val>
                                            <p:strVal val="#ppt_x"/>
                                          </p:val>
                                        </p:tav>
                                      </p:tavLst>
                                    </p:anim>
                                    <p:anim calcmode="lin" valueType="num">
                                      <p:cBhvr additive="base">
                                        <p:cTn id="36" dur="500" fill="hold"/>
                                        <p:tgtEl>
                                          <p:spTgt spid="1249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p:cTn id="37" repeatCount="indefinite" fill="remove" display="0">
                  <p:stCondLst>
                    <p:cond delay="indefinite"/>
                  </p:stCondLst>
                  <p:endCondLst>
                    <p:cond evt="onNext" delay="0">
                      <p:tgtEl>
                        <p:sldTgt/>
                      </p:tgtEl>
                    </p:cond>
                    <p:cond evt="onPrev" delay="0">
                      <p:tgtEl>
                        <p:sldTgt/>
                      </p:tgtEl>
                    </p:cond>
                  </p:endCondLst>
                </p:cTn>
                <p:tgtEl>
                  <p:spTgt spid="6"/>
                </p:tgtEl>
              </p:cMediaNode>
            </p:video>
          </p:childTnLst>
        </p:cTn>
      </p:par>
    </p:tnLst>
    <p:bldLst>
      <p:bldP spid="124931" grpId="0" build="p" autoUpdateAnimBg="0"/>
      <p:bldP spid="124933" grpId="0" animBg="1"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zh-CN" altLang="en-US" dirty="0" smtClean="0"/>
              <a:t>由耀斑引起的</a:t>
            </a:r>
            <a:r>
              <a:rPr lang="zh-CN" altLang="en-US" dirty="0"/>
              <a:t>其它色球</a:t>
            </a:r>
            <a:r>
              <a:rPr lang="zh-CN" altLang="en-US" dirty="0" smtClean="0"/>
              <a:t>现象</a:t>
            </a:r>
          </a:p>
        </p:txBody>
      </p:sp>
      <p:sp>
        <p:nvSpPr>
          <p:cNvPr id="125955" name="Rectangle 3"/>
          <p:cNvSpPr>
            <a:spLocks noGrp="1" noChangeArrowheads="1"/>
          </p:cNvSpPr>
          <p:nvPr>
            <p:ph type="body" idx="1"/>
          </p:nvPr>
        </p:nvSpPr>
        <p:spPr>
          <a:xfrm>
            <a:off x="611560" y="1268760"/>
            <a:ext cx="7772400" cy="547688"/>
          </a:xfrm>
        </p:spPr>
        <p:txBody>
          <a:bodyPr/>
          <a:lstStyle/>
          <a:p>
            <a:pPr eaLnBrk="1" hangingPunct="1">
              <a:lnSpc>
                <a:spcPct val="90000"/>
              </a:lnSpc>
            </a:pPr>
            <a:r>
              <a:rPr lang="zh-CN" altLang="en-US" sz="2800" dirty="0" smtClean="0"/>
              <a:t>莫尔顿波</a:t>
            </a:r>
            <a:r>
              <a:rPr lang="en-US" altLang="zh-CN" sz="2800" dirty="0" smtClean="0"/>
              <a:t>(Moreton Wave)</a:t>
            </a:r>
          </a:p>
        </p:txBody>
      </p:sp>
      <p:pic>
        <p:nvPicPr>
          <p:cNvPr id="5" name="内容占位符 5" descr="MoretonWaveAnimation200612.gif"/>
          <p:cNvPicPr>
            <a:picLocks noChangeAspect="1"/>
          </p:cNvPicPr>
          <p:nvPr/>
        </p:nvPicPr>
        <p:blipFill>
          <a:blip r:embed="rId2"/>
          <a:srcRect/>
          <a:stretch>
            <a:fillRect/>
          </a:stretch>
        </p:blipFill>
        <p:spPr bwMode="auto">
          <a:xfrm>
            <a:off x="2214563" y="2071688"/>
            <a:ext cx="4429125" cy="44291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59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5" grpId="0" build="p" bldLvl="2"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zh-CN" altLang="en-US" dirty="0" smtClean="0"/>
              <a:t>由耀斑引起的</a:t>
            </a:r>
            <a:r>
              <a:rPr lang="zh-CN" altLang="en-US" dirty="0"/>
              <a:t>其它色球</a:t>
            </a:r>
            <a:r>
              <a:rPr lang="zh-CN" altLang="en-US" dirty="0" smtClean="0"/>
              <a:t>现象</a:t>
            </a:r>
          </a:p>
        </p:txBody>
      </p:sp>
      <p:sp>
        <p:nvSpPr>
          <p:cNvPr id="125955" name="Rectangle 3"/>
          <p:cNvSpPr>
            <a:spLocks noGrp="1" noChangeArrowheads="1"/>
          </p:cNvSpPr>
          <p:nvPr>
            <p:ph type="body" idx="1"/>
          </p:nvPr>
        </p:nvSpPr>
        <p:spPr>
          <a:xfrm>
            <a:off x="611560" y="1268760"/>
            <a:ext cx="7772400" cy="5040560"/>
          </a:xfrm>
        </p:spPr>
        <p:txBody>
          <a:bodyPr/>
          <a:lstStyle/>
          <a:p>
            <a:pPr eaLnBrk="1" hangingPunct="1">
              <a:lnSpc>
                <a:spcPct val="90000"/>
              </a:lnSpc>
            </a:pPr>
            <a:r>
              <a:rPr lang="zh-CN" altLang="en-US" sz="2800" dirty="0" smtClean="0"/>
              <a:t>莫尔顿波</a:t>
            </a:r>
            <a:r>
              <a:rPr lang="en-US" altLang="zh-CN" sz="2800" dirty="0" smtClean="0"/>
              <a:t>(Moreton Wave)</a:t>
            </a:r>
          </a:p>
          <a:p>
            <a:pPr lvl="1" algn="just" eaLnBrk="1" hangingPunct="1">
              <a:lnSpc>
                <a:spcPct val="90000"/>
              </a:lnSpc>
              <a:spcBef>
                <a:spcPts val="1200"/>
              </a:spcBef>
            </a:pPr>
            <a:r>
              <a:rPr lang="zh-CN" altLang="en-US" sz="2000" dirty="0" smtClean="0">
                <a:ea typeface="楷体_GB2312" pitchFamily="49" charset="-122"/>
              </a:rPr>
              <a:t>在耀斑的闪光相（脉冲相）阶段从爆发区发出的一种波，是莫尔顿在</a:t>
            </a:r>
            <a:r>
              <a:rPr lang="en-US" altLang="zh-CN" sz="2000" dirty="0" smtClean="0">
                <a:ea typeface="楷体_GB2312" pitchFamily="49" charset="-122"/>
              </a:rPr>
              <a:t>1960</a:t>
            </a:r>
            <a:r>
              <a:rPr lang="zh-CN" altLang="en-US" sz="2000" dirty="0" smtClean="0">
                <a:ea typeface="楷体_GB2312" pitchFamily="49" charset="-122"/>
              </a:rPr>
              <a:t>年首先发现的。它以每秒</a:t>
            </a:r>
            <a:r>
              <a:rPr lang="en-US" altLang="zh-CN" sz="2000" dirty="0" smtClean="0">
                <a:ea typeface="楷体_GB2312" pitchFamily="49" charset="-122"/>
              </a:rPr>
              <a:t>1000</a:t>
            </a:r>
            <a:r>
              <a:rPr lang="zh-CN" altLang="en-US" sz="2000" dirty="0" smtClean="0">
                <a:ea typeface="楷体_GB2312" pitchFamily="49" charset="-122"/>
              </a:rPr>
              <a:t>公里左右的速度，在一个角度约为</a:t>
            </a:r>
            <a:r>
              <a:rPr lang="en-US" altLang="zh-CN" sz="2000" dirty="0" smtClean="0">
                <a:ea typeface="楷体_GB2312" pitchFamily="49" charset="-122"/>
              </a:rPr>
              <a:t>90°</a:t>
            </a:r>
            <a:r>
              <a:rPr lang="zh-CN" altLang="en-US" sz="2000" dirty="0" smtClean="0">
                <a:ea typeface="楷体_GB2312" pitchFamily="49" charset="-122"/>
              </a:rPr>
              <a:t>的扇形内传播，可达</a:t>
            </a:r>
            <a:r>
              <a:rPr lang="en-US" altLang="zh-CN" sz="2000" dirty="0" smtClean="0">
                <a:ea typeface="楷体_GB2312" pitchFamily="49" charset="-122"/>
              </a:rPr>
              <a:t>60</a:t>
            </a:r>
            <a:r>
              <a:rPr lang="zh-CN" altLang="en-US" sz="2000" dirty="0" smtClean="0">
                <a:ea typeface="楷体_GB2312" pitchFamily="49" charset="-122"/>
              </a:rPr>
              <a:t>万公里的远处而速度不减。</a:t>
            </a:r>
            <a:endParaRPr lang="zh-CN" altLang="en-US" sz="2000" dirty="0" smtClean="0"/>
          </a:p>
          <a:p>
            <a:pPr lvl="1" algn="just" eaLnBrk="1" hangingPunct="1">
              <a:lnSpc>
                <a:spcPct val="90000"/>
              </a:lnSpc>
              <a:spcBef>
                <a:spcPts val="1200"/>
              </a:spcBef>
            </a:pPr>
            <a:r>
              <a:rPr lang="zh-CN" altLang="en-US" sz="2000" dirty="0" smtClean="0">
                <a:ea typeface="楷体_GB2312" pitchFamily="49" charset="-122"/>
              </a:rPr>
              <a:t>莫尔顿波的存在有许多证据，最直接的证据是用单色光观测色球可以看到快速运动的波前。在</a:t>
            </a:r>
            <a:r>
              <a:rPr lang="en-US" altLang="zh-CN" sz="2000" dirty="0" smtClean="0">
                <a:ea typeface="楷体_GB2312" pitchFamily="49" charset="-122"/>
              </a:rPr>
              <a:t>H</a:t>
            </a:r>
            <a:r>
              <a:rPr lang="zh-CN" altLang="en-US" sz="2000" dirty="0" smtClean="0">
                <a:ea typeface="楷体_GB2312" pitchFamily="49" charset="-122"/>
              </a:rPr>
              <a:t>线心，波前是明亮的；在</a:t>
            </a:r>
            <a:r>
              <a:rPr lang="en-US" altLang="zh-CN" sz="2000" dirty="0" smtClean="0">
                <a:ea typeface="楷体_GB2312" pitchFamily="49" charset="-122"/>
              </a:rPr>
              <a:t>H</a:t>
            </a:r>
            <a:r>
              <a:rPr lang="zh-CN" altLang="en-US" sz="2000" dirty="0" smtClean="0">
                <a:ea typeface="楷体_GB2312" pitchFamily="49" charset="-122"/>
              </a:rPr>
              <a:t>红翼 </a:t>
            </a:r>
            <a:r>
              <a:rPr lang="en-US" altLang="zh-CN" sz="2000" dirty="0" smtClean="0">
                <a:ea typeface="楷体_GB2312" pitchFamily="49" charset="-122"/>
              </a:rPr>
              <a:t>[H+0.5</a:t>
            </a:r>
            <a:r>
              <a:rPr lang="zh-CN" altLang="en-US" sz="2000" dirty="0" smtClean="0">
                <a:ea typeface="楷体_GB2312" pitchFamily="49" charset="-122"/>
              </a:rPr>
              <a:t>埃</a:t>
            </a:r>
            <a:r>
              <a:rPr lang="en-US" altLang="zh-CN" sz="2000" dirty="0" smtClean="0">
                <a:ea typeface="楷体_GB2312" pitchFamily="49" charset="-122"/>
              </a:rPr>
              <a:t>] </a:t>
            </a:r>
            <a:r>
              <a:rPr lang="zh-CN" altLang="en-US" sz="2000" dirty="0" smtClean="0">
                <a:ea typeface="楷体_GB2312" pitchFamily="49" charset="-122"/>
              </a:rPr>
              <a:t>，先行波前是暗的，宽约</a:t>
            </a:r>
            <a:r>
              <a:rPr lang="en-US" altLang="zh-CN" sz="2000" dirty="0" smtClean="0">
                <a:ea typeface="楷体_GB2312" pitchFamily="49" charset="-122"/>
              </a:rPr>
              <a:t>3</a:t>
            </a:r>
            <a:r>
              <a:rPr lang="zh-CN" altLang="en-US" sz="2000" dirty="0" smtClean="0">
                <a:ea typeface="楷体_GB2312" pitchFamily="49" charset="-122"/>
              </a:rPr>
              <a:t>万公里，后随波前是一个较宽的亮扰动；在</a:t>
            </a:r>
            <a:r>
              <a:rPr lang="en-US" altLang="zh-CN" sz="2000" dirty="0" smtClean="0">
                <a:ea typeface="楷体_GB2312" pitchFamily="49" charset="-122"/>
              </a:rPr>
              <a:t>H</a:t>
            </a:r>
            <a:r>
              <a:rPr lang="zh-CN" altLang="en-US" sz="2000" dirty="0" smtClean="0">
                <a:ea typeface="楷体_GB2312" pitchFamily="49" charset="-122"/>
              </a:rPr>
              <a:t>紫翼 </a:t>
            </a:r>
            <a:r>
              <a:rPr lang="en-US" altLang="zh-CN" sz="2000" dirty="0" smtClean="0">
                <a:ea typeface="楷体_GB2312" pitchFamily="49" charset="-122"/>
              </a:rPr>
              <a:t>[H-0.5</a:t>
            </a:r>
            <a:r>
              <a:rPr lang="zh-CN" altLang="en-US" sz="2000" dirty="0" smtClean="0">
                <a:ea typeface="楷体_GB2312" pitchFamily="49" charset="-122"/>
              </a:rPr>
              <a:t>埃</a:t>
            </a:r>
            <a:r>
              <a:rPr lang="en-US" altLang="zh-CN" sz="2000" dirty="0" smtClean="0">
                <a:ea typeface="楷体_GB2312" pitchFamily="49" charset="-122"/>
              </a:rPr>
              <a:t>]</a:t>
            </a:r>
            <a:r>
              <a:rPr lang="zh-CN" altLang="en-US" sz="2000" dirty="0" smtClean="0">
                <a:ea typeface="楷体_GB2312" pitchFamily="49" charset="-122"/>
              </a:rPr>
              <a:t>，先行波前是薄而亮的，后随的波前是宽而暗的。两翼的先行波前在时间和位置上完全一致。这种现象可以用先行波前处的色球的针状物受迫向下运动，然后慢慢回到原先的位置来解释。</a:t>
            </a:r>
            <a:endParaRPr lang="zh-CN" altLang="en-US" sz="2000" dirty="0" smtClean="0"/>
          </a:p>
          <a:p>
            <a:pPr lvl="1" algn="just" eaLnBrk="1" hangingPunct="1">
              <a:lnSpc>
                <a:spcPct val="90000"/>
              </a:lnSpc>
              <a:spcBef>
                <a:spcPts val="1200"/>
              </a:spcBef>
            </a:pPr>
            <a:r>
              <a:rPr lang="zh-CN" altLang="en-US" sz="2000" dirty="0" smtClean="0">
                <a:ea typeface="楷体_GB2312" pitchFamily="49" charset="-122"/>
              </a:rPr>
              <a:t>莫尔顿波存在的另一个重要证据是，在波经过的地方，原先离耀斑很远的稳定的暗条在波到达时突然从</a:t>
            </a:r>
            <a:r>
              <a:rPr lang="en-US" altLang="zh-CN" sz="2000" dirty="0" smtClean="0">
                <a:ea typeface="楷体_GB2312" pitchFamily="49" charset="-122"/>
              </a:rPr>
              <a:t>H</a:t>
            </a:r>
            <a:r>
              <a:rPr lang="zh-CN" altLang="en-US" sz="2000" dirty="0" smtClean="0">
                <a:ea typeface="楷体_GB2312" pitchFamily="49" charset="-122"/>
              </a:rPr>
              <a:t>线心中消失，而在</a:t>
            </a:r>
            <a:r>
              <a:rPr lang="en-US" altLang="zh-CN" sz="2000" dirty="0" smtClean="0">
                <a:ea typeface="楷体_GB2312" pitchFamily="49" charset="-122"/>
              </a:rPr>
              <a:t>H</a:t>
            </a:r>
            <a:r>
              <a:rPr lang="zh-CN" altLang="en-US" sz="2000" dirty="0" smtClean="0">
                <a:ea typeface="楷体_GB2312" pitchFamily="49" charset="-122"/>
              </a:rPr>
              <a:t>线的红翼出现，接着又在紫翼出现，来回振荡</a:t>
            </a:r>
            <a:r>
              <a:rPr lang="en-US" altLang="zh-CN" sz="2000" dirty="0" smtClean="0">
                <a:ea typeface="楷体_GB2312" pitchFamily="49" charset="-122"/>
              </a:rPr>
              <a:t>3-4</a:t>
            </a:r>
            <a:r>
              <a:rPr lang="zh-CN" altLang="en-US" sz="2000" dirty="0" smtClean="0">
                <a:ea typeface="楷体_GB2312" pitchFamily="49" charset="-122"/>
              </a:rPr>
              <a:t>次。</a:t>
            </a:r>
            <a:endParaRPr lang="zh-CN" altLang="en-US" sz="2000"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59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59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2595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2595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5" grpId="0" build="p" bldLvl="2"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zh-CN" altLang="en-US" dirty="0" smtClean="0"/>
              <a:t>由耀斑引起的</a:t>
            </a:r>
            <a:r>
              <a:rPr lang="zh-CN" altLang="en-US" dirty="0"/>
              <a:t>其它色球</a:t>
            </a:r>
            <a:r>
              <a:rPr lang="zh-CN" altLang="en-US" dirty="0" smtClean="0"/>
              <a:t>现象</a:t>
            </a:r>
          </a:p>
        </p:txBody>
      </p:sp>
      <p:sp>
        <p:nvSpPr>
          <p:cNvPr id="128003" name="Rectangle 3"/>
          <p:cNvSpPr>
            <a:spLocks noGrp="1" noChangeArrowheads="1"/>
          </p:cNvSpPr>
          <p:nvPr>
            <p:ph type="body" idx="1"/>
          </p:nvPr>
        </p:nvSpPr>
        <p:spPr>
          <a:xfrm>
            <a:off x="673100" y="1260475"/>
            <a:ext cx="7772400" cy="4724400"/>
          </a:xfrm>
        </p:spPr>
        <p:txBody>
          <a:bodyPr/>
          <a:lstStyle/>
          <a:p>
            <a:pPr eaLnBrk="1" hangingPunct="1"/>
            <a:r>
              <a:rPr lang="zh-CN" altLang="en-US" smtClean="0"/>
              <a:t>暗条消失</a:t>
            </a:r>
          </a:p>
          <a:p>
            <a:pPr lvl="1" eaLnBrk="1" hangingPunct="1"/>
            <a:r>
              <a:rPr lang="zh-CN" altLang="en-US" smtClean="0"/>
              <a:t>暗条在耀斑前夕或耀斑期间突然消失。</a:t>
            </a:r>
          </a:p>
          <a:p>
            <a:pPr eaLnBrk="1" hangingPunct="1"/>
            <a:r>
              <a:rPr lang="zh-CN" altLang="en-US" smtClean="0"/>
              <a:t>日浪</a:t>
            </a:r>
          </a:p>
          <a:p>
            <a:pPr lvl="1" eaLnBrk="1" hangingPunct="1"/>
            <a:r>
              <a:rPr lang="zh-CN" altLang="en-US" smtClean="0"/>
              <a:t>物质沿磁力线向上抛射，然后迅速落回太阳表面。</a:t>
            </a:r>
          </a:p>
          <a:p>
            <a:pPr eaLnBrk="1" hangingPunct="1"/>
            <a:r>
              <a:rPr lang="zh-CN" altLang="en-US" smtClean="0"/>
              <a:t>日喷</a:t>
            </a:r>
          </a:p>
          <a:p>
            <a:pPr lvl="1" eaLnBrk="1" hangingPunct="1"/>
            <a:r>
              <a:rPr lang="zh-CN" altLang="en-US" smtClean="0"/>
              <a:t>物质的抛射速度超过色球的逃逸速度（</a:t>
            </a:r>
            <a:r>
              <a:rPr lang="en-US" altLang="zh-CN" smtClean="0"/>
              <a:t>670 Km/s)</a:t>
            </a:r>
            <a:r>
              <a:rPr lang="zh-CN" altLang="en-US" smtClean="0"/>
              <a:t>，而不回落到日面。</a:t>
            </a:r>
          </a:p>
          <a:p>
            <a:pPr eaLnBrk="1" hangingPunct="1"/>
            <a:r>
              <a:rPr lang="zh-CN" altLang="en-US" smtClean="0"/>
              <a:t>耀斑后环     </a:t>
            </a:r>
          </a:p>
        </p:txBody>
      </p:sp>
      <p:sp>
        <p:nvSpPr>
          <p:cNvPr id="4" name="右箭头 3">
            <a:hlinkClick r:id="rId2" action="ppaction://hlinkfile"/>
          </p:cNvPr>
          <p:cNvSpPr>
            <a:spLocks noChangeArrowheads="1"/>
          </p:cNvSpPr>
          <p:nvPr/>
        </p:nvSpPr>
        <p:spPr bwMode="auto">
          <a:xfrm>
            <a:off x="3214688" y="5459413"/>
            <a:ext cx="571500" cy="484187"/>
          </a:xfrm>
          <a:prstGeom prst="rightArrow">
            <a:avLst>
              <a:gd name="adj1" fmla="val 50000"/>
              <a:gd name="adj2" fmla="val 50044"/>
            </a:avLst>
          </a:prstGeom>
          <a:solidFill>
            <a:schemeClr val="accent1"/>
          </a:solidFill>
          <a:ln w="9525" algn="ctr">
            <a:solidFill>
              <a:schemeClr val="tx1"/>
            </a:solidFill>
            <a:round/>
            <a:headEnd/>
            <a:tailEnd/>
          </a:ln>
        </p:spPr>
        <p:txBody>
          <a:bodyPr/>
          <a:lstStyle/>
          <a:p>
            <a:pPr eaLnBrk="1" hangingPunct="1"/>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 calcmode="lin" valueType="num">
                                      <p:cBhvr additive="base">
                                        <p:cTn id="7" dur="500" fill="hold"/>
                                        <p:tgtEl>
                                          <p:spTgt spid="12800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2800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8003">
                                            <p:txEl>
                                              <p:pRg st="1" end="1"/>
                                            </p:txEl>
                                          </p:spTgt>
                                        </p:tgtEl>
                                        <p:attrNameLst>
                                          <p:attrName>style.visibility</p:attrName>
                                        </p:attrNameLst>
                                      </p:cBhvr>
                                      <p:to>
                                        <p:strVal val="visible"/>
                                      </p:to>
                                    </p:set>
                                    <p:anim calcmode="lin" valueType="num">
                                      <p:cBhvr additive="base">
                                        <p:cTn id="11" dur="500" fill="hold"/>
                                        <p:tgtEl>
                                          <p:spTgt spid="12800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2800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28003">
                                            <p:txEl>
                                              <p:pRg st="2" end="2"/>
                                            </p:txEl>
                                          </p:spTgt>
                                        </p:tgtEl>
                                        <p:attrNameLst>
                                          <p:attrName>style.visibility</p:attrName>
                                        </p:attrNameLst>
                                      </p:cBhvr>
                                      <p:to>
                                        <p:strVal val="visible"/>
                                      </p:to>
                                    </p:set>
                                    <p:anim calcmode="lin" valueType="num">
                                      <p:cBhvr additive="base">
                                        <p:cTn id="17" dur="500" fill="hold"/>
                                        <p:tgtEl>
                                          <p:spTgt spid="128003">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28003">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28003">
                                            <p:txEl>
                                              <p:pRg st="3" end="3"/>
                                            </p:txEl>
                                          </p:spTgt>
                                        </p:tgtEl>
                                        <p:attrNameLst>
                                          <p:attrName>style.visibility</p:attrName>
                                        </p:attrNameLst>
                                      </p:cBhvr>
                                      <p:to>
                                        <p:strVal val="visible"/>
                                      </p:to>
                                    </p:set>
                                    <p:anim calcmode="lin" valueType="num">
                                      <p:cBhvr additive="base">
                                        <p:cTn id="21" dur="500" fill="hold"/>
                                        <p:tgtEl>
                                          <p:spTgt spid="128003">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2800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28003">
                                            <p:txEl>
                                              <p:pRg st="4" end="4"/>
                                            </p:txEl>
                                          </p:spTgt>
                                        </p:tgtEl>
                                        <p:attrNameLst>
                                          <p:attrName>style.visibility</p:attrName>
                                        </p:attrNameLst>
                                      </p:cBhvr>
                                      <p:to>
                                        <p:strVal val="visible"/>
                                      </p:to>
                                    </p:set>
                                    <p:anim calcmode="lin" valueType="num">
                                      <p:cBhvr additive="base">
                                        <p:cTn id="27" dur="500" fill="hold"/>
                                        <p:tgtEl>
                                          <p:spTgt spid="128003">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28003">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28003">
                                            <p:txEl>
                                              <p:pRg st="5" end="5"/>
                                            </p:txEl>
                                          </p:spTgt>
                                        </p:tgtEl>
                                        <p:attrNameLst>
                                          <p:attrName>style.visibility</p:attrName>
                                        </p:attrNameLst>
                                      </p:cBhvr>
                                      <p:to>
                                        <p:strVal val="visible"/>
                                      </p:to>
                                    </p:set>
                                    <p:anim calcmode="lin" valueType="num">
                                      <p:cBhvr additive="base">
                                        <p:cTn id="31" dur="500" fill="hold"/>
                                        <p:tgtEl>
                                          <p:spTgt spid="128003">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2800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28003">
                                            <p:txEl>
                                              <p:pRg st="6" end="6"/>
                                            </p:txEl>
                                          </p:spTgt>
                                        </p:tgtEl>
                                        <p:attrNameLst>
                                          <p:attrName>style.visibility</p:attrName>
                                        </p:attrNameLst>
                                      </p:cBhvr>
                                      <p:to>
                                        <p:strVal val="visible"/>
                                      </p:to>
                                    </p:set>
                                    <p:anim calcmode="lin" valueType="num">
                                      <p:cBhvr additive="base">
                                        <p:cTn id="37" dur="500" fill="hold"/>
                                        <p:tgtEl>
                                          <p:spTgt spid="128003">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2800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autoUpdateAnimBg="0"/>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zh-CN" altLang="en-US" smtClean="0"/>
              <a:t>耀斑的粒子发射</a:t>
            </a:r>
          </a:p>
        </p:txBody>
      </p:sp>
      <p:sp>
        <p:nvSpPr>
          <p:cNvPr id="129027" name="Rectangle 3"/>
          <p:cNvSpPr>
            <a:spLocks noGrp="1" noChangeArrowheads="1"/>
          </p:cNvSpPr>
          <p:nvPr>
            <p:ph type="body" idx="1"/>
          </p:nvPr>
        </p:nvSpPr>
        <p:spPr>
          <a:xfrm>
            <a:off x="609600" y="1295400"/>
            <a:ext cx="8153400" cy="4724400"/>
          </a:xfrm>
        </p:spPr>
        <p:txBody>
          <a:bodyPr/>
          <a:lstStyle/>
          <a:p>
            <a:pPr eaLnBrk="1" hangingPunct="1"/>
            <a:r>
              <a:rPr lang="zh-CN" altLang="en-US" sz="2400" smtClean="0"/>
              <a:t>三类粒子</a:t>
            </a:r>
          </a:p>
          <a:p>
            <a:pPr lvl="1" eaLnBrk="1" hangingPunct="1"/>
            <a:r>
              <a:rPr lang="zh-CN" altLang="en-US" sz="2000" smtClean="0"/>
              <a:t>相对论和亚相对论性太阳宇宙线。</a:t>
            </a:r>
          </a:p>
          <a:p>
            <a:pPr lvl="1" eaLnBrk="1" hangingPunct="1"/>
            <a:r>
              <a:rPr lang="zh-CN" altLang="en-US" sz="2000" smtClean="0"/>
              <a:t>高能磁暴粒子。</a:t>
            </a:r>
          </a:p>
          <a:p>
            <a:pPr lvl="1" eaLnBrk="1" hangingPunct="1"/>
            <a:r>
              <a:rPr lang="zh-CN" altLang="en-US" sz="2000" smtClean="0"/>
              <a:t>磁暴等离子体。</a:t>
            </a:r>
          </a:p>
          <a:p>
            <a:pPr eaLnBrk="1" hangingPunct="1"/>
            <a:r>
              <a:rPr lang="en-US" altLang="zh-CN" sz="2400" smtClean="0"/>
              <a:t>GLE</a:t>
            </a:r>
            <a:r>
              <a:rPr lang="zh-CN" altLang="en-US" sz="2400" smtClean="0"/>
              <a:t>事件</a:t>
            </a:r>
            <a:r>
              <a:rPr lang="en-US" altLang="zh-CN" sz="2400" smtClean="0"/>
              <a:t>(Ground level event)</a:t>
            </a:r>
          </a:p>
          <a:p>
            <a:pPr lvl="1" eaLnBrk="1" hangingPunct="1"/>
            <a:r>
              <a:rPr lang="zh-CN" altLang="en-US" sz="2000" smtClean="0"/>
              <a:t>地面纪录到耀斑产生的高能质子的事件，表现为宇宙线流量的瞬时增强。由能量 </a:t>
            </a:r>
            <a:r>
              <a:rPr lang="en-US" altLang="zh-CN" sz="2000" smtClean="0"/>
              <a:t>E &gt; 500Mev</a:t>
            </a:r>
            <a:r>
              <a:rPr lang="zh-CN" altLang="en-US" sz="2000" smtClean="0"/>
              <a:t>的质子引起。</a:t>
            </a:r>
          </a:p>
          <a:p>
            <a:pPr eaLnBrk="1" hangingPunct="1"/>
            <a:r>
              <a:rPr lang="zh-CN" altLang="en-US" sz="2400" smtClean="0"/>
              <a:t>质子耀斑和太阳质子事件</a:t>
            </a:r>
          </a:p>
          <a:p>
            <a:pPr lvl="1" eaLnBrk="1" hangingPunct="1"/>
            <a:r>
              <a:rPr lang="zh-CN" altLang="en-US" sz="2000" smtClean="0"/>
              <a:t>地球轨道附近能量 </a:t>
            </a:r>
            <a:r>
              <a:rPr lang="en-US" altLang="zh-CN" sz="2000" smtClean="0"/>
              <a:t>E &gt; 10Mev</a:t>
            </a:r>
            <a:r>
              <a:rPr lang="zh-CN" altLang="en-US" sz="2000" smtClean="0"/>
              <a:t>的质子流量增大到背景流量的</a:t>
            </a:r>
            <a:r>
              <a:rPr lang="en-US" altLang="zh-CN" sz="2000" smtClean="0"/>
              <a:t>10</a:t>
            </a:r>
            <a:r>
              <a:rPr lang="zh-CN" altLang="en-US" sz="2000" smtClean="0"/>
              <a:t>倍以上的事件，称为</a:t>
            </a:r>
            <a:r>
              <a:rPr lang="zh-CN" altLang="en-US" sz="2000" smtClean="0">
                <a:solidFill>
                  <a:schemeClr val="accent1"/>
                </a:solidFill>
              </a:rPr>
              <a:t>太阳质子事件</a:t>
            </a:r>
            <a:r>
              <a:rPr lang="zh-CN" altLang="en-US" sz="2000" smtClean="0"/>
              <a:t>。对应的耀斑称为</a:t>
            </a:r>
            <a:r>
              <a:rPr lang="zh-CN" altLang="en-US" sz="2000" smtClean="0">
                <a:solidFill>
                  <a:schemeClr val="accent1"/>
                </a:solidFill>
              </a:rPr>
              <a:t>质子耀斑</a:t>
            </a:r>
            <a:r>
              <a:rPr lang="zh-CN" altLang="en-US" sz="2000" smtClean="0"/>
              <a:t>。</a:t>
            </a:r>
          </a:p>
          <a:p>
            <a:pPr lvl="1" eaLnBrk="1" hangingPunct="1"/>
            <a:r>
              <a:rPr lang="en-US" altLang="zh-CN" sz="2000" smtClean="0"/>
              <a:t>PCA</a:t>
            </a:r>
            <a:r>
              <a:rPr lang="zh-CN" altLang="en-US" sz="2000" smtClean="0"/>
              <a:t>（极盖吸收），采用电离层相对不透明计，在地球极冠处记录到宇宙噪声吸收。由耀斑抛射出来的高能质子冲击地球极冠区电离层，造成</a:t>
            </a:r>
            <a:r>
              <a:rPr lang="en-US" altLang="zh-CN" sz="2000" smtClean="0"/>
              <a:t>D</a:t>
            </a:r>
            <a:r>
              <a:rPr lang="zh-CN" altLang="en-US" sz="2000" smtClean="0"/>
              <a:t>层反常电离引起的效应。</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90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90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290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2902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2902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2902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29027">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29027">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2902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7" grpId="0" build="p" bldLvl="2"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0" y="0"/>
            <a:ext cx="9144000" cy="1143000"/>
          </a:xfrm>
        </p:spPr>
        <p:txBody>
          <a:bodyPr/>
          <a:lstStyle/>
          <a:p>
            <a:pPr eaLnBrk="1" hangingPunct="1"/>
            <a:r>
              <a:rPr lang="zh-CN" altLang="en-US" smtClean="0"/>
              <a:t>耀斑爆发时的</a:t>
            </a:r>
            <a:r>
              <a:rPr lang="en-US" altLang="zh-CN" smtClean="0"/>
              <a:t>X</a:t>
            </a:r>
            <a:r>
              <a:rPr lang="zh-CN" altLang="en-US" smtClean="0"/>
              <a:t>射线、紫外和射电辐射</a:t>
            </a:r>
          </a:p>
        </p:txBody>
      </p:sp>
      <p:sp>
        <p:nvSpPr>
          <p:cNvPr id="131075" name="Rectangle 3"/>
          <p:cNvSpPr>
            <a:spLocks noGrp="1" noChangeArrowheads="1"/>
          </p:cNvSpPr>
          <p:nvPr>
            <p:ph type="body" idx="1"/>
          </p:nvPr>
        </p:nvSpPr>
        <p:spPr>
          <a:xfrm>
            <a:off x="419100" y="1143000"/>
            <a:ext cx="8305800" cy="5454352"/>
          </a:xfrm>
        </p:spPr>
        <p:txBody>
          <a:bodyPr/>
          <a:lstStyle/>
          <a:p>
            <a:pPr eaLnBrk="1" hangingPunct="1"/>
            <a:r>
              <a:rPr lang="zh-CN" altLang="en-US" dirty="0" smtClean="0"/>
              <a:t>硬</a:t>
            </a:r>
            <a:r>
              <a:rPr lang="en-US" altLang="zh-CN" dirty="0" smtClean="0"/>
              <a:t>X</a:t>
            </a:r>
            <a:r>
              <a:rPr lang="zh-CN" altLang="en-US" dirty="0" smtClean="0"/>
              <a:t>射线（</a:t>
            </a:r>
            <a:r>
              <a:rPr lang="en-US" altLang="zh-CN" dirty="0" smtClean="0"/>
              <a:t>HXR)</a:t>
            </a:r>
            <a:endParaRPr lang="zh-CN" altLang="en-US" dirty="0" smtClean="0"/>
          </a:p>
          <a:p>
            <a:pPr lvl="1" algn="just" eaLnBrk="1" hangingPunct="1"/>
            <a:r>
              <a:rPr lang="zh-CN" altLang="en-US" dirty="0" smtClean="0"/>
              <a:t>向下的高能电子和质子与色球层中性氢原子碰撞而激发。峰值波长 </a:t>
            </a:r>
            <a:r>
              <a:rPr lang="en-US" altLang="zh-CN" dirty="0" smtClean="0"/>
              <a:t>&lt; 1</a:t>
            </a:r>
            <a:r>
              <a:rPr lang="en-US" altLang="zh-CN" dirty="0" smtClean="0">
                <a:cs typeface="Times New Roman" pitchFamily="18" charset="0"/>
              </a:rPr>
              <a:t>Å</a:t>
            </a:r>
            <a:r>
              <a:rPr lang="zh-CN" altLang="en-US" dirty="0" smtClean="0"/>
              <a:t>，持续时间几分钟。</a:t>
            </a:r>
            <a:endParaRPr lang="en-US" altLang="zh-CN" dirty="0" smtClean="0"/>
          </a:p>
          <a:p>
            <a:pPr lvl="1" algn="just" eaLnBrk="1" hangingPunct="1"/>
            <a:r>
              <a:rPr lang="zh-CN" altLang="en-US" dirty="0" smtClean="0"/>
              <a:t>一般位于在环（拱）的足点或顶点。</a:t>
            </a:r>
            <a:endParaRPr lang="en-US" altLang="zh-CN" dirty="0" smtClean="0"/>
          </a:p>
          <a:p>
            <a:pPr eaLnBrk="1" hangingPunct="1">
              <a:spcBef>
                <a:spcPts val="1200"/>
              </a:spcBef>
            </a:pPr>
            <a:r>
              <a:rPr lang="zh-CN" altLang="en-US" dirty="0" smtClean="0"/>
              <a:t>软</a:t>
            </a:r>
            <a:r>
              <a:rPr lang="en-US" altLang="zh-CN" dirty="0" smtClean="0"/>
              <a:t>X</a:t>
            </a:r>
            <a:r>
              <a:rPr lang="zh-CN" altLang="en-US" dirty="0" smtClean="0"/>
              <a:t>射线</a:t>
            </a:r>
            <a:r>
              <a:rPr lang="en-US" altLang="zh-CN" dirty="0" smtClean="0"/>
              <a:t>(SXR)</a:t>
            </a:r>
            <a:r>
              <a:rPr lang="zh-CN" altLang="en-US" dirty="0" smtClean="0"/>
              <a:t>、紫外线</a:t>
            </a:r>
          </a:p>
          <a:p>
            <a:pPr lvl="1" algn="just" eaLnBrk="1" hangingPunct="1"/>
            <a:r>
              <a:rPr lang="zh-CN" altLang="en-US" dirty="0" smtClean="0"/>
              <a:t>由爆发产生的热等离子体中的高温日冕电子通过</a:t>
            </a:r>
            <a:r>
              <a:rPr lang="en-US" altLang="zh-CN" dirty="0" smtClean="0"/>
              <a:t>b-b, f-b, f-f</a:t>
            </a:r>
            <a:r>
              <a:rPr lang="zh-CN" altLang="en-US" dirty="0" smtClean="0"/>
              <a:t>跃迁（韧致辐射）产生。</a:t>
            </a:r>
          </a:p>
          <a:p>
            <a:pPr lvl="1" algn="just" eaLnBrk="1" hangingPunct="1"/>
            <a:r>
              <a:rPr lang="zh-CN" altLang="en-US" dirty="0" smtClean="0"/>
              <a:t>波长越长，热</a:t>
            </a:r>
            <a:r>
              <a:rPr lang="en-US" altLang="zh-CN" dirty="0" smtClean="0"/>
              <a:t>X</a:t>
            </a:r>
            <a:r>
              <a:rPr lang="zh-CN" altLang="en-US" dirty="0" smtClean="0"/>
              <a:t>射线爆发的持续时间越长，典型值由</a:t>
            </a:r>
            <a:r>
              <a:rPr lang="en-US" altLang="zh-CN" dirty="0" smtClean="0"/>
              <a:t>10</a:t>
            </a:r>
            <a:r>
              <a:rPr lang="zh-CN" altLang="en-US" dirty="0" smtClean="0"/>
              <a:t>分钟到</a:t>
            </a:r>
            <a:r>
              <a:rPr lang="en-US" altLang="zh-CN" dirty="0" smtClean="0"/>
              <a:t>1</a:t>
            </a:r>
            <a:r>
              <a:rPr lang="zh-CN" altLang="en-US" dirty="0" smtClean="0"/>
              <a:t>小时。</a:t>
            </a:r>
            <a:endParaRPr lang="en-US" altLang="zh-CN" dirty="0" smtClean="0"/>
          </a:p>
          <a:p>
            <a:pPr lvl="1" algn="just" eaLnBrk="1" hangingPunct="1"/>
            <a:r>
              <a:rPr lang="zh-CN" altLang="en-US" dirty="0" smtClean="0"/>
              <a:t>整个环（拱）的辐射增强及衰减。</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107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3107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13107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107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3107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13107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13107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5" grpId="0"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98299" y="5877272"/>
            <a:ext cx="8634702" cy="830997"/>
          </a:xfrm>
          <a:prstGeom prst="rect">
            <a:avLst/>
          </a:prstGeom>
          <a:noFill/>
        </p:spPr>
        <p:txBody>
          <a:bodyPr wrap="square" rtlCol="0">
            <a:spAutoFit/>
          </a:bodyPr>
          <a:lstStyle/>
          <a:p>
            <a:r>
              <a:rPr lang="zh-CN" altLang="en-US" b="1" dirty="0" smtClean="0">
                <a:solidFill>
                  <a:srgbClr val="00B050"/>
                </a:solidFill>
              </a:rPr>
              <a:t>耀斑的极紫外后相：</a:t>
            </a:r>
            <a:r>
              <a:rPr lang="zh-CN" altLang="en-US" b="1" dirty="0" smtClean="0"/>
              <a:t>最近</a:t>
            </a:r>
            <a:r>
              <a:rPr lang="en-US" altLang="zh-CN" b="1" dirty="0" smtClean="0"/>
              <a:t>SDO/EVE</a:t>
            </a:r>
            <a:r>
              <a:rPr lang="zh-CN" altLang="en-US" b="1" dirty="0" smtClean="0"/>
              <a:t>的观测发现耀斑在传统的衰减相中，在“中等”热的极紫外谱线中存在一辐射上升的相</a:t>
            </a:r>
            <a:r>
              <a:rPr lang="zh-CN" altLang="en-US" dirty="0" smtClean="0"/>
              <a:t>。</a:t>
            </a:r>
            <a:endParaRPr lang="zh-CN" altLang="en-US" dirty="0"/>
          </a:p>
        </p:txBody>
      </p:sp>
      <p:grpSp>
        <p:nvGrpSpPr>
          <p:cNvPr id="7" name="组合 6"/>
          <p:cNvGrpSpPr/>
          <p:nvPr/>
        </p:nvGrpSpPr>
        <p:grpSpPr>
          <a:xfrm>
            <a:off x="971599" y="85328"/>
            <a:ext cx="7288101" cy="5849094"/>
            <a:chOff x="971600" y="28178"/>
            <a:chExt cx="7288101" cy="5849094"/>
          </a:xfrm>
        </p:grpSpPr>
        <p:pic>
          <p:nvPicPr>
            <p:cNvPr id="4" name="图片 3"/>
            <p:cNvPicPr>
              <a:picLocks noChangeAspect="1"/>
            </p:cNvPicPr>
            <p:nvPr/>
          </p:nvPicPr>
          <p:blipFill>
            <a:blip r:embed="rId2"/>
            <a:stretch>
              <a:fillRect/>
            </a:stretch>
          </p:blipFill>
          <p:spPr>
            <a:xfrm>
              <a:off x="971600" y="28178"/>
              <a:ext cx="7288101" cy="5849094"/>
            </a:xfrm>
            <a:prstGeom prst="rect">
              <a:avLst/>
            </a:prstGeom>
          </p:spPr>
        </p:pic>
        <p:sp>
          <p:nvSpPr>
            <p:cNvPr id="6" name="文本框 5"/>
            <p:cNvSpPr txBox="1"/>
            <p:nvPr/>
          </p:nvSpPr>
          <p:spPr>
            <a:xfrm>
              <a:off x="5551538" y="3193926"/>
              <a:ext cx="1550267" cy="931024"/>
            </a:xfrm>
            <a:prstGeom prst="rect">
              <a:avLst/>
            </a:prstGeom>
            <a:noFill/>
          </p:spPr>
          <p:txBody>
            <a:bodyPr wrap="square" rtlCol="0">
              <a:spAutoFit/>
            </a:bodyPr>
            <a:lstStyle/>
            <a:p>
              <a:r>
                <a:rPr lang="en-US" altLang="zh-CN" sz="1300" b="1" dirty="0" smtClean="0">
                  <a:solidFill>
                    <a:schemeClr val="accent6"/>
                  </a:solidFill>
                </a:rPr>
                <a:t>13.3 nm, 10-16 MK</a:t>
              </a:r>
            </a:p>
            <a:p>
              <a:pPr>
                <a:spcBef>
                  <a:spcPts val="100"/>
                </a:spcBef>
              </a:pPr>
              <a:r>
                <a:rPr lang="en-US" altLang="zh-CN" sz="1300" b="1" dirty="0" smtClean="0">
                  <a:solidFill>
                    <a:schemeClr val="accent1">
                      <a:lumMod val="75000"/>
                    </a:schemeClr>
                  </a:solidFill>
                </a:rPr>
                <a:t>33.5 nm, 3 MK</a:t>
              </a:r>
            </a:p>
            <a:p>
              <a:pPr>
                <a:spcBef>
                  <a:spcPts val="100"/>
                </a:spcBef>
              </a:pPr>
              <a:r>
                <a:rPr lang="en-US" altLang="zh-CN" sz="1300" b="1" dirty="0" smtClean="0">
                  <a:solidFill>
                    <a:srgbClr val="FF9933"/>
                  </a:solidFill>
                </a:rPr>
                <a:t>17.1 nm, 0.7 MK</a:t>
              </a:r>
            </a:p>
            <a:p>
              <a:pPr>
                <a:spcBef>
                  <a:spcPts val="100"/>
                </a:spcBef>
              </a:pPr>
              <a:r>
                <a:rPr lang="en-US" altLang="zh-CN" sz="1300" b="1" dirty="0" smtClean="0">
                  <a:solidFill>
                    <a:srgbClr val="CC0000"/>
                  </a:solidFill>
                </a:rPr>
                <a:t>30.4 nm, 0.1 MK</a:t>
              </a:r>
              <a:endParaRPr lang="zh-CN" altLang="en-US" sz="1300" b="1" dirty="0">
                <a:solidFill>
                  <a:srgbClr val="CC0000"/>
                </a:solidFill>
              </a:endParaRPr>
            </a:p>
          </p:txBody>
        </p:sp>
      </p:grpSp>
      <p:sp>
        <p:nvSpPr>
          <p:cNvPr id="8" name="文本框 7"/>
          <p:cNvSpPr txBox="1"/>
          <p:nvPr/>
        </p:nvSpPr>
        <p:spPr>
          <a:xfrm>
            <a:off x="7001682" y="5589240"/>
            <a:ext cx="1746782" cy="345469"/>
          </a:xfrm>
          <a:prstGeom prst="rect">
            <a:avLst/>
          </a:prstGeom>
          <a:solidFill>
            <a:schemeClr val="accent1"/>
          </a:solidFill>
        </p:spPr>
        <p:txBody>
          <a:bodyPr wrap="square" rtlCol="0">
            <a:spAutoFit/>
          </a:bodyPr>
          <a:lstStyle/>
          <a:p>
            <a:r>
              <a:rPr lang="en-US" altLang="zh-CN" sz="1600" dirty="0" smtClean="0"/>
              <a:t>Woods et al., 2011</a:t>
            </a:r>
            <a:endParaRPr lang="zh-CN" altLang="en-US" sz="1600" dirty="0"/>
          </a:p>
        </p:txBody>
      </p:sp>
    </p:spTree>
    <p:extLst>
      <p:ext uri="{BB962C8B-B14F-4D97-AF65-F5344CB8AC3E}">
        <p14:creationId xmlns:p14="http://schemas.microsoft.com/office/powerpoint/2010/main" val="134288550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2"/>
          <a:stretch>
            <a:fillRect/>
          </a:stretch>
        </p:blipFill>
        <p:spPr>
          <a:xfrm>
            <a:off x="1043608" y="116632"/>
            <a:ext cx="6696744" cy="6585028"/>
          </a:xfrm>
          <a:prstGeom prst="rect">
            <a:avLst/>
          </a:prstGeom>
        </p:spPr>
      </p:pic>
      <p:sp>
        <p:nvSpPr>
          <p:cNvPr id="12" name="文本框 11"/>
          <p:cNvSpPr txBox="1"/>
          <p:nvPr/>
        </p:nvSpPr>
        <p:spPr>
          <a:xfrm>
            <a:off x="7585805" y="921078"/>
            <a:ext cx="1477888" cy="338554"/>
          </a:xfrm>
          <a:prstGeom prst="rect">
            <a:avLst/>
          </a:prstGeom>
          <a:solidFill>
            <a:schemeClr val="accent1"/>
          </a:solidFill>
        </p:spPr>
        <p:txBody>
          <a:bodyPr wrap="square" rtlCol="0">
            <a:spAutoFit/>
          </a:bodyPr>
          <a:lstStyle/>
          <a:p>
            <a:r>
              <a:rPr lang="en-US" altLang="zh-CN" sz="1600" dirty="0" smtClean="0"/>
              <a:t>Liu et al., 2013</a:t>
            </a:r>
            <a:endParaRPr lang="zh-CN" altLang="en-US" sz="1600" dirty="0"/>
          </a:p>
        </p:txBody>
      </p:sp>
      <p:sp>
        <p:nvSpPr>
          <p:cNvPr id="14" name="圆角矩形标注 13"/>
          <p:cNvSpPr/>
          <p:nvPr/>
        </p:nvSpPr>
        <p:spPr bwMode="auto">
          <a:xfrm>
            <a:off x="7522096" y="2924944"/>
            <a:ext cx="1480120" cy="504055"/>
          </a:xfrm>
          <a:prstGeom prst="wedgeRoundRectCallout">
            <a:avLst>
              <a:gd name="adj1" fmla="val -121223"/>
              <a:gd name="adj2" fmla="val 13070"/>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zh-CN" altLang="en-US" dirty="0" smtClean="0">
                <a:latin typeface="Times New Roman" charset="0"/>
              </a:rPr>
              <a:t>主爆发区</a:t>
            </a:r>
            <a:endParaRPr kumimoji="1" lang="zh-CN" altLang="en-US" sz="2400" b="0" i="0" u="none" strike="noStrike" cap="none" normalizeH="0" baseline="0" dirty="0" smtClean="0">
              <a:ln>
                <a:noFill/>
              </a:ln>
              <a:solidFill>
                <a:schemeClr val="tx1"/>
              </a:solidFill>
              <a:effectLst/>
              <a:latin typeface="Times New Roman" charset="0"/>
              <a:ea typeface="宋体" pitchFamily="2" charset="-122"/>
            </a:endParaRPr>
          </a:p>
        </p:txBody>
      </p:sp>
      <p:sp>
        <p:nvSpPr>
          <p:cNvPr id="15" name="圆角矩形标注 14"/>
          <p:cNvSpPr/>
          <p:nvPr/>
        </p:nvSpPr>
        <p:spPr bwMode="auto">
          <a:xfrm>
            <a:off x="7518994" y="4687046"/>
            <a:ext cx="1483221" cy="815205"/>
          </a:xfrm>
          <a:prstGeom prst="wedgeRoundRectCallout">
            <a:avLst>
              <a:gd name="adj1" fmla="val -73688"/>
              <a:gd name="adj2" fmla="val 29005"/>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171575" rtl="0" eaLnBrk="1" fontAlgn="base" latinLnBrk="0" hangingPunct="1">
              <a:lnSpc>
                <a:spcPct val="100000"/>
              </a:lnSpc>
              <a:spcBef>
                <a:spcPct val="0"/>
              </a:spcBef>
              <a:spcAft>
                <a:spcPct val="0"/>
              </a:spcAft>
              <a:buClrTx/>
              <a:buSzTx/>
              <a:buFontTx/>
              <a:buNone/>
              <a:tabLst/>
            </a:pPr>
            <a:r>
              <a:rPr kumimoji="1" lang="zh-CN" altLang="en-US" sz="2400" b="0" i="0" u="none" strike="noStrike" cap="none" normalizeH="0" baseline="0" dirty="0" smtClean="0">
                <a:ln>
                  <a:noFill/>
                </a:ln>
                <a:solidFill>
                  <a:schemeClr val="tx1"/>
                </a:solidFill>
                <a:effectLst/>
                <a:latin typeface="Times New Roman" charset="0"/>
                <a:ea typeface="宋体" pitchFamily="2" charset="-122"/>
              </a:rPr>
              <a:t>极紫外后相的源区</a:t>
            </a:r>
          </a:p>
        </p:txBody>
      </p:sp>
    </p:spTree>
    <p:extLst>
      <p:ext uri="{BB962C8B-B14F-4D97-AF65-F5344CB8AC3E}">
        <p14:creationId xmlns:p14="http://schemas.microsoft.com/office/powerpoint/2010/main" val="266969088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type="body" idx="1"/>
          </p:nvPr>
        </p:nvSpPr>
        <p:spPr>
          <a:xfrm>
            <a:off x="381000" y="1066800"/>
            <a:ext cx="8305800" cy="533400"/>
          </a:xfrm>
        </p:spPr>
        <p:txBody>
          <a:bodyPr/>
          <a:lstStyle/>
          <a:p>
            <a:pPr eaLnBrk="1" hangingPunct="1">
              <a:lnSpc>
                <a:spcPct val="90000"/>
              </a:lnSpc>
            </a:pPr>
            <a:r>
              <a:rPr lang="zh-CN" altLang="en-US" smtClean="0"/>
              <a:t>射电辐射（从毫米波到千米波）</a:t>
            </a:r>
          </a:p>
        </p:txBody>
      </p:sp>
      <p:pic>
        <p:nvPicPr>
          <p:cNvPr id="47107" name="Picture 4"/>
          <p:cNvPicPr>
            <a:picLocks noChangeAspect="1" noChangeArrowheads="1"/>
          </p:cNvPicPr>
          <p:nvPr/>
        </p:nvPicPr>
        <p:blipFill>
          <a:blip r:embed="rId2"/>
          <a:srcRect/>
          <a:stretch>
            <a:fillRect/>
          </a:stretch>
        </p:blipFill>
        <p:spPr bwMode="auto">
          <a:xfrm>
            <a:off x="1471613" y="1576388"/>
            <a:ext cx="5764212" cy="4541837"/>
          </a:xfrm>
          <a:prstGeom prst="rect">
            <a:avLst/>
          </a:prstGeom>
          <a:noFill/>
          <a:ln w="9525">
            <a:noFill/>
            <a:miter lim="800000"/>
            <a:headEnd/>
            <a:tailEnd/>
          </a:ln>
        </p:spPr>
      </p:pic>
      <p:sp>
        <p:nvSpPr>
          <p:cNvPr id="47108" name="TextBox 5"/>
          <p:cNvSpPr txBox="1">
            <a:spLocks noChangeArrowheads="1"/>
          </p:cNvSpPr>
          <p:nvPr/>
        </p:nvSpPr>
        <p:spPr bwMode="auto">
          <a:xfrm>
            <a:off x="539750" y="6145213"/>
            <a:ext cx="7993063" cy="708025"/>
          </a:xfrm>
          <a:prstGeom prst="rect">
            <a:avLst/>
          </a:prstGeom>
          <a:noFill/>
          <a:ln w="9525">
            <a:noFill/>
            <a:miter lim="800000"/>
            <a:headEnd/>
            <a:tailEnd/>
          </a:ln>
        </p:spPr>
        <p:txBody>
          <a:bodyPr>
            <a:spAutoFit/>
          </a:bodyPr>
          <a:lstStyle/>
          <a:p>
            <a:pPr eaLnBrk="1" hangingPunct="1"/>
            <a:r>
              <a:rPr lang="zh-CN" altLang="en-US" sz="2000" b="1"/>
              <a:t>太阳大气中的各类射电爆发。根据射电暴的频谱特征，可以分为</a:t>
            </a:r>
            <a:r>
              <a:rPr lang="en-US" altLang="zh-CN" sz="2000" b="1"/>
              <a:t>I</a:t>
            </a:r>
            <a:r>
              <a:rPr lang="zh-CN" altLang="en-US" sz="2000" b="1"/>
              <a:t>型、</a:t>
            </a:r>
            <a:r>
              <a:rPr lang="en-US" altLang="zh-CN" sz="2000" b="1"/>
              <a:t>II</a:t>
            </a:r>
            <a:r>
              <a:rPr lang="zh-CN" altLang="en-US" sz="2000" b="1"/>
              <a:t>型、</a:t>
            </a:r>
            <a:r>
              <a:rPr lang="en-US" altLang="zh-CN" sz="2000" b="1"/>
              <a:t>III</a:t>
            </a:r>
            <a:r>
              <a:rPr lang="zh-CN" altLang="en-US" sz="2000" b="1"/>
              <a:t>型、</a:t>
            </a:r>
            <a:r>
              <a:rPr lang="en-US" altLang="zh-CN" sz="2000" b="1"/>
              <a:t>IV</a:t>
            </a:r>
            <a:r>
              <a:rPr lang="zh-CN" altLang="en-US" sz="2000" b="1"/>
              <a:t>、</a:t>
            </a:r>
            <a:r>
              <a:rPr lang="en-US" altLang="zh-CN" sz="2000" b="1"/>
              <a:t>V</a:t>
            </a:r>
            <a:r>
              <a:rPr lang="zh-CN" altLang="en-US" sz="2000" b="1"/>
              <a:t>型等类型的爆发。</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type II and III bursts"/>
          <p:cNvPicPr>
            <a:picLocks noChangeAspect="1" noChangeArrowheads="1"/>
          </p:cNvPicPr>
          <p:nvPr/>
        </p:nvPicPr>
        <p:blipFill>
          <a:blip r:embed="rId2"/>
          <a:srcRect/>
          <a:stretch>
            <a:fillRect/>
          </a:stretch>
        </p:blipFill>
        <p:spPr bwMode="auto">
          <a:xfrm>
            <a:off x="1143000" y="1000125"/>
            <a:ext cx="6781800" cy="5086350"/>
          </a:xfrm>
          <a:prstGeom prst="rect">
            <a:avLst/>
          </a:prstGeom>
          <a:noFill/>
          <a:ln w="9525">
            <a:noFill/>
            <a:miter lim="800000"/>
            <a:headEnd/>
            <a:tailEnd/>
          </a:ln>
        </p:spPr>
      </p:pic>
      <p:sp>
        <p:nvSpPr>
          <p:cNvPr id="48131" name="AutoShape 3"/>
          <p:cNvSpPr>
            <a:spLocks noChangeArrowheads="1"/>
          </p:cNvSpPr>
          <p:nvPr/>
        </p:nvSpPr>
        <p:spPr bwMode="auto">
          <a:xfrm>
            <a:off x="685800" y="1676400"/>
            <a:ext cx="2438400" cy="1066800"/>
          </a:xfrm>
          <a:prstGeom prst="wedgeRoundRectCallout">
            <a:avLst>
              <a:gd name="adj1" fmla="val 69009"/>
              <a:gd name="adj2" fmla="val 35861"/>
              <a:gd name="adj3" fmla="val 16667"/>
            </a:avLst>
          </a:prstGeom>
          <a:noFill/>
          <a:ln w="9525">
            <a:solidFill>
              <a:srgbClr val="00FF00"/>
            </a:solidFill>
            <a:miter lim="800000"/>
            <a:headEnd/>
            <a:tailEnd/>
          </a:ln>
        </p:spPr>
        <p:txBody>
          <a:bodyPr/>
          <a:lstStyle/>
          <a:p>
            <a:pPr eaLnBrk="1" hangingPunct="1"/>
            <a:r>
              <a:rPr lang="en-US" altLang="zh-CN" sz="2000" b="1">
                <a:solidFill>
                  <a:srgbClr val="FF0000"/>
                </a:solidFill>
              </a:rPr>
              <a:t>III</a:t>
            </a:r>
            <a:r>
              <a:rPr lang="zh-CN" altLang="en-US" sz="2000" b="1">
                <a:solidFill>
                  <a:srgbClr val="FF0000"/>
                </a:solidFill>
              </a:rPr>
              <a:t>型暴，与沿开放磁力线运动的高能电子束流相关。</a:t>
            </a:r>
          </a:p>
        </p:txBody>
      </p:sp>
      <p:sp>
        <p:nvSpPr>
          <p:cNvPr id="48132" name="AutoShape 4"/>
          <p:cNvSpPr>
            <a:spLocks noChangeArrowheads="1"/>
          </p:cNvSpPr>
          <p:nvPr/>
        </p:nvSpPr>
        <p:spPr bwMode="auto">
          <a:xfrm>
            <a:off x="6429375" y="1500188"/>
            <a:ext cx="2209800" cy="838200"/>
          </a:xfrm>
          <a:prstGeom prst="wedgeRoundRectCallout">
            <a:avLst>
              <a:gd name="adj1" fmla="val -43389"/>
              <a:gd name="adj2" fmla="val 94093"/>
              <a:gd name="adj3" fmla="val 16667"/>
            </a:avLst>
          </a:prstGeom>
          <a:noFill/>
          <a:ln w="9525">
            <a:solidFill>
              <a:srgbClr val="00FF00"/>
            </a:solidFill>
            <a:miter lim="800000"/>
            <a:headEnd/>
            <a:tailEnd/>
          </a:ln>
        </p:spPr>
        <p:txBody>
          <a:bodyPr/>
          <a:lstStyle/>
          <a:p>
            <a:pPr eaLnBrk="1" hangingPunct="1"/>
            <a:r>
              <a:rPr lang="en-US" altLang="zh-CN" sz="2000" b="1">
                <a:solidFill>
                  <a:srgbClr val="FF0000"/>
                </a:solidFill>
              </a:rPr>
              <a:t>II</a:t>
            </a:r>
            <a:r>
              <a:rPr lang="zh-CN" altLang="en-US" sz="2000" b="1">
                <a:solidFill>
                  <a:srgbClr val="FF0000"/>
                </a:solidFill>
              </a:rPr>
              <a:t>型暴，与</a:t>
            </a:r>
            <a:r>
              <a:rPr lang="en-US" altLang="zh-CN" sz="2000" b="1">
                <a:solidFill>
                  <a:srgbClr val="FF0000"/>
                </a:solidFill>
              </a:rPr>
              <a:t>CME</a:t>
            </a:r>
            <a:r>
              <a:rPr lang="zh-CN" altLang="en-US" sz="2000" b="1">
                <a:solidFill>
                  <a:srgbClr val="FF0000"/>
                </a:solidFill>
              </a:rPr>
              <a:t>及激波相关。</a:t>
            </a:r>
          </a:p>
        </p:txBody>
      </p:sp>
      <p:sp>
        <p:nvSpPr>
          <p:cNvPr id="48133" name="Text Box 5"/>
          <p:cNvSpPr txBox="1">
            <a:spLocks noChangeArrowheads="1"/>
          </p:cNvSpPr>
          <p:nvPr/>
        </p:nvSpPr>
        <p:spPr bwMode="auto">
          <a:xfrm>
            <a:off x="1752600" y="6019800"/>
            <a:ext cx="5121275" cy="457200"/>
          </a:xfrm>
          <a:prstGeom prst="rect">
            <a:avLst/>
          </a:prstGeom>
          <a:noFill/>
          <a:ln w="9525">
            <a:noFill/>
            <a:miter lim="800000"/>
            <a:headEnd/>
            <a:tailEnd/>
          </a:ln>
        </p:spPr>
        <p:txBody>
          <a:bodyPr>
            <a:spAutoFit/>
          </a:bodyPr>
          <a:lstStyle/>
          <a:p>
            <a:pPr eaLnBrk="1" hangingPunct="1"/>
            <a:endParaRPr lang="zh-CN" altLang="zh-CN"/>
          </a:p>
        </p:txBody>
      </p:sp>
      <p:sp>
        <p:nvSpPr>
          <p:cNvPr id="48134" name="Text Box 6"/>
          <p:cNvSpPr txBox="1">
            <a:spLocks noChangeArrowheads="1"/>
          </p:cNvSpPr>
          <p:nvPr/>
        </p:nvSpPr>
        <p:spPr bwMode="auto">
          <a:xfrm>
            <a:off x="2071688" y="6096000"/>
            <a:ext cx="4862512" cy="461963"/>
          </a:xfrm>
          <a:prstGeom prst="rect">
            <a:avLst/>
          </a:prstGeom>
          <a:noFill/>
          <a:ln w="9525">
            <a:noFill/>
            <a:miter lim="800000"/>
            <a:headEnd/>
            <a:tailEnd/>
          </a:ln>
        </p:spPr>
        <p:txBody>
          <a:bodyPr>
            <a:spAutoFit/>
          </a:bodyPr>
          <a:lstStyle/>
          <a:p>
            <a:pPr eaLnBrk="1" hangingPunct="1">
              <a:spcBef>
                <a:spcPct val="50000"/>
              </a:spcBef>
            </a:pPr>
            <a:r>
              <a:rPr lang="zh-CN" altLang="en-US" b="1"/>
              <a:t>米波段</a:t>
            </a:r>
            <a:r>
              <a:rPr lang="en-US" altLang="zh-CN" b="1"/>
              <a:t>II</a:t>
            </a:r>
            <a:r>
              <a:rPr lang="zh-CN" altLang="en-US" b="1"/>
              <a:t>型暴和</a:t>
            </a:r>
            <a:r>
              <a:rPr lang="en-US" altLang="zh-CN" b="1"/>
              <a:t>III</a:t>
            </a:r>
            <a:r>
              <a:rPr lang="zh-CN" altLang="en-US" b="1"/>
              <a:t>型暴的动态谱</a:t>
            </a:r>
          </a:p>
        </p:txBody>
      </p:sp>
      <p:sp>
        <p:nvSpPr>
          <p:cNvPr id="48135" name="Text Box 7"/>
          <p:cNvSpPr txBox="1">
            <a:spLocks noChangeArrowheads="1"/>
          </p:cNvSpPr>
          <p:nvPr/>
        </p:nvSpPr>
        <p:spPr bwMode="auto">
          <a:xfrm>
            <a:off x="4495800" y="5791200"/>
            <a:ext cx="1066800" cy="396875"/>
          </a:xfrm>
          <a:prstGeom prst="rect">
            <a:avLst/>
          </a:prstGeom>
          <a:noFill/>
          <a:ln w="9525">
            <a:noFill/>
            <a:miter lim="800000"/>
            <a:headEnd/>
            <a:tailEnd/>
          </a:ln>
        </p:spPr>
        <p:txBody>
          <a:bodyPr>
            <a:spAutoFit/>
          </a:bodyPr>
          <a:lstStyle/>
          <a:p>
            <a:pPr eaLnBrk="1" hangingPunct="1">
              <a:spcBef>
                <a:spcPct val="50000"/>
              </a:spcBef>
            </a:pPr>
            <a:r>
              <a:rPr lang="zh-CN" altLang="en-US" sz="2000">
                <a:solidFill>
                  <a:schemeClr val="accent1"/>
                </a:solidFill>
              </a:rPr>
              <a:t>时间</a:t>
            </a:r>
          </a:p>
        </p:txBody>
      </p:sp>
      <p:sp>
        <p:nvSpPr>
          <p:cNvPr id="48136" name="Text Box 8"/>
          <p:cNvSpPr txBox="1">
            <a:spLocks noChangeArrowheads="1"/>
          </p:cNvSpPr>
          <p:nvPr/>
        </p:nvSpPr>
        <p:spPr bwMode="auto">
          <a:xfrm>
            <a:off x="1295400" y="3657600"/>
            <a:ext cx="488950" cy="914400"/>
          </a:xfrm>
          <a:prstGeom prst="rect">
            <a:avLst/>
          </a:prstGeom>
          <a:noFill/>
          <a:ln w="9525">
            <a:noFill/>
            <a:miter lim="800000"/>
            <a:headEnd/>
            <a:tailEnd/>
          </a:ln>
        </p:spPr>
        <p:txBody>
          <a:bodyPr vert="eaVert">
            <a:spAutoFit/>
          </a:bodyPr>
          <a:lstStyle/>
          <a:p>
            <a:pPr eaLnBrk="1" hangingPunct="1">
              <a:spcBef>
                <a:spcPct val="50000"/>
              </a:spcBef>
            </a:pPr>
            <a:r>
              <a:rPr lang="zh-CN" altLang="en-US" sz="2000">
                <a:solidFill>
                  <a:schemeClr val="accent1"/>
                </a:solidFill>
              </a:rPr>
              <a:t>频率</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a:srcRect/>
          <a:stretch>
            <a:fillRect/>
          </a:stretch>
        </p:blipFill>
        <p:spPr bwMode="auto">
          <a:xfrm>
            <a:off x="2133600" y="0"/>
            <a:ext cx="4078288" cy="6062663"/>
          </a:xfrm>
          <a:prstGeom prst="rect">
            <a:avLst/>
          </a:prstGeom>
          <a:noFill/>
          <a:ln w="9525">
            <a:noFill/>
            <a:miter lim="800000"/>
            <a:headEnd/>
            <a:tailEnd/>
          </a:ln>
        </p:spPr>
      </p:pic>
      <p:sp>
        <p:nvSpPr>
          <p:cNvPr id="49155" name="Text Box 3"/>
          <p:cNvSpPr txBox="1">
            <a:spLocks noChangeArrowheads="1"/>
          </p:cNvSpPr>
          <p:nvPr/>
        </p:nvSpPr>
        <p:spPr bwMode="auto">
          <a:xfrm>
            <a:off x="2714625" y="6072188"/>
            <a:ext cx="3729038" cy="461962"/>
          </a:xfrm>
          <a:prstGeom prst="rect">
            <a:avLst/>
          </a:prstGeom>
          <a:noFill/>
          <a:ln w="9525">
            <a:noFill/>
            <a:miter lim="800000"/>
            <a:headEnd/>
            <a:tailEnd/>
          </a:ln>
        </p:spPr>
        <p:txBody>
          <a:bodyPr>
            <a:spAutoFit/>
          </a:bodyPr>
          <a:lstStyle/>
          <a:p>
            <a:pPr eaLnBrk="1" hangingPunct="1">
              <a:spcBef>
                <a:spcPct val="50000"/>
              </a:spcBef>
            </a:pPr>
            <a:r>
              <a:rPr lang="zh-CN" altLang="en-US" b="1"/>
              <a:t>米波段</a:t>
            </a:r>
            <a:r>
              <a:rPr lang="en-US" altLang="zh-CN" b="1"/>
              <a:t>J</a:t>
            </a:r>
            <a:r>
              <a:rPr lang="zh-CN" altLang="en-US" b="1"/>
              <a:t>或</a:t>
            </a:r>
            <a:r>
              <a:rPr lang="en-US" altLang="zh-CN" b="1"/>
              <a:t>U</a:t>
            </a:r>
            <a:r>
              <a:rPr lang="zh-CN" altLang="en-US" b="1"/>
              <a:t>型暴的动态谱</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90488" y="5143500"/>
            <a:ext cx="8929687" cy="1000125"/>
          </a:xfrm>
        </p:spPr>
        <p:txBody>
          <a:bodyPr/>
          <a:lstStyle/>
          <a:p>
            <a:pPr algn="l"/>
            <a:r>
              <a:rPr lang="zh-CN" altLang="en-US" sz="2400" smtClean="0">
                <a:solidFill>
                  <a:schemeClr val="tx1"/>
                </a:solidFill>
              </a:rPr>
              <a:t>微波段观测到的斑马暴、尖峰暴和纤维暴的动态谱</a:t>
            </a:r>
            <a:r>
              <a:rPr lang="en-US" altLang="zh-CN" sz="2400" smtClean="0">
                <a:solidFill>
                  <a:schemeClr val="tx1"/>
                </a:solidFill>
              </a:rPr>
              <a:t>(Owens Valley Radio Observatory in California, http://www.ovsa.njit.edu/)</a:t>
            </a:r>
            <a:endParaRPr lang="zh-CN" altLang="en-US" sz="2400" smtClean="0">
              <a:solidFill>
                <a:schemeClr val="tx1"/>
              </a:solidFill>
            </a:endParaRPr>
          </a:p>
        </p:txBody>
      </p:sp>
      <p:pic>
        <p:nvPicPr>
          <p:cNvPr id="50179" name="Picture 4"/>
          <p:cNvPicPr>
            <a:picLocks noChangeAspect="1" noChangeArrowheads="1"/>
          </p:cNvPicPr>
          <p:nvPr/>
        </p:nvPicPr>
        <p:blipFill>
          <a:blip r:embed="rId2"/>
          <a:srcRect/>
          <a:stretch>
            <a:fillRect/>
          </a:stretch>
        </p:blipFill>
        <p:spPr bwMode="auto">
          <a:xfrm>
            <a:off x="357188" y="571500"/>
            <a:ext cx="8289925" cy="4286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wavesplot.gif"/>
          <p:cNvPicPr>
            <a:picLocks noChangeAspect="1" noChangeArrowheads="1"/>
          </p:cNvPicPr>
          <p:nvPr/>
        </p:nvPicPr>
        <p:blipFill>
          <a:blip r:embed="rId2"/>
          <a:srcRect/>
          <a:stretch>
            <a:fillRect/>
          </a:stretch>
        </p:blipFill>
        <p:spPr bwMode="auto">
          <a:xfrm>
            <a:off x="-14288" y="123825"/>
            <a:ext cx="9207501" cy="7115175"/>
          </a:xfrm>
          <a:prstGeom prst="rect">
            <a:avLst/>
          </a:prstGeom>
          <a:noFill/>
          <a:ln w="9525">
            <a:noFill/>
            <a:miter lim="800000"/>
            <a:headEnd/>
            <a:tailEnd/>
          </a:ln>
        </p:spPr>
      </p:pic>
      <p:sp>
        <p:nvSpPr>
          <p:cNvPr id="51203" name="TextBox 2"/>
          <p:cNvSpPr txBox="1">
            <a:spLocks noChangeArrowheads="1"/>
          </p:cNvSpPr>
          <p:nvPr/>
        </p:nvSpPr>
        <p:spPr bwMode="auto">
          <a:xfrm>
            <a:off x="357188" y="5030788"/>
            <a:ext cx="8786812" cy="461962"/>
          </a:xfrm>
          <a:prstGeom prst="rect">
            <a:avLst/>
          </a:prstGeom>
          <a:noFill/>
          <a:ln w="9525">
            <a:noFill/>
            <a:miter lim="800000"/>
            <a:headEnd/>
            <a:tailEnd/>
          </a:ln>
        </p:spPr>
        <p:txBody>
          <a:bodyPr>
            <a:spAutoFit/>
          </a:bodyPr>
          <a:lstStyle/>
          <a:p>
            <a:r>
              <a:rPr lang="en-US" altLang="zh-CN" b="1"/>
              <a:t>WIND/WAVES </a:t>
            </a:r>
            <a:r>
              <a:rPr lang="zh-CN" altLang="en-US" b="1"/>
              <a:t>卫星观测到的与耀斑有关的行星际</a:t>
            </a:r>
            <a:r>
              <a:rPr lang="en-US" altLang="zh-CN" b="1"/>
              <a:t>III</a:t>
            </a:r>
            <a:r>
              <a:rPr lang="zh-CN" altLang="en-US" b="1"/>
              <a:t>型射电暴</a:t>
            </a:r>
            <a:r>
              <a:rPr lang="en-US" altLang="zh-CN" b="1"/>
              <a:t>.</a:t>
            </a:r>
            <a:endParaRPr lang="zh-CN" altLang="en-US" b="1"/>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ctrTitle"/>
          </p:nvPr>
        </p:nvSpPr>
        <p:spPr>
          <a:xfrm>
            <a:off x="685800" y="2286000"/>
            <a:ext cx="7772400" cy="1143000"/>
          </a:xfrm>
        </p:spPr>
        <p:txBody>
          <a:bodyPr/>
          <a:lstStyle/>
          <a:p>
            <a:pPr eaLnBrk="1" hangingPunct="1"/>
            <a:r>
              <a:rPr lang="en-US" altLang="zh-CN" smtClean="0">
                <a:solidFill>
                  <a:schemeClr val="tx1"/>
                </a:solidFill>
              </a:rPr>
              <a:t>7-3</a:t>
            </a:r>
            <a:r>
              <a:rPr lang="zh-CN" altLang="en-US" smtClean="0">
                <a:solidFill>
                  <a:schemeClr val="tx1"/>
                </a:solidFill>
              </a:rPr>
              <a:t>、耀斑的理论解释和模型</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zh-CN" altLang="en-US" smtClean="0"/>
              <a:t>耀斑理论的基本问题</a:t>
            </a:r>
          </a:p>
        </p:txBody>
      </p:sp>
      <p:sp>
        <p:nvSpPr>
          <p:cNvPr id="142339" name="Rectangle 3"/>
          <p:cNvSpPr>
            <a:spLocks noGrp="1" noChangeArrowheads="1"/>
          </p:cNvSpPr>
          <p:nvPr>
            <p:ph type="body" idx="1"/>
          </p:nvPr>
        </p:nvSpPr>
        <p:spPr>
          <a:xfrm>
            <a:off x="685800" y="1295400"/>
            <a:ext cx="7772400" cy="4991100"/>
          </a:xfrm>
        </p:spPr>
        <p:txBody>
          <a:bodyPr/>
          <a:lstStyle/>
          <a:p>
            <a:pPr marL="0" indent="361950" algn="just" eaLnBrk="1" hangingPunct="1">
              <a:lnSpc>
                <a:spcPct val="90000"/>
              </a:lnSpc>
              <a:buFontTx/>
              <a:buNone/>
            </a:pPr>
            <a:r>
              <a:rPr lang="zh-CN" altLang="en-US" sz="2400" dirty="0" smtClean="0"/>
              <a:t>太阳耀斑是太阳大气中大规模的能量释放过程，因此所谓耀斑机理实际上就是指整个耀斑事件能量释放的物理过程。一个完整的耀斑理论应能回答下面的几个基本问题：</a:t>
            </a:r>
          </a:p>
          <a:p>
            <a:pPr marL="576263" lvl="1" indent="-295275" algn="just" eaLnBrk="1" hangingPunct="1">
              <a:lnSpc>
                <a:spcPct val="90000"/>
              </a:lnSpc>
              <a:spcBef>
                <a:spcPct val="50000"/>
              </a:spcBef>
              <a:buFontTx/>
              <a:buAutoNum type="arabicPeriod"/>
            </a:pPr>
            <a:r>
              <a:rPr lang="zh-CN" altLang="en-US" sz="2200" dirty="0" smtClean="0">
                <a:latin typeface="楷体_GB2312" pitchFamily="49" charset="-122"/>
                <a:ea typeface="楷体_GB2312" pitchFamily="49" charset="-122"/>
              </a:rPr>
              <a:t>耀斑前能量的来源和存储机制。</a:t>
            </a:r>
          </a:p>
          <a:p>
            <a:pPr marL="576263" lvl="1" indent="-295275" algn="just" eaLnBrk="1" hangingPunct="1">
              <a:lnSpc>
                <a:spcPct val="90000"/>
              </a:lnSpc>
              <a:spcBef>
                <a:spcPct val="50000"/>
              </a:spcBef>
              <a:buFontTx/>
              <a:buAutoNum type="arabicPeriod"/>
            </a:pPr>
            <a:r>
              <a:rPr lang="zh-CN" altLang="en-US" sz="2200" dirty="0" smtClean="0">
                <a:latin typeface="楷体_GB2312" pitchFamily="49" charset="-122"/>
                <a:ea typeface="楷体_GB2312" pitchFamily="49" charset="-122"/>
              </a:rPr>
              <a:t>所存储能量突然释放的触发机制。</a:t>
            </a:r>
          </a:p>
          <a:p>
            <a:pPr marL="576263" lvl="1" indent="-295275" algn="just" eaLnBrk="1" hangingPunct="1">
              <a:lnSpc>
                <a:spcPct val="90000"/>
              </a:lnSpc>
              <a:spcBef>
                <a:spcPct val="50000"/>
              </a:spcBef>
              <a:buFontTx/>
              <a:buAutoNum type="arabicPeriod"/>
            </a:pPr>
            <a:r>
              <a:rPr lang="zh-CN" altLang="en-US" sz="2200" dirty="0" smtClean="0">
                <a:latin typeface="楷体_GB2312" pitchFamily="49" charset="-122"/>
                <a:ea typeface="楷体_GB2312" pitchFamily="49" charset="-122"/>
              </a:rPr>
              <a:t>释放的能量如何转化为等离子体热能、动能和快粒子能量？</a:t>
            </a:r>
            <a:endParaRPr lang="en-US" altLang="zh-CN" sz="2200" dirty="0" smtClean="0">
              <a:latin typeface="楷体_GB2312" pitchFamily="49" charset="-122"/>
              <a:ea typeface="楷体_GB2312" pitchFamily="49" charset="-122"/>
            </a:endParaRPr>
          </a:p>
          <a:p>
            <a:pPr marL="576263" lvl="1" indent="-295275" algn="just" eaLnBrk="1" hangingPunct="1">
              <a:lnSpc>
                <a:spcPct val="90000"/>
              </a:lnSpc>
              <a:spcBef>
                <a:spcPct val="50000"/>
              </a:spcBef>
              <a:buFontTx/>
              <a:buAutoNum type="arabicPeriod"/>
            </a:pPr>
            <a:r>
              <a:rPr lang="zh-CN" altLang="en-US" sz="2200" dirty="0" smtClean="0">
                <a:latin typeface="楷体_GB2312" pitchFamily="49" charset="-122"/>
                <a:ea typeface="楷体_GB2312" pitchFamily="49" charset="-122"/>
              </a:rPr>
              <a:t>释放的能量所引起的许多次级效应</a:t>
            </a:r>
            <a:r>
              <a:rPr lang="en-US" altLang="zh-CN" sz="2200" dirty="0" smtClean="0">
                <a:latin typeface="楷体_GB2312" pitchFamily="49" charset="-122"/>
                <a:ea typeface="楷体_GB2312" pitchFamily="49" charset="-122"/>
              </a:rPr>
              <a:t>, </a:t>
            </a:r>
            <a:r>
              <a:rPr lang="zh-CN" altLang="en-US" sz="2200" dirty="0" smtClean="0">
                <a:latin typeface="楷体_GB2312" pitchFamily="49" charset="-122"/>
                <a:ea typeface="楷体_GB2312" pitchFamily="49" charset="-122"/>
              </a:rPr>
              <a:t>如</a:t>
            </a:r>
            <a:r>
              <a:rPr lang="en-US" altLang="zh-CN" sz="2200" dirty="0" smtClean="0">
                <a:latin typeface="楷体_GB2312" pitchFamily="49" charset="-122"/>
                <a:ea typeface="楷体_GB2312" pitchFamily="49" charset="-122"/>
              </a:rPr>
              <a:t>H</a:t>
            </a:r>
            <a:r>
              <a:rPr lang="en-US" altLang="zh-CN" sz="2200" dirty="0" smtClean="0">
                <a:latin typeface="楷体_GB2312" pitchFamily="49" charset="-122"/>
                <a:ea typeface="楷体_GB2312" pitchFamily="49" charset="-122"/>
                <a:sym typeface="Symbol" pitchFamily="18" charset="2"/>
              </a:rPr>
              <a:t></a:t>
            </a:r>
            <a:r>
              <a:rPr lang="zh-CN" altLang="en-US" sz="2200" dirty="0" smtClean="0">
                <a:latin typeface="楷体_GB2312" pitchFamily="49" charset="-122"/>
                <a:ea typeface="楷体_GB2312" pitchFamily="49" charset="-122"/>
                <a:sym typeface="Symbol" pitchFamily="18" charset="2"/>
              </a:rPr>
              <a:t>线、</a:t>
            </a:r>
            <a:r>
              <a:rPr lang="en-US" altLang="zh-CN" sz="2200" dirty="0" smtClean="0">
                <a:latin typeface="楷体_GB2312" pitchFamily="49" charset="-122"/>
                <a:ea typeface="楷体_GB2312" pitchFamily="49" charset="-122"/>
                <a:sym typeface="Symbol" pitchFamily="18" charset="2"/>
              </a:rPr>
              <a:t>X</a:t>
            </a:r>
            <a:r>
              <a:rPr lang="zh-CN" altLang="en-US" sz="2200" dirty="0" smtClean="0">
                <a:latin typeface="楷体_GB2312" pitchFamily="49" charset="-122"/>
                <a:ea typeface="楷体_GB2312" pitchFamily="49" charset="-122"/>
                <a:sym typeface="Symbol" pitchFamily="18" charset="2"/>
              </a:rPr>
              <a:t>射线、紫外以及射电等各种辐射电磁增强及其观测特征的解释。</a:t>
            </a:r>
          </a:p>
          <a:p>
            <a:pPr marL="0" indent="0" algn="just" eaLnBrk="1" hangingPunct="1">
              <a:lnSpc>
                <a:spcPct val="90000"/>
              </a:lnSpc>
              <a:spcBef>
                <a:spcPct val="50000"/>
              </a:spcBef>
              <a:buFontTx/>
              <a:buNone/>
            </a:pPr>
            <a:r>
              <a:rPr lang="zh-CN" altLang="en-US" sz="2400" dirty="0" smtClean="0">
                <a:latin typeface="宋体" pitchFamily="2" charset="-122"/>
              </a:rPr>
              <a:t>尽管已经提出了各种太阳耀斑的理论模型，但各模型都认为太阳耀斑的能量来源为活动区中磁场的自由能。</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23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23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423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4233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4233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4233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build="p" bldLvl="2"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3" descr="movie4"/>
          <p:cNvPicPr>
            <a:picLocks noChangeAspect="1" noChangeArrowheads="1" noCrop="1"/>
          </p:cNvPicPr>
          <p:nvPr/>
        </p:nvPicPr>
        <p:blipFill>
          <a:blip r:embed="rId2"/>
          <a:srcRect/>
          <a:stretch>
            <a:fillRect/>
          </a:stretch>
        </p:blipFill>
        <p:spPr bwMode="auto">
          <a:xfrm>
            <a:off x="90488" y="1302138"/>
            <a:ext cx="8966200" cy="3362325"/>
          </a:xfrm>
          <a:prstGeom prst="rect">
            <a:avLst/>
          </a:prstGeom>
          <a:noFill/>
          <a:ln w="9525">
            <a:noFill/>
            <a:miter lim="800000"/>
            <a:headEnd/>
            <a:tailEnd/>
          </a:ln>
        </p:spPr>
      </p:pic>
      <p:sp>
        <p:nvSpPr>
          <p:cNvPr id="55299" name="Text Box 4"/>
          <p:cNvSpPr txBox="1">
            <a:spLocks noChangeArrowheads="1"/>
          </p:cNvSpPr>
          <p:nvPr/>
        </p:nvSpPr>
        <p:spPr bwMode="auto">
          <a:xfrm>
            <a:off x="352864" y="4888081"/>
            <a:ext cx="8501063" cy="1759456"/>
          </a:xfrm>
          <a:prstGeom prst="rect">
            <a:avLst/>
          </a:prstGeom>
          <a:noFill/>
          <a:ln w="9525">
            <a:noFill/>
            <a:miter lim="800000"/>
            <a:headEnd/>
            <a:tailEnd/>
          </a:ln>
        </p:spPr>
        <p:txBody>
          <a:bodyPr>
            <a:spAutoFit/>
          </a:bodyPr>
          <a:lstStyle/>
          <a:p>
            <a:pPr algn="just" eaLnBrk="1" hangingPunct="1">
              <a:lnSpc>
                <a:spcPts val="2600"/>
              </a:lnSpc>
              <a:spcBef>
                <a:spcPct val="50000"/>
              </a:spcBef>
            </a:pPr>
            <a:r>
              <a:rPr lang="zh-CN" altLang="en-US" sz="2000" b="1" dirty="0"/>
              <a:t>一个活动区磁场的演化</a:t>
            </a:r>
            <a:r>
              <a:rPr lang="en-US" altLang="zh-CN" sz="2000" b="1" dirty="0"/>
              <a:t>(</a:t>
            </a:r>
            <a:r>
              <a:rPr lang="en-US" altLang="zh-CN" sz="2000" b="1" dirty="0" err="1"/>
              <a:t>Hinode</a:t>
            </a:r>
            <a:r>
              <a:rPr lang="zh-CN" altLang="en-US" sz="2000" b="1" dirty="0"/>
              <a:t>卫星的观测</a:t>
            </a:r>
            <a:r>
              <a:rPr lang="en-US" altLang="zh-CN" sz="2000" b="1" dirty="0"/>
              <a:t>)</a:t>
            </a:r>
            <a:r>
              <a:rPr lang="zh-CN" altLang="en-US" sz="2000" b="1" dirty="0"/>
              <a:t>。耀斑经常发生于磁场高度剪切的地方</a:t>
            </a:r>
            <a:r>
              <a:rPr lang="en-US" altLang="zh-CN" sz="2000" b="1" dirty="0"/>
              <a:t>, </a:t>
            </a:r>
            <a:r>
              <a:rPr lang="zh-CN" altLang="en-US" sz="2000" b="1" dirty="0"/>
              <a:t>因为剪切的磁场具有自由能。一般认为</a:t>
            </a:r>
            <a:r>
              <a:rPr lang="en-US" altLang="zh-CN" sz="2000" b="1" dirty="0"/>
              <a:t>,</a:t>
            </a:r>
            <a:r>
              <a:rPr lang="zh-CN" altLang="en-US" sz="2000" b="1" dirty="0"/>
              <a:t> 磁场重联过程产生的磁能释放是耀斑爆发的基本机制。但是，在磁场重联过程中，磁能如何转化为粒子的能量，致粒子被加热</a:t>
            </a:r>
            <a:r>
              <a:rPr lang="en-US" altLang="zh-CN" sz="2000" b="1" dirty="0"/>
              <a:t>/</a:t>
            </a:r>
            <a:r>
              <a:rPr lang="zh-CN" altLang="en-US" sz="2000" b="1" dirty="0"/>
              <a:t>加速</a:t>
            </a:r>
            <a:r>
              <a:rPr lang="zh-CN" altLang="en-US" sz="2000" b="1" dirty="0" smtClean="0"/>
              <a:t>，以及被加速的能量粒子如何产生观测到的各类辐射增强，仍是</a:t>
            </a:r>
            <a:r>
              <a:rPr lang="zh-CN" altLang="en-US" sz="2000" b="1" dirty="0"/>
              <a:t>未完全解决的基本物理问题。</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zh-CN" altLang="en-US" smtClean="0"/>
              <a:t>基本的太阳耀斑模型概述</a:t>
            </a:r>
          </a:p>
        </p:txBody>
      </p:sp>
      <p:sp>
        <p:nvSpPr>
          <p:cNvPr id="143363" name="Rectangle 3"/>
          <p:cNvSpPr>
            <a:spLocks noGrp="1" noChangeArrowheads="1"/>
          </p:cNvSpPr>
          <p:nvPr>
            <p:ph type="body" idx="1"/>
          </p:nvPr>
        </p:nvSpPr>
        <p:spPr>
          <a:xfrm>
            <a:off x="500063" y="1214438"/>
            <a:ext cx="8001000" cy="633412"/>
          </a:xfrm>
        </p:spPr>
        <p:txBody>
          <a:bodyPr/>
          <a:lstStyle/>
          <a:p>
            <a:pPr marL="609600" indent="-609600" eaLnBrk="1" hangingPunct="1">
              <a:buFontTx/>
              <a:buAutoNum type="arabicPeriod"/>
            </a:pPr>
            <a:r>
              <a:rPr lang="zh-CN" altLang="en-US" smtClean="0"/>
              <a:t>磁环的相互作用。</a:t>
            </a:r>
          </a:p>
        </p:txBody>
      </p:sp>
      <p:grpSp>
        <p:nvGrpSpPr>
          <p:cNvPr id="2" name="Group 12"/>
          <p:cNvGrpSpPr>
            <a:grpSpLocks/>
          </p:cNvGrpSpPr>
          <p:nvPr/>
        </p:nvGrpSpPr>
        <p:grpSpPr bwMode="auto">
          <a:xfrm>
            <a:off x="685800" y="1835150"/>
            <a:ext cx="3657600" cy="2036763"/>
            <a:chOff x="432" y="1156"/>
            <a:chExt cx="2304" cy="1283"/>
          </a:xfrm>
        </p:grpSpPr>
        <p:pic>
          <p:nvPicPr>
            <p:cNvPr id="56334" name="Picture 5"/>
            <p:cNvPicPr>
              <a:picLocks noChangeAspect="1" noChangeArrowheads="1"/>
            </p:cNvPicPr>
            <p:nvPr/>
          </p:nvPicPr>
          <p:blipFill>
            <a:blip r:embed="rId2"/>
            <a:srcRect/>
            <a:stretch>
              <a:fillRect/>
            </a:stretch>
          </p:blipFill>
          <p:spPr bwMode="auto">
            <a:xfrm>
              <a:off x="432" y="1156"/>
              <a:ext cx="2304" cy="1055"/>
            </a:xfrm>
            <a:prstGeom prst="rect">
              <a:avLst/>
            </a:prstGeom>
            <a:noFill/>
            <a:ln w="9525">
              <a:noFill/>
              <a:miter lim="800000"/>
              <a:headEnd/>
              <a:tailEnd/>
            </a:ln>
          </p:spPr>
        </p:pic>
        <p:sp>
          <p:nvSpPr>
            <p:cNvPr id="56335" name="Text Box 8"/>
            <p:cNvSpPr txBox="1">
              <a:spLocks noChangeArrowheads="1"/>
            </p:cNvSpPr>
            <p:nvPr/>
          </p:nvSpPr>
          <p:spPr bwMode="auto">
            <a:xfrm>
              <a:off x="720" y="2208"/>
              <a:ext cx="1584" cy="231"/>
            </a:xfrm>
            <a:prstGeom prst="rect">
              <a:avLst/>
            </a:prstGeom>
            <a:noFill/>
            <a:ln w="9525">
              <a:noFill/>
              <a:miter lim="800000"/>
              <a:headEnd/>
              <a:tailEnd/>
            </a:ln>
          </p:spPr>
          <p:txBody>
            <a:bodyPr>
              <a:spAutoFit/>
            </a:bodyPr>
            <a:lstStyle/>
            <a:p>
              <a:pPr eaLnBrk="1" hangingPunct="1">
                <a:spcBef>
                  <a:spcPct val="50000"/>
                </a:spcBef>
              </a:pPr>
              <a:r>
                <a:rPr lang="en-US" altLang="zh-CN" sz="1800" b="1"/>
                <a:t>a)</a:t>
              </a:r>
              <a:r>
                <a:rPr lang="zh-CN" altLang="en-US" sz="1800" b="1"/>
                <a:t>剪切、扭转前的磁环</a:t>
              </a:r>
            </a:p>
          </p:txBody>
        </p:sp>
      </p:grpSp>
      <p:grpSp>
        <p:nvGrpSpPr>
          <p:cNvPr id="3" name="Group 13"/>
          <p:cNvGrpSpPr>
            <a:grpSpLocks/>
          </p:cNvGrpSpPr>
          <p:nvPr/>
        </p:nvGrpSpPr>
        <p:grpSpPr bwMode="auto">
          <a:xfrm>
            <a:off x="4267200" y="1828800"/>
            <a:ext cx="4495800" cy="2043113"/>
            <a:chOff x="2688" y="1152"/>
            <a:chExt cx="2832" cy="1287"/>
          </a:xfrm>
        </p:grpSpPr>
        <p:pic>
          <p:nvPicPr>
            <p:cNvPr id="56332" name="Picture 6"/>
            <p:cNvPicPr>
              <a:picLocks noChangeAspect="1" noChangeArrowheads="1"/>
            </p:cNvPicPr>
            <p:nvPr/>
          </p:nvPicPr>
          <p:blipFill>
            <a:blip r:embed="rId3"/>
            <a:srcRect/>
            <a:stretch>
              <a:fillRect/>
            </a:stretch>
          </p:blipFill>
          <p:spPr bwMode="auto">
            <a:xfrm>
              <a:off x="2688" y="1152"/>
              <a:ext cx="2832" cy="1019"/>
            </a:xfrm>
            <a:prstGeom prst="rect">
              <a:avLst/>
            </a:prstGeom>
            <a:noFill/>
            <a:ln w="9525">
              <a:noFill/>
              <a:miter lim="800000"/>
              <a:headEnd/>
              <a:tailEnd/>
            </a:ln>
          </p:spPr>
        </p:pic>
        <p:sp>
          <p:nvSpPr>
            <p:cNvPr id="56333" name="Text Box 9"/>
            <p:cNvSpPr txBox="1">
              <a:spLocks noChangeArrowheads="1"/>
            </p:cNvSpPr>
            <p:nvPr/>
          </p:nvSpPr>
          <p:spPr bwMode="auto">
            <a:xfrm>
              <a:off x="3312" y="2208"/>
              <a:ext cx="1584" cy="231"/>
            </a:xfrm>
            <a:prstGeom prst="rect">
              <a:avLst/>
            </a:prstGeom>
            <a:noFill/>
            <a:ln w="9525">
              <a:noFill/>
              <a:miter lim="800000"/>
              <a:headEnd/>
              <a:tailEnd/>
            </a:ln>
          </p:spPr>
          <p:txBody>
            <a:bodyPr>
              <a:spAutoFit/>
            </a:bodyPr>
            <a:lstStyle/>
            <a:p>
              <a:pPr eaLnBrk="1" hangingPunct="1">
                <a:spcBef>
                  <a:spcPct val="50000"/>
                </a:spcBef>
              </a:pPr>
              <a:r>
                <a:rPr lang="en-US" altLang="zh-CN" sz="1800" b="1"/>
                <a:t>b)</a:t>
              </a:r>
              <a:r>
                <a:rPr lang="zh-CN" altLang="en-US" sz="1800" b="1"/>
                <a:t>剪切、扭转后的磁环</a:t>
              </a:r>
            </a:p>
          </p:txBody>
        </p:sp>
      </p:grpSp>
      <p:grpSp>
        <p:nvGrpSpPr>
          <p:cNvPr id="4" name="Group 14"/>
          <p:cNvGrpSpPr>
            <a:grpSpLocks/>
          </p:cNvGrpSpPr>
          <p:nvPr/>
        </p:nvGrpSpPr>
        <p:grpSpPr bwMode="auto">
          <a:xfrm>
            <a:off x="228600" y="4038600"/>
            <a:ext cx="4038600" cy="2347913"/>
            <a:chOff x="144" y="2544"/>
            <a:chExt cx="2544" cy="1479"/>
          </a:xfrm>
        </p:grpSpPr>
        <p:pic>
          <p:nvPicPr>
            <p:cNvPr id="56330" name="Picture 7"/>
            <p:cNvPicPr>
              <a:picLocks noChangeAspect="1" noChangeArrowheads="1"/>
            </p:cNvPicPr>
            <p:nvPr/>
          </p:nvPicPr>
          <p:blipFill>
            <a:blip r:embed="rId4"/>
            <a:srcRect/>
            <a:stretch>
              <a:fillRect/>
            </a:stretch>
          </p:blipFill>
          <p:spPr bwMode="auto">
            <a:xfrm>
              <a:off x="144" y="2544"/>
              <a:ext cx="2544" cy="1213"/>
            </a:xfrm>
            <a:prstGeom prst="rect">
              <a:avLst/>
            </a:prstGeom>
            <a:noFill/>
            <a:ln w="9525">
              <a:noFill/>
              <a:miter lim="800000"/>
              <a:headEnd/>
              <a:tailEnd/>
            </a:ln>
          </p:spPr>
        </p:pic>
        <p:sp>
          <p:nvSpPr>
            <p:cNvPr id="56331" name="Text Box 10"/>
            <p:cNvSpPr txBox="1">
              <a:spLocks noChangeArrowheads="1"/>
            </p:cNvSpPr>
            <p:nvPr/>
          </p:nvSpPr>
          <p:spPr bwMode="auto">
            <a:xfrm>
              <a:off x="192" y="3792"/>
              <a:ext cx="2304" cy="231"/>
            </a:xfrm>
            <a:prstGeom prst="rect">
              <a:avLst/>
            </a:prstGeom>
            <a:noFill/>
            <a:ln w="9525">
              <a:noFill/>
              <a:miter lim="800000"/>
              <a:headEnd/>
              <a:tailEnd/>
            </a:ln>
          </p:spPr>
          <p:txBody>
            <a:bodyPr>
              <a:spAutoFit/>
            </a:bodyPr>
            <a:lstStyle/>
            <a:p>
              <a:pPr eaLnBrk="1" hangingPunct="1">
                <a:spcBef>
                  <a:spcPct val="50000"/>
                </a:spcBef>
              </a:pPr>
              <a:r>
                <a:rPr lang="en-US" altLang="zh-CN" sz="1800" b="1"/>
                <a:t>c)</a:t>
              </a:r>
              <a:r>
                <a:rPr lang="zh-CN" altLang="en-US" sz="1800" b="1"/>
                <a:t>两磁环相互碰撞，发生相互作用</a:t>
              </a:r>
              <a:r>
                <a:rPr lang="zh-CN" altLang="en-US" sz="1800"/>
                <a:t>。</a:t>
              </a:r>
            </a:p>
          </p:txBody>
        </p:sp>
      </p:grpSp>
      <p:grpSp>
        <p:nvGrpSpPr>
          <p:cNvPr id="5" name="Group 15"/>
          <p:cNvGrpSpPr>
            <a:grpSpLocks/>
          </p:cNvGrpSpPr>
          <p:nvPr/>
        </p:nvGrpSpPr>
        <p:grpSpPr bwMode="auto">
          <a:xfrm>
            <a:off x="5029200" y="3962400"/>
            <a:ext cx="3276600" cy="2652713"/>
            <a:chOff x="3168" y="2496"/>
            <a:chExt cx="2064" cy="1671"/>
          </a:xfrm>
        </p:grpSpPr>
        <p:pic>
          <p:nvPicPr>
            <p:cNvPr id="56328" name="Picture 4" descr="the1_9"/>
            <p:cNvPicPr>
              <a:picLocks noChangeAspect="1" noChangeArrowheads="1"/>
            </p:cNvPicPr>
            <p:nvPr/>
          </p:nvPicPr>
          <p:blipFill>
            <a:blip r:embed="rId5"/>
            <a:srcRect/>
            <a:stretch>
              <a:fillRect/>
            </a:stretch>
          </p:blipFill>
          <p:spPr bwMode="auto">
            <a:xfrm>
              <a:off x="3312" y="2496"/>
              <a:ext cx="1824" cy="1493"/>
            </a:xfrm>
            <a:prstGeom prst="rect">
              <a:avLst/>
            </a:prstGeom>
            <a:noFill/>
            <a:ln w="9525">
              <a:noFill/>
              <a:miter lim="800000"/>
              <a:headEnd/>
              <a:tailEnd/>
            </a:ln>
          </p:spPr>
        </p:pic>
        <p:sp>
          <p:nvSpPr>
            <p:cNvPr id="56329" name="Text Box 11"/>
            <p:cNvSpPr txBox="1">
              <a:spLocks noChangeArrowheads="1"/>
            </p:cNvSpPr>
            <p:nvPr/>
          </p:nvSpPr>
          <p:spPr bwMode="auto">
            <a:xfrm>
              <a:off x="3168" y="3936"/>
              <a:ext cx="2064" cy="231"/>
            </a:xfrm>
            <a:prstGeom prst="rect">
              <a:avLst/>
            </a:prstGeom>
            <a:noFill/>
            <a:ln w="9525">
              <a:noFill/>
              <a:miter lim="800000"/>
              <a:headEnd/>
              <a:tailEnd/>
            </a:ln>
          </p:spPr>
          <p:txBody>
            <a:bodyPr>
              <a:spAutoFit/>
            </a:bodyPr>
            <a:lstStyle/>
            <a:p>
              <a:pPr eaLnBrk="1" hangingPunct="1">
                <a:spcBef>
                  <a:spcPct val="50000"/>
                </a:spcBef>
              </a:pPr>
              <a:r>
                <a:rPr lang="en-US" altLang="zh-CN" sz="1800" b="1"/>
                <a:t>d)</a:t>
              </a:r>
              <a:r>
                <a:rPr lang="zh-CN" altLang="en-US" sz="1800" b="1"/>
                <a:t>两磁环相互作用的基本类型。</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33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4" presetClass="entr" presetSubtype="32"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ox(out)">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 presetClass="entr" presetSubtype="32"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ox(out)">
                                      <p:cBhvr>
                                        <p:cTn id="16" dur="5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4" presetClass="entr" presetSubtype="32"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ox(out)">
                                      <p:cBhvr>
                                        <p:cTn id="21" dur="500"/>
                                        <p:tgtEl>
                                          <p:spTgt spid="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4" presetClass="entr" presetSubtype="32"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ox(out)">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3" grpId="0" build="p"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a:srcRect/>
          <a:stretch>
            <a:fillRect/>
          </a:stretch>
        </p:blipFill>
        <p:spPr bwMode="auto">
          <a:xfrm>
            <a:off x="609600" y="1600200"/>
            <a:ext cx="8001000" cy="40306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a:grpSpLocks/>
          </p:cNvGrpSpPr>
          <p:nvPr/>
        </p:nvGrpSpPr>
        <p:grpSpPr bwMode="auto">
          <a:xfrm>
            <a:off x="152400" y="1600200"/>
            <a:ext cx="5275263" cy="4327525"/>
            <a:chOff x="96" y="1008"/>
            <a:chExt cx="3323" cy="2726"/>
          </a:xfrm>
        </p:grpSpPr>
        <p:pic>
          <p:nvPicPr>
            <p:cNvPr id="58374" name="Picture 2" descr="the1_4"/>
            <p:cNvPicPr>
              <a:picLocks noChangeAspect="1" noChangeArrowheads="1"/>
            </p:cNvPicPr>
            <p:nvPr/>
          </p:nvPicPr>
          <p:blipFill>
            <a:blip r:embed="rId2"/>
            <a:srcRect/>
            <a:stretch>
              <a:fillRect/>
            </a:stretch>
          </p:blipFill>
          <p:spPr bwMode="auto">
            <a:xfrm>
              <a:off x="96" y="1008"/>
              <a:ext cx="3323" cy="2365"/>
            </a:xfrm>
            <a:prstGeom prst="rect">
              <a:avLst/>
            </a:prstGeom>
            <a:noFill/>
            <a:ln w="9525">
              <a:solidFill>
                <a:schemeClr val="tx1"/>
              </a:solidFill>
              <a:miter lim="800000"/>
              <a:headEnd/>
              <a:tailEnd/>
            </a:ln>
          </p:spPr>
        </p:pic>
        <p:sp>
          <p:nvSpPr>
            <p:cNvPr id="58375" name="Rectangle 4"/>
            <p:cNvSpPr>
              <a:spLocks noChangeArrowheads="1"/>
            </p:cNvSpPr>
            <p:nvPr/>
          </p:nvSpPr>
          <p:spPr bwMode="auto">
            <a:xfrm>
              <a:off x="192" y="3408"/>
              <a:ext cx="3120" cy="326"/>
            </a:xfrm>
            <a:prstGeom prst="rect">
              <a:avLst/>
            </a:prstGeom>
            <a:noFill/>
            <a:ln w="9525">
              <a:noFill/>
              <a:miter lim="800000"/>
              <a:headEnd/>
              <a:tailEnd/>
            </a:ln>
          </p:spPr>
          <p:txBody>
            <a:bodyPr>
              <a:spAutoFit/>
            </a:bodyPr>
            <a:lstStyle/>
            <a:p>
              <a:pPr algn="just" eaLnBrk="1" hangingPunct="1"/>
              <a:r>
                <a:rPr lang="zh-CN" altLang="en-US" sz="1400">
                  <a:latin typeface="宋体" pitchFamily="2" charset="-122"/>
                </a:rPr>
                <a:t>图 </a:t>
              </a:r>
              <a:r>
                <a:rPr lang="en-US" altLang="zh-CN" sz="1400"/>
                <a:t>1992</a:t>
              </a:r>
              <a:r>
                <a:rPr lang="zh-CN" altLang="en-US" sz="1400">
                  <a:latin typeface="宋体" pitchFamily="2" charset="-122"/>
                </a:rPr>
                <a:t>年</a:t>
              </a:r>
              <a:r>
                <a:rPr lang="en-US" altLang="zh-CN" sz="1400"/>
                <a:t>7</a:t>
              </a:r>
              <a:r>
                <a:rPr lang="zh-CN" altLang="en-US" sz="1400">
                  <a:latin typeface="宋体" pitchFamily="2" charset="-122"/>
                </a:rPr>
                <a:t>月</a:t>
              </a:r>
              <a:r>
                <a:rPr lang="en-US" altLang="zh-CN" sz="1400"/>
                <a:t>15</a:t>
              </a:r>
              <a:r>
                <a:rPr lang="zh-CN" altLang="en-US" sz="1400">
                  <a:latin typeface="宋体" pitchFamily="2" charset="-122"/>
                </a:rPr>
                <a:t>日耀斑中黑子、冕环的运动及相互作用过程示意图</a:t>
              </a:r>
              <a:r>
                <a:rPr lang="en-US" altLang="zh-CN" sz="1400"/>
                <a:t>(Hanaoka</a:t>
              </a:r>
              <a:r>
                <a:rPr lang="zh-CN" altLang="en-US" sz="1400">
                  <a:latin typeface="宋体" pitchFamily="2" charset="-122"/>
                </a:rPr>
                <a:t>，</a:t>
              </a:r>
              <a:r>
                <a:rPr lang="en-US" altLang="zh-CN" sz="1400"/>
                <a:t>1994)</a:t>
              </a:r>
              <a:r>
                <a:rPr lang="zh-CN" altLang="en-US" sz="1400">
                  <a:latin typeface="宋体" pitchFamily="2" charset="-122"/>
                </a:rPr>
                <a:t>。</a:t>
              </a:r>
              <a:r>
                <a:rPr lang="zh-CN" altLang="en-US" sz="900"/>
                <a:t> </a:t>
              </a:r>
              <a:endParaRPr lang="zh-CN" altLang="en-US"/>
            </a:p>
          </p:txBody>
        </p:sp>
      </p:grpSp>
      <p:grpSp>
        <p:nvGrpSpPr>
          <p:cNvPr id="3" name="Group 7"/>
          <p:cNvGrpSpPr>
            <a:grpSpLocks/>
          </p:cNvGrpSpPr>
          <p:nvPr/>
        </p:nvGrpSpPr>
        <p:grpSpPr bwMode="auto">
          <a:xfrm>
            <a:off x="5486400" y="1447800"/>
            <a:ext cx="3429000" cy="4664075"/>
            <a:chOff x="3456" y="912"/>
            <a:chExt cx="2160" cy="2938"/>
          </a:xfrm>
        </p:grpSpPr>
        <p:pic>
          <p:nvPicPr>
            <p:cNvPr id="58372" name="Picture 3" descr="the1_5b"/>
            <p:cNvPicPr>
              <a:picLocks noChangeAspect="1" noChangeArrowheads="1"/>
            </p:cNvPicPr>
            <p:nvPr/>
          </p:nvPicPr>
          <p:blipFill>
            <a:blip r:embed="rId3"/>
            <a:srcRect/>
            <a:stretch>
              <a:fillRect/>
            </a:stretch>
          </p:blipFill>
          <p:spPr bwMode="auto">
            <a:xfrm>
              <a:off x="3552" y="912"/>
              <a:ext cx="1958" cy="2537"/>
            </a:xfrm>
            <a:prstGeom prst="rect">
              <a:avLst/>
            </a:prstGeom>
            <a:noFill/>
            <a:ln w="9525">
              <a:solidFill>
                <a:schemeClr val="tx1"/>
              </a:solidFill>
              <a:miter lim="800000"/>
              <a:headEnd/>
              <a:tailEnd/>
            </a:ln>
          </p:spPr>
        </p:pic>
        <p:sp>
          <p:nvSpPr>
            <p:cNvPr id="58373" name="Rectangle 5"/>
            <p:cNvSpPr>
              <a:spLocks noChangeArrowheads="1"/>
            </p:cNvSpPr>
            <p:nvPr/>
          </p:nvSpPr>
          <p:spPr bwMode="auto">
            <a:xfrm>
              <a:off x="3456" y="3504"/>
              <a:ext cx="2160" cy="346"/>
            </a:xfrm>
            <a:prstGeom prst="rect">
              <a:avLst/>
            </a:prstGeom>
            <a:noFill/>
            <a:ln w="9525">
              <a:noFill/>
              <a:miter lim="800000"/>
              <a:headEnd/>
              <a:tailEnd/>
            </a:ln>
          </p:spPr>
          <p:txBody>
            <a:bodyPr>
              <a:spAutoFit/>
            </a:bodyPr>
            <a:lstStyle/>
            <a:p>
              <a:pPr algn="just" eaLnBrk="1" hangingPunct="1"/>
              <a:r>
                <a:rPr lang="zh-CN" altLang="en-US" sz="1400">
                  <a:latin typeface="宋体" pitchFamily="2" charset="-122"/>
                </a:rPr>
                <a:t>图</a:t>
              </a:r>
              <a:r>
                <a:rPr lang="zh-CN" altLang="en-US" sz="1400"/>
                <a:t>   </a:t>
              </a:r>
              <a:r>
                <a:rPr lang="en-US" altLang="zh-CN" sz="1400"/>
                <a:t>1992</a:t>
              </a:r>
              <a:r>
                <a:rPr lang="zh-CN" altLang="en-US" sz="1400">
                  <a:latin typeface="宋体" pitchFamily="2" charset="-122"/>
                </a:rPr>
                <a:t>年</a:t>
              </a:r>
              <a:r>
                <a:rPr lang="en-US" altLang="zh-CN" sz="1400"/>
                <a:t>12</a:t>
              </a:r>
              <a:r>
                <a:rPr lang="zh-CN" altLang="en-US" sz="1400">
                  <a:latin typeface="宋体" pitchFamily="2" charset="-122"/>
                </a:rPr>
                <a:t>月</a:t>
              </a:r>
              <a:r>
                <a:rPr lang="en-US" altLang="zh-CN" sz="1400"/>
                <a:t>9</a:t>
              </a:r>
              <a:r>
                <a:rPr lang="zh-CN" altLang="en-US" sz="1400">
                  <a:latin typeface="宋体" pitchFamily="2" charset="-122"/>
                </a:rPr>
                <a:t>日耀斑两平行冕环的相互作用示意图</a:t>
              </a:r>
              <a:r>
                <a:rPr lang="en-US" altLang="zh-CN" sz="1400"/>
                <a:t>(Inda-koide et al.</a:t>
              </a:r>
              <a:r>
                <a:rPr lang="zh-CN" altLang="en-US" sz="1400">
                  <a:latin typeface="宋体" pitchFamily="2" charset="-122"/>
                </a:rPr>
                <a:t>，</a:t>
              </a:r>
              <a:r>
                <a:rPr lang="en-US" altLang="zh-CN" sz="1400"/>
                <a:t>1995)</a:t>
              </a:r>
              <a:r>
                <a:rPr lang="en-US" altLang="zh-CN" sz="1600"/>
                <a:t> </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Grp="1" noChangeArrowheads="1"/>
          </p:cNvSpPr>
          <p:nvPr>
            <p:ph type="body" idx="1"/>
          </p:nvPr>
        </p:nvSpPr>
        <p:spPr>
          <a:xfrm>
            <a:off x="685800" y="1295400"/>
            <a:ext cx="8001000" cy="5029200"/>
          </a:xfrm>
        </p:spPr>
        <p:txBody>
          <a:bodyPr/>
          <a:lstStyle/>
          <a:p>
            <a:pPr marL="609600" indent="-609600" eaLnBrk="1" hangingPunct="1">
              <a:buFontTx/>
              <a:buAutoNum type="arabicPeriod" startAt="2"/>
            </a:pPr>
            <a:r>
              <a:rPr lang="zh-CN" altLang="en-US" smtClean="0"/>
              <a:t>磁通量浮现模型。</a:t>
            </a:r>
          </a:p>
        </p:txBody>
      </p:sp>
      <p:pic>
        <p:nvPicPr>
          <p:cNvPr id="59395" name="Picture 5"/>
          <p:cNvPicPr>
            <a:picLocks noChangeAspect="1" noChangeArrowheads="1"/>
          </p:cNvPicPr>
          <p:nvPr/>
        </p:nvPicPr>
        <p:blipFill>
          <a:blip r:embed="rId2"/>
          <a:srcRect/>
          <a:stretch>
            <a:fillRect/>
          </a:stretch>
        </p:blipFill>
        <p:spPr bwMode="auto">
          <a:xfrm>
            <a:off x="1219200" y="1905000"/>
            <a:ext cx="6172200" cy="4668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418" name="Object 2"/>
          <p:cNvGraphicFramePr>
            <a:graphicFrameLocks noChangeAspect="1"/>
          </p:cNvGraphicFramePr>
          <p:nvPr/>
        </p:nvGraphicFramePr>
        <p:xfrm>
          <a:off x="914400" y="1219200"/>
          <a:ext cx="4973638" cy="5462588"/>
        </p:xfrm>
        <a:graphic>
          <a:graphicData uri="http://schemas.openxmlformats.org/presentationml/2006/ole">
            <mc:AlternateContent xmlns:mc="http://schemas.openxmlformats.org/markup-compatibility/2006">
              <mc:Choice xmlns:v="urn:schemas-microsoft-com:vml" Requires="v">
                <p:oleObj spid="_x0000_s60518" name="图片" r:id="rId3" imgW="4974336" imgH="5462016" progId="Word.Picture.8">
                  <p:embed/>
                </p:oleObj>
              </mc:Choice>
              <mc:Fallback>
                <p:oleObj name="图片" r:id="rId3" imgW="4974336" imgH="5462016" progId="Word.Picture.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219200"/>
                        <a:ext cx="4973638" cy="5462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0419" name="Rectangle 3"/>
          <p:cNvSpPr>
            <a:spLocks noChangeArrowheads="1"/>
          </p:cNvSpPr>
          <p:nvPr/>
        </p:nvSpPr>
        <p:spPr bwMode="auto">
          <a:xfrm>
            <a:off x="5867400" y="2057400"/>
            <a:ext cx="2667000" cy="3270250"/>
          </a:xfrm>
          <a:prstGeom prst="rect">
            <a:avLst/>
          </a:prstGeom>
          <a:noFill/>
          <a:ln w="9525">
            <a:noFill/>
            <a:miter lim="800000"/>
            <a:headEnd/>
            <a:tailEnd/>
          </a:ln>
        </p:spPr>
        <p:txBody>
          <a:bodyPr>
            <a:spAutoFit/>
          </a:bodyPr>
          <a:lstStyle/>
          <a:p>
            <a:pPr algn="just" eaLnBrk="1" hangingPunct="1"/>
            <a:r>
              <a:rPr lang="zh-CN" altLang="en-US" sz="1600">
                <a:latin typeface="宋体" pitchFamily="2" charset="-122"/>
              </a:rPr>
              <a:t>图</a:t>
            </a:r>
            <a:r>
              <a:rPr lang="en-US" altLang="zh-CN" sz="1600"/>
              <a:t>(a) </a:t>
            </a:r>
            <a:r>
              <a:rPr lang="zh-CN" altLang="en-US" sz="1600">
                <a:latin typeface="宋体" pitchFamily="2" charset="-122"/>
              </a:rPr>
              <a:t>两冕环相互作用的</a:t>
            </a:r>
            <a:r>
              <a:rPr lang="zh-CN" altLang="en-US" sz="1600"/>
              <a:t>“</a:t>
            </a:r>
            <a:r>
              <a:rPr lang="zh-CN" altLang="en-US" sz="1600">
                <a:latin typeface="宋体" pitchFamily="2" charset="-122"/>
              </a:rPr>
              <a:t>三只脚</a:t>
            </a:r>
            <a:r>
              <a:rPr lang="zh-CN" altLang="en-US" sz="1600"/>
              <a:t>”</a:t>
            </a:r>
            <a:r>
              <a:rPr lang="zh-CN" altLang="en-US" sz="1600">
                <a:latin typeface="宋体" pitchFamily="2" charset="-122"/>
              </a:rPr>
              <a:t>结构示意图，一个原先存在的环与一个新浮现的环相互作用不仅导致耀斑爆发，而且形成等离子体喷流和日浪；</a:t>
            </a:r>
          </a:p>
          <a:p>
            <a:pPr algn="just" eaLnBrk="1" hangingPunct="1"/>
            <a:endParaRPr lang="zh-CN" altLang="en-US" sz="1600">
              <a:latin typeface="宋体" pitchFamily="2" charset="-122"/>
            </a:endParaRPr>
          </a:p>
          <a:p>
            <a:pPr algn="just" eaLnBrk="1" hangingPunct="1"/>
            <a:r>
              <a:rPr lang="zh-CN" altLang="en-US" sz="1600">
                <a:latin typeface="宋体" pitchFamily="2" charset="-122"/>
              </a:rPr>
              <a:t>图</a:t>
            </a:r>
            <a:r>
              <a:rPr lang="en-US" altLang="zh-CN" sz="1600"/>
              <a:t>(b) </a:t>
            </a:r>
            <a:r>
              <a:rPr lang="zh-CN" altLang="en-US" sz="1600">
                <a:latin typeface="宋体" pitchFamily="2" charset="-122"/>
              </a:rPr>
              <a:t>传统的二维磁场重联模型；</a:t>
            </a:r>
          </a:p>
          <a:p>
            <a:pPr algn="just" eaLnBrk="1" hangingPunct="1"/>
            <a:endParaRPr lang="zh-CN" altLang="en-US" sz="1600">
              <a:latin typeface="宋体" pitchFamily="2" charset="-122"/>
            </a:endParaRPr>
          </a:p>
          <a:p>
            <a:pPr algn="just" eaLnBrk="1" hangingPunct="1"/>
            <a:r>
              <a:rPr lang="zh-CN" altLang="en-US" sz="1600">
                <a:latin typeface="宋体" pitchFamily="2" charset="-122"/>
              </a:rPr>
              <a:t>图</a:t>
            </a:r>
            <a:r>
              <a:rPr lang="en-US" altLang="zh-CN" sz="1600"/>
              <a:t>(c) </a:t>
            </a:r>
            <a:r>
              <a:rPr lang="zh-CN" altLang="en-US" sz="1600">
                <a:latin typeface="宋体" pitchFamily="2" charset="-122"/>
              </a:rPr>
              <a:t>与观测一致的一种三维磁场重联模型。</a:t>
            </a:r>
            <a:r>
              <a:rPr lang="en-US" altLang="zh-CN" sz="1600"/>
              <a:t>(Hanaoka</a:t>
            </a:r>
            <a:r>
              <a:rPr lang="zh-CN" altLang="en-US" sz="1600">
                <a:latin typeface="宋体" pitchFamily="2" charset="-122"/>
              </a:rPr>
              <a:t>，</a:t>
            </a:r>
            <a:r>
              <a:rPr lang="en-US" altLang="zh-CN" sz="1600"/>
              <a:t>1996) </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8483" name="Rectangle 3"/>
          <p:cNvSpPr>
            <a:spLocks noGrp="1" noChangeArrowheads="1"/>
          </p:cNvSpPr>
          <p:nvPr>
            <p:ph type="body" idx="1"/>
          </p:nvPr>
        </p:nvSpPr>
        <p:spPr>
          <a:xfrm>
            <a:off x="609600" y="1219200"/>
            <a:ext cx="8077200" cy="1752600"/>
          </a:xfrm>
        </p:spPr>
        <p:txBody>
          <a:bodyPr/>
          <a:lstStyle/>
          <a:p>
            <a:pPr marL="0" indent="0" eaLnBrk="1" hangingPunct="1">
              <a:buFontTx/>
              <a:buAutoNum type="arabicPeriod" startAt="3"/>
            </a:pPr>
            <a:r>
              <a:rPr lang="zh-CN" altLang="en-US" smtClean="0"/>
              <a:t>  单一磁环的不稳定性爆发。</a:t>
            </a:r>
          </a:p>
          <a:p>
            <a:pPr marL="190500" lvl="1" indent="0" algn="just" eaLnBrk="1" hangingPunct="1">
              <a:buFontTx/>
              <a:buNone/>
            </a:pPr>
            <a:r>
              <a:rPr lang="zh-CN" altLang="en-US" sz="2400" smtClean="0"/>
              <a:t>磁环由于某种原因（如足根旋转）导致扭绞增大，从而导致磁环的轴向电流增强。当扭绞达到一定程度时，产生不稳定性，导致磁环破裂。</a:t>
            </a:r>
          </a:p>
        </p:txBody>
      </p:sp>
      <p:grpSp>
        <p:nvGrpSpPr>
          <p:cNvPr id="2" name="Group 9"/>
          <p:cNvGrpSpPr>
            <a:grpSpLocks/>
          </p:cNvGrpSpPr>
          <p:nvPr/>
        </p:nvGrpSpPr>
        <p:grpSpPr bwMode="auto">
          <a:xfrm>
            <a:off x="685800" y="3276600"/>
            <a:ext cx="3886200" cy="3003550"/>
            <a:chOff x="432" y="2064"/>
            <a:chExt cx="2448" cy="1892"/>
          </a:xfrm>
        </p:grpSpPr>
        <p:pic>
          <p:nvPicPr>
            <p:cNvPr id="61447" name="Picture 4"/>
            <p:cNvPicPr>
              <a:picLocks noChangeAspect="1" noChangeArrowheads="1"/>
            </p:cNvPicPr>
            <p:nvPr/>
          </p:nvPicPr>
          <p:blipFill>
            <a:blip r:embed="rId2"/>
            <a:srcRect/>
            <a:stretch>
              <a:fillRect/>
            </a:stretch>
          </p:blipFill>
          <p:spPr bwMode="auto">
            <a:xfrm>
              <a:off x="432" y="2064"/>
              <a:ext cx="2352" cy="1528"/>
            </a:xfrm>
            <a:prstGeom prst="rect">
              <a:avLst/>
            </a:prstGeom>
            <a:noFill/>
            <a:ln w="9525">
              <a:noFill/>
              <a:miter lim="800000"/>
              <a:headEnd/>
              <a:tailEnd/>
            </a:ln>
          </p:spPr>
        </p:pic>
        <p:sp>
          <p:nvSpPr>
            <p:cNvPr id="61448" name="Text Box 7"/>
            <p:cNvSpPr txBox="1">
              <a:spLocks noChangeArrowheads="1"/>
            </p:cNvSpPr>
            <p:nvPr/>
          </p:nvSpPr>
          <p:spPr bwMode="auto">
            <a:xfrm>
              <a:off x="432" y="3552"/>
              <a:ext cx="2448" cy="404"/>
            </a:xfrm>
            <a:prstGeom prst="rect">
              <a:avLst/>
            </a:prstGeom>
            <a:noFill/>
            <a:ln w="9525">
              <a:noFill/>
              <a:miter lim="800000"/>
              <a:headEnd/>
              <a:tailEnd/>
            </a:ln>
          </p:spPr>
          <p:txBody>
            <a:bodyPr>
              <a:spAutoFit/>
            </a:bodyPr>
            <a:lstStyle/>
            <a:p>
              <a:pPr eaLnBrk="1" hangingPunct="1">
                <a:spcBef>
                  <a:spcPct val="50000"/>
                </a:spcBef>
              </a:pPr>
              <a:r>
                <a:rPr lang="en-US" altLang="zh-CN" sz="1800"/>
                <a:t>a) </a:t>
              </a:r>
              <a:r>
                <a:rPr lang="zh-CN" altLang="en-US" sz="1800"/>
                <a:t>磁环经过光球层的扭转、剪切运动积累磁能。</a:t>
              </a:r>
            </a:p>
          </p:txBody>
        </p:sp>
      </p:grpSp>
      <p:grpSp>
        <p:nvGrpSpPr>
          <p:cNvPr id="3" name="Group 10"/>
          <p:cNvGrpSpPr>
            <a:grpSpLocks/>
          </p:cNvGrpSpPr>
          <p:nvPr/>
        </p:nvGrpSpPr>
        <p:grpSpPr bwMode="auto">
          <a:xfrm>
            <a:off x="4953000" y="3276600"/>
            <a:ext cx="3886200" cy="3079750"/>
            <a:chOff x="3120" y="2064"/>
            <a:chExt cx="2448" cy="1940"/>
          </a:xfrm>
        </p:grpSpPr>
        <p:pic>
          <p:nvPicPr>
            <p:cNvPr id="61445" name="Picture 6"/>
            <p:cNvPicPr>
              <a:picLocks noChangeAspect="1" noChangeArrowheads="1"/>
            </p:cNvPicPr>
            <p:nvPr/>
          </p:nvPicPr>
          <p:blipFill>
            <a:blip r:embed="rId3"/>
            <a:srcRect/>
            <a:stretch>
              <a:fillRect/>
            </a:stretch>
          </p:blipFill>
          <p:spPr bwMode="auto">
            <a:xfrm>
              <a:off x="3360" y="2064"/>
              <a:ext cx="2100" cy="1609"/>
            </a:xfrm>
            <a:prstGeom prst="rect">
              <a:avLst/>
            </a:prstGeom>
            <a:noFill/>
            <a:ln w="9525">
              <a:noFill/>
              <a:miter lim="800000"/>
              <a:headEnd/>
              <a:tailEnd/>
            </a:ln>
          </p:spPr>
        </p:pic>
        <p:sp>
          <p:nvSpPr>
            <p:cNvPr id="61446" name="Text Box 8"/>
            <p:cNvSpPr txBox="1">
              <a:spLocks noChangeArrowheads="1"/>
            </p:cNvSpPr>
            <p:nvPr/>
          </p:nvSpPr>
          <p:spPr bwMode="auto">
            <a:xfrm>
              <a:off x="3120" y="3600"/>
              <a:ext cx="2448" cy="404"/>
            </a:xfrm>
            <a:prstGeom prst="rect">
              <a:avLst/>
            </a:prstGeom>
            <a:noFill/>
            <a:ln w="9525">
              <a:noFill/>
              <a:miter lim="800000"/>
              <a:headEnd/>
              <a:tailEnd/>
            </a:ln>
          </p:spPr>
          <p:txBody>
            <a:bodyPr>
              <a:spAutoFit/>
            </a:bodyPr>
            <a:lstStyle/>
            <a:p>
              <a:pPr eaLnBrk="1" hangingPunct="1">
                <a:spcBef>
                  <a:spcPct val="50000"/>
                </a:spcBef>
              </a:pPr>
              <a:r>
                <a:rPr lang="en-US" altLang="zh-CN" sz="1800"/>
                <a:t>b) </a:t>
              </a:r>
              <a:r>
                <a:rPr lang="zh-CN" altLang="en-US" sz="1800"/>
                <a:t>不稳定性发生，磁环破裂，磁能释放，产生耀斑。</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84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4848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ox(in)">
                                      <p:cBhvr>
                                        <p:cTn id="13" dur="500"/>
                                        <p:tgtEl>
                                          <p:spTgt spid="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16"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ox(in)">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3" grpId="0" build="p"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p:cNvSpPr>
            <a:spLocks noGrp="1" noChangeArrowheads="1"/>
          </p:cNvSpPr>
          <p:nvPr>
            <p:ph type="body" idx="1"/>
          </p:nvPr>
        </p:nvSpPr>
        <p:spPr>
          <a:xfrm>
            <a:off x="685800" y="1295400"/>
            <a:ext cx="8001000" cy="5029200"/>
          </a:xfrm>
        </p:spPr>
        <p:txBody>
          <a:bodyPr/>
          <a:lstStyle/>
          <a:p>
            <a:pPr marL="609600" indent="-609600" eaLnBrk="1" hangingPunct="1">
              <a:buFontTx/>
              <a:buAutoNum type="arabicPeriod" startAt="4"/>
            </a:pPr>
            <a:r>
              <a:rPr lang="zh-CN" altLang="en-US" smtClean="0"/>
              <a:t>倒</a:t>
            </a:r>
            <a:r>
              <a:rPr lang="en-US" altLang="zh-CN" smtClean="0"/>
              <a:t>Y</a:t>
            </a:r>
            <a:r>
              <a:rPr lang="zh-CN" altLang="en-US" smtClean="0"/>
              <a:t>型磁场模型。</a:t>
            </a:r>
          </a:p>
        </p:txBody>
      </p:sp>
      <p:pic>
        <p:nvPicPr>
          <p:cNvPr id="62467" name="Picture 4"/>
          <p:cNvPicPr>
            <a:picLocks noChangeAspect="1" noChangeArrowheads="1"/>
          </p:cNvPicPr>
          <p:nvPr/>
        </p:nvPicPr>
        <p:blipFill>
          <a:blip r:embed="rId2"/>
          <a:srcRect/>
          <a:stretch>
            <a:fillRect/>
          </a:stretch>
        </p:blipFill>
        <p:spPr bwMode="auto">
          <a:xfrm>
            <a:off x="838200" y="1981200"/>
            <a:ext cx="7620000" cy="3638550"/>
          </a:xfrm>
          <a:prstGeom prst="rect">
            <a:avLst/>
          </a:prstGeom>
          <a:noFill/>
          <a:ln w="9525">
            <a:noFill/>
            <a:miter lim="800000"/>
            <a:headEnd/>
            <a:tailEnd/>
          </a:ln>
        </p:spPr>
      </p:pic>
      <p:sp>
        <p:nvSpPr>
          <p:cNvPr id="62468" name="Rectangle 5"/>
          <p:cNvSpPr>
            <a:spLocks noChangeArrowheads="1"/>
          </p:cNvSpPr>
          <p:nvPr/>
        </p:nvSpPr>
        <p:spPr bwMode="auto">
          <a:xfrm>
            <a:off x="857250" y="5857875"/>
            <a:ext cx="7572375" cy="646113"/>
          </a:xfrm>
          <a:prstGeom prst="rect">
            <a:avLst/>
          </a:prstGeom>
          <a:noFill/>
          <a:ln w="9525">
            <a:noFill/>
            <a:miter lim="800000"/>
            <a:headEnd/>
            <a:tailEnd/>
          </a:ln>
        </p:spPr>
        <p:txBody>
          <a:bodyPr>
            <a:spAutoFit/>
          </a:bodyPr>
          <a:lstStyle/>
          <a:p>
            <a:pPr algn="just" eaLnBrk="1" hangingPunct="1"/>
            <a:r>
              <a:rPr lang="zh-CN" altLang="en-US" sz="1800" b="1">
                <a:latin typeface="宋体" pitchFamily="2" charset="-122"/>
              </a:rPr>
              <a:t>图</a:t>
            </a:r>
            <a:r>
              <a:rPr lang="zh-CN" altLang="en-US" sz="1800" b="1"/>
              <a:t>   </a:t>
            </a:r>
            <a:r>
              <a:rPr lang="en-US" altLang="zh-CN" sz="1800" b="1"/>
              <a:t>1992</a:t>
            </a:r>
            <a:r>
              <a:rPr lang="zh-CN" altLang="en-US" sz="1800" b="1">
                <a:latin typeface="宋体" pitchFamily="2" charset="-122"/>
              </a:rPr>
              <a:t>年</a:t>
            </a:r>
            <a:r>
              <a:rPr lang="en-US" altLang="zh-CN" sz="1800" b="1"/>
              <a:t>1</a:t>
            </a:r>
            <a:r>
              <a:rPr lang="zh-CN" altLang="en-US" sz="1800" b="1">
                <a:latin typeface="宋体" pitchFamily="2" charset="-122"/>
              </a:rPr>
              <a:t>月</a:t>
            </a:r>
            <a:r>
              <a:rPr lang="en-US" altLang="zh-CN" sz="1800" b="1"/>
              <a:t>13</a:t>
            </a:r>
            <a:r>
              <a:rPr lang="zh-CN" altLang="en-US" sz="1800" b="1">
                <a:latin typeface="宋体" pitchFamily="2" charset="-122"/>
              </a:rPr>
              <a:t>日单环耀斑的硬</a:t>
            </a:r>
            <a:r>
              <a:rPr lang="en-US" altLang="zh-CN" sz="1800" b="1"/>
              <a:t>X</a:t>
            </a:r>
            <a:r>
              <a:rPr lang="zh-CN" altLang="en-US" sz="1800" b="1">
                <a:latin typeface="宋体" pitchFamily="2" charset="-122"/>
              </a:rPr>
              <a:t>射线图</a:t>
            </a:r>
            <a:r>
              <a:rPr lang="en-US" altLang="zh-CN" sz="1800" b="1"/>
              <a:t>(</a:t>
            </a:r>
            <a:r>
              <a:rPr lang="zh-CN" altLang="en-US" sz="1800" b="1">
                <a:latin typeface="宋体" pitchFamily="2" charset="-122"/>
              </a:rPr>
              <a:t>等值线</a:t>
            </a:r>
            <a:r>
              <a:rPr lang="en-US" altLang="zh-CN" sz="1800" b="1"/>
              <a:t>)</a:t>
            </a:r>
            <a:r>
              <a:rPr lang="zh-CN" altLang="en-US" sz="1800" b="1">
                <a:latin typeface="宋体" pitchFamily="2" charset="-122"/>
              </a:rPr>
              <a:t>和软</a:t>
            </a:r>
            <a:r>
              <a:rPr lang="en-US" altLang="zh-CN" sz="1800" b="1"/>
              <a:t>X</a:t>
            </a:r>
            <a:r>
              <a:rPr lang="zh-CN" altLang="en-US" sz="1800" b="1">
                <a:latin typeface="宋体" pitchFamily="2" charset="-122"/>
              </a:rPr>
              <a:t>射线图</a:t>
            </a:r>
            <a:r>
              <a:rPr lang="en-US" altLang="zh-CN" sz="1800" b="1"/>
              <a:t>(</a:t>
            </a:r>
            <a:r>
              <a:rPr lang="zh-CN" altLang="en-US" sz="1800" b="1">
                <a:latin typeface="宋体" pitchFamily="2" charset="-122"/>
              </a:rPr>
              <a:t>伪色彩图</a:t>
            </a:r>
            <a:r>
              <a:rPr lang="en-US" altLang="zh-CN" sz="1800" b="1"/>
              <a:t>)</a:t>
            </a:r>
            <a:r>
              <a:rPr lang="zh-CN" altLang="en-US" sz="1800" b="1"/>
              <a:t>，以及产生该耀斑的磁场重联位型示意图</a:t>
            </a:r>
            <a:r>
              <a:rPr lang="zh-CN" altLang="en-US" sz="1800" b="1">
                <a:latin typeface="宋体" pitchFamily="2" charset="-122"/>
              </a:rPr>
              <a:t>。</a:t>
            </a:r>
            <a:r>
              <a:rPr lang="zh-CN" altLang="en-US" sz="1800" b="1"/>
              <a:t> </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108520" y="908720"/>
            <a:ext cx="9252520" cy="36004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400" b="0" i="0" u="none" strike="noStrike" cap="none" normalizeH="0" baseline="0" smtClean="0">
              <a:ln>
                <a:noFill/>
              </a:ln>
              <a:solidFill>
                <a:schemeClr val="tx1"/>
              </a:solidFill>
              <a:effectLst/>
              <a:latin typeface="Times New Roman" charset="0"/>
              <a:ea typeface="宋体" pitchFamily="2" charset="-122"/>
            </a:endParaRPr>
          </a:p>
        </p:txBody>
      </p:sp>
      <p:grpSp>
        <p:nvGrpSpPr>
          <p:cNvPr id="63490" name="Group 55"/>
          <p:cNvGrpSpPr>
            <a:grpSpLocks/>
          </p:cNvGrpSpPr>
          <p:nvPr/>
        </p:nvGrpSpPr>
        <p:grpSpPr bwMode="auto">
          <a:xfrm>
            <a:off x="235645" y="692696"/>
            <a:ext cx="8715375" cy="5829300"/>
            <a:chOff x="135" y="708"/>
            <a:chExt cx="5490" cy="3672"/>
          </a:xfrm>
        </p:grpSpPr>
        <p:grpSp>
          <p:nvGrpSpPr>
            <p:cNvPr id="63491" name="Group 51"/>
            <p:cNvGrpSpPr>
              <a:grpSpLocks/>
            </p:cNvGrpSpPr>
            <p:nvPr/>
          </p:nvGrpSpPr>
          <p:grpSpPr bwMode="auto">
            <a:xfrm>
              <a:off x="135" y="708"/>
              <a:ext cx="5490" cy="3672"/>
              <a:chOff x="171" y="720"/>
              <a:chExt cx="5490" cy="3672"/>
            </a:xfrm>
          </p:grpSpPr>
          <p:sp>
            <p:nvSpPr>
              <p:cNvPr id="63494" name="Oval 7"/>
              <p:cNvSpPr>
                <a:spLocks noChangeArrowheads="1"/>
              </p:cNvSpPr>
              <p:nvPr/>
            </p:nvSpPr>
            <p:spPr bwMode="auto">
              <a:xfrm>
                <a:off x="1968" y="1680"/>
                <a:ext cx="1680" cy="2640"/>
              </a:xfrm>
              <a:prstGeom prst="ellipse">
                <a:avLst/>
              </a:prstGeom>
              <a:solidFill>
                <a:srgbClr val="FF0000"/>
              </a:solidFill>
              <a:ln w="9525">
                <a:solidFill>
                  <a:schemeClr val="tx1"/>
                </a:solidFill>
                <a:round/>
                <a:headEnd/>
                <a:tailEnd/>
              </a:ln>
            </p:spPr>
            <p:txBody>
              <a:bodyPr wrap="none" anchor="ctr"/>
              <a:lstStyle/>
              <a:p>
                <a:pPr eaLnBrk="1" hangingPunct="1"/>
                <a:endParaRPr lang="zh-CN" altLang="en-US"/>
              </a:p>
            </p:txBody>
          </p:sp>
          <p:sp>
            <p:nvSpPr>
              <p:cNvPr id="63495" name="Oval 6"/>
              <p:cNvSpPr>
                <a:spLocks noChangeArrowheads="1"/>
              </p:cNvSpPr>
              <p:nvPr/>
            </p:nvSpPr>
            <p:spPr bwMode="auto">
              <a:xfrm>
                <a:off x="2116" y="2025"/>
                <a:ext cx="1392" cy="2112"/>
              </a:xfrm>
              <a:prstGeom prst="ellipse">
                <a:avLst/>
              </a:prstGeom>
              <a:solidFill>
                <a:srgbClr val="3366FF"/>
              </a:solidFill>
              <a:ln w="9525">
                <a:solidFill>
                  <a:schemeClr val="tx1"/>
                </a:solidFill>
                <a:round/>
                <a:headEnd/>
                <a:tailEnd/>
              </a:ln>
            </p:spPr>
            <p:txBody>
              <a:bodyPr wrap="none" anchor="ctr"/>
              <a:lstStyle/>
              <a:p>
                <a:pPr eaLnBrk="1" hangingPunct="1"/>
                <a:endParaRPr lang="zh-CN" altLang="en-US"/>
              </a:p>
            </p:txBody>
          </p:sp>
          <p:sp>
            <p:nvSpPr>
              <p:cNvPr id="63496" name="Oval 5"/>
              <p:cNvSpPr>
                <a:spLocks noChangeArrowheads="1"/>
              </p:cNvSpPr>
              <p:nvPr/>
            </p:nvSpPr>
            <p:spPr bwMode="auto">
              <a:xfrm>
                <a:off x="2250" y="2412"/>
                <a:ext cx="1104" cy="1488"/>
              </a:xfrm>
              <a:prstGeom prst="ellipse">
                <a:avLst/>
              </a:prstGeom>
              <a:solidFill>
                <a:srgbClr val="0000FF"/>
              </a:solidFill>
              <a:ln w="9525">
                <a:solidFill>
                  <a:schemeClr val="tx1"/>
                </a:solidFill>
                <a:round/>
                <a:headEnd/>
                <a:tailEnd/>
              </a:ln>
            </p:spPr>
            <p:txBody>
              <a:bodyPr wrap="none" anchor="ctr"/>
              <a:lstStyle/>
              <a:p>
                <a:pPr eaLnBrk="1" hangingPunct="1"/>
                <a:endParaRPr lang="zh-CN" altLang="en-US"/>
              </a:p>
            </p:txBody>
          </p:sp>
          <p:sp>
            <p:nvSpPr>
              <p:cNvPr id="63497" name="Oval 4"/>
              <p:cNvSpPr>
                <a:spLocks noChangeArrowheads="1"/>
              </p:cNvSpPr>
              <p:nvPr/>
            </p:nvSpPr>
            <p:spPr bwMode="auto">
              <a:xfrm>
                <a:off x="2400" y="2736"/>
                <a:ext cx="768" cy="816"/>
              </a:xfrm>
              <a:prstGeom prst="ellipse">
                <a:avLst/>
              </a:prstGeom>
              <a:solidFill>
                <a:schemeClr val="bg1"/>
              </a:solidFill>
              <a:ln w="9525">
                <a:solidFill>
                  <a:schemeClr val="tx1"/>
                </a:solidFill>
                <a:round/>
                <a:headEnd/>
                <a:tailEnd/>
              </a:ln>
            </p:spPr>
            <p:txBody>
              <a:bodyPr wrap="none" anchor="ctr"/>
              <a:lstStyle/>
              <a:p>
                <a:pPr eaLnBrk="1" hangingPunct="1"/>
                <a:endParaRPr lang="zh-CN" altLang="en-US"/>
              </a:p>
            </p:txBody>
          </p:sp>
          <p:sp>
            <p:nvSpPr>
              <p:cNvPr id="63498" name="Oval 3"/>
              <p:cNvSpPr>
                <a:spLocks noChangeArrowheads="1"/>
              </p:cNvSpPr>
              <p:nvPr/>
            </p:nvSpPr>
            <p:spPr bwMode="auto">
              <a:xfrm>
                <a:off x="2466" y="2880"/>
                <a:ext cx="624" cy="576"/>
              </a:xfrm>
              <a:prstGeom prst="ellipse">
                <a:avLst/>
              </a:prstGeom>
              <a:solidFill>
                <a:schemeClr val="bg1"/>
              </a:solidFill>
              <a:ln w="9525">
                <a:solidFill>
                  <a:schemeClr val="tx1"/>
                </a:solidFill>
                <a:round/>
                <a:headEnd/>
                <a:tailEnd/>
              </a:ln>
            </p:spPr>
            <p:txBody>
              <a:bodyPr wrap="none" anchor="ctr"/>
              <a:lstStyle/>
              <a:p>
                <a:pPr eaLnBrk="1" hangingPunct="1"/>
                <a:endParaRPr lang="zh-CN" altLang="en-US"/>
              </a:p>
            </p:txBody>
          </p:sp>
          <p:sp>
            <p:nvSpPr>
              <p:cNvPr id="63499" name="Line 2"/>
              <p:cNvSpPr>
                <a:spLocks noChangeShapeType="1"/>
              </p:cNvSpPr>
              <p:nvPr/>
            </p:nvSpPr>
            <p:spPr bwMode="auto">
              <a:xfrm>
                <a:off x="1104" y="3168"/>
                <a:ext cx="3360" cy="0"/>
              </a:xfrm>
              <a:prstGeom prst="line">
                <a:avLst/>
              </a:prstGeom>
              <a:noFill/>
              <a:ln w="38100">
                <a:solidFill>
                  <a:schemeClr val="tx1"/>
                </a:solidFill>
                <a:round/>
                <a:headEnd/>
                <a:tailEnd/>
              </a:ln>
            </p:spPr>
            <p:txBody>
              <a:bodyPr/>
              <a:lstStyle/>
              <a:p>
                <a:endParaRPr lang="zh-CN" altLang="en-US"/>
              </a:p>
            </p:txBody>
          </p:sp>
          <p:sp>
            <p:nvSpPr>
              <p:cNvPr id="63500" name="Freeform 9"/>
              <p:cNvSpPr>
                <a:spLocks/>
              </p:cNvSpPr>
              <p:nvPr/>
            </p:nvSpPr>
            <p:spPr bwMode="auto">
              <a:xfrm>
                <a:off x="1728" y="720"/>
                <a:ext cx="1064" cy="2448"/>
              </a:xfrm>
              <a:custGeom>
                <a:avLst/>
                <a:gdLst>
                  <a:gd name="T0" fmla="*/ 0 w 1064"/>
                  <a:gd name="T1" fmla="*/ 2448 h 2448"/>
                  <a:gd name="T2" fmla="*/ 96 w 1064"/>
                  <a:gd name="T3" fmla="*/ 1728 h 2448"/>
                  <a:gd name="T4" fmla="*/ 432 w 1064"/>
                  <a:gd name="T5" fmla="*/ 1056 h 2448"/>
                  <a:gd name="T6" fmla="*/ 960 w 1064"/>
                  <a:gd name="T7" fmla="*/ 672 h 2448"/>
                  <a:gd name="T8" fmla="*/ 1056 w 1064"/>
                  <a:gd name="T9" fmla="*/ 0 h 2448"/>
                  <a:gd name="T10" fmla="*/ 0 60000 65536"/>
                  <a:gd name="T11" fmla="*/ 0 60000 65536"/>
                  <a:gd name="T12" fmla="*/ 0 60000 65536"/>
                  <a:gd name="T13" fmla="*/ 0 60000 65536"/>
                  <a:gd name="T14" fmla="*/ 0 60000 65536"/>
                  <a:gd name="T15" fmla="*/ 0 w 1064"/>
                  <a:gd name="T16" fmla="*/ 0 h 2448"/>
                  <a:gd name="T17" fmla="*/ 1064 w 1064"/>
                  <a:gd name="T18" fmla="*/ 2448 h 2448"/>
                </a:gdLst>
                <a:ahLst/>
                <a:cxnLst>
                  <a:cxn ang="T10">
                    <a:pos x="T0" y="T1"/>
                  </a:cxn>
                  <a:cxn ang="T11">
                    <a:pos x="T2" y="T3"/>
                  </a:cxn>
                  <a:cxn ang="T12">
                    <a:pos x="T4" y="T5"/>
                  </a:cxn>
                  <a:cxn ang="T13">
                    <a:pos x="T6" y="T7"/>
                  </a:cxn>
                  <a:cxn ang="T14">
                    <a:pos x="T8" y="T9"/>
                  </a:cxn>
                </a:cxnLst>
                <a:rect l="T15" t="T16" r="T17" b="T18"/>
                <a:pathLst>
                  <a:path w="1064" h="2448">
                    <a:moveTo>
                      <a:pt x="0" y="2448"/>
                    </a:moveTo>
                    <a:cubicBezTo>
                      <a:pt x="12" y="2204"/>
                      <a:pt x="24" y="1960"/>
                      <a:pt x="96" y="1728"/>
                    </a:cubicBezTo>
                    <a:cubicBezTo>
                      <a:pt x="168" y="1496"/>
                      <a:pt x="288" y="1232"/>
                      <a:pt x="432" y="1056"/>
                    </a:cubicBezTo>
                    <a:cubicBezTo>
                      <a:pt x="576" y="880"/>
                      <a:pt x="856" y="848"/>
                      <a:pt x="960" y="672"/>
                    </a:cubicBezTo>
                    <a:cubicBezTo>
                      <a:pt x="1064" y="496"/>
                      <a:pt x="1060" y="248"/>
                      <a:pt x="1056" y="0"/>
                    </a:cubicBezTo>
                  </a:path>
                </a:pathLst>
              </a:custGeom>
              <a:noFill/>
              <a:ln w="9525">
                <a:solidFill>
                  <a:schemeClr val="tx1"/>
                </a:solidFill>
                <a:round/>
                <a:headEnd/>
                <a:tailEnd type="triangle" w="sm" len="med"/>
              </a:ln>
            </p:spPr>
            <p:txBody>
              <a:bodyPr/>
              <a:lstStyle/>
              <a:p>
                <a:endParaRPr lang="zh-CN" altLang="en-US"/>
              </a:p>
            </p:txBody>
          </p:sp>
          <p:sp>
            <p:nvSpPr>
              <p:cNvPr id="63501" name="Freeform 14"/>
              <p:cNvSpPr>
                <a:spLocks/>
              </p:cNvSpPr>
              <p:nvPr/>
            </p:nvSpPr>
            <p:spPr bwMode="auto">
              <a:xfrm>
                <a:off x="3036" y="720"/>
                <a:ext cx="888" cy="2448"/>
              </a:xfrm>
              <a:custGeom>
                <a:avLst/>
                <a:gdLst>
                  <a:gd name="T0" fmla="*/ 888 w 888"/>
                  <a:gd name="T1" fmla="*/ 2448 h 2448"/>
                  <a:gd name="T2" fmla="*/ 792 w 888"/>
                  <a:gd name="T3" fmla="*/ 1680 h 2448"/>
                  <a:gd name="T4" fmla="*/ 456 w 888"/>
                  <a:gd name="T5" fmla="*/ 1008 h 2448"/>
                  <a:gd name="T6" fmla="*/ 72 w 888"/>
                  <a:gd name="T7" fmla="*/ 720 h 2448"/>
                  <a:gd name="T8" fmla="*/ 24 w 888"/>
                  <a:gd name="T9" fmla="*/ 0 h 2448"/>
                  <a:gd name="T10" fmla="*/ 0 60000 65536"/>
                  <a:gd name="T11" fmla="*/ 0 60000 65536"/>
                  <a:gd name="T12" fmla="*/ 0 60000 65536"/>
                  <a:gd name="T13" fmla="*/ 0 60000 65536"/>
                  <a:gd name="T14" fmla="*/ 0 60000 65536"/>
                  <a:gd name="T15" fmla="*/ 0 w 888"/>
                  <a:gd name="T16" fmla="*/ 0 h 2448"/>
                  <a:gd name="T17" fmla="*/ 888 w 888"/>
                  <a:gd name="T18" fmla="*/ 2448 h 2448"/>
                </a:gdLst>
                <a:ahLst/>
                <a:cxnLst>
                  <a:cxn ang="T10">
                    <a:pos x="T0" y="T1"/>
                  </a:cxn>
                  <a:cxn ang="T11">
                    <a:pos x="T2" y="T3"/>
                  </a:cxn>
                  <a:cxn ang="T12">
                    <a:pos x="T4" y="T5"/>
                  </a:cxn>
                  <a:cxn ang="T13">
                    <a:pos x="T6" y="T7"/>
                  </a:cxn>
                  <a:cxn ang="T14">
                    <a:pos x="T8" y="T9"/>
                  </a:cxn>
                </a:cxnLst>
                <a:rect l="T15" t="T16" r="T17" b="T18"/>
                <a:pathLst>
                  <a:path w="888" h="2448">
                    <a:moveTo>
                      <a:pt x="888" y="2448"/>
                    </a:moveTo>
                    <a:cubicBezTo>
                      <a:pt x="876" y="2184"/>
                      <a:pt x="864" y="1920"/>
                      <a:pt x="792" y="1680"/>
                    </a:cubicBezTo>
                    <a:cubicBezTo>
                      <a:pt x="720" y="1440"/>
                      <a:pt x="576" y="1168"/>
                      <a:pt x="456" y="1008"/>
                    </a:cubicBezTo>
                    <a:cubicBezTo>
                      <a:pt x="336" y="848"/>
                      <a:pt x="144" y="888"/>
                      <a:pt x="72" y="720"/>
                    </a:cubicBezTo>
                    <a:cubicBezTo>
                      <a:pt x="0" y="552"/>
                      <a:pt x="12" y="276"/>
                      <a:pt x="24" y="0"/>
                    </a:cubicBezTo>
                  </a:path>
                </a:pathLst>
              </a:custGeom>
              <a:noFill/>
              <a:ln w="9525">
                <a:solidFill>
                  <a:schemeClr val="tx1"/>
                </a:solidFill>
                <a:round/>
                <a:headEnd/>
                <a:tailEnd type="none" w="sm" len="med"/>
              </a:ln>
            </p:spPr>
            <p:txBody>
              <a:bodyPr/>
              <a:lstStyle/>
              <a:p>
                <a:endParaRPr lang="zh-CN" altLang="en-US"/>
              </a:p>
            </p:txBody>
          </p:sp>
          <p:sp>
            <p:nvSpPr>
              <p:cNvPr id="63502" name="Rectangle 16"/>
              <p:cNvSpPr>
                <a:spLocks noChangeArrowheads="1"/>
              </p:cNvSpPr>
              <p:nvPr/>
            </p:nvSpPr>
            <p:spPr bwMode="auto">
              <a:xfrm>
                <a:off x="1344" y="3180"/>
                <a:ext cx="2976" cy="1152"/>
              </a:xfrm>
              <a:prstGeom prst="rect">
                <a:avLst/>
              </a:prstGeom>
              <a:solidFill>
                <a:schemeClr val="bg1"/>
              </a:solidFill>
              <a:ln w="9525">
                <a:noFill/>
                <a:miter lim="800000"/>
                <a:headEnd/>
                <a:tailEnd/>
              </a:ln>
            </p:spPr>
            <p:txBody>
              <a:bodyPr wrap="none" anchor="ctr"/>
              <a:lstStyle/>
              <a:p>
                <a:pPr eaLnBrk="1" hangingPunct="1"/>
                <a:endParaRPr lang="zh-CN" altLang="en-US"/>
              </a:p>
            </p:txBody>
          </p:sp>
          <p:sp>
            <p:nvSpPr>
              <p:cNvPr id="63503" name="Line 17"/>
              <p:cNvSpPr>
                <a:spLocks noChangeShapeType="1"/>
              </p:cNvSpPr>
              <p:nvPr/>
            </p:nvSpPr>
            <p:spPr bwMode="auto">
              <a:xfrm>
                <a:off x="2910" y="720"/>
                <a:ext cx="0" cy="720"/>
              </a:xfrm>
              <a:prstGeom prst="line">
                <a:avLst/>
              </a:prstGeom>
              <a:noFill/>
              <a:ln w="9525">
                <a:solidFill>
                  <a:schemeClr val="tx1"/>
                </a:solidFill>
                <a:prstDash val="dash"/>
                <a:round/>
                <a:headEnd/>
                <a:tailEnd/>
              </a:ln>
            </p:spPr>
            <p:txBody>
              <a:bodyPr/>
              <a:lstStyle/>
              <a:p>
                <a:endParaRPr lang="zh-CN" altLang="en-US"/>
              </a:p>
            </p:txBody>
          </p:sp>
          <p:sp>
            <p:nvSpPr>
              <p:cNvPr id="63504" name="Line 19"/>
              <p:cNvSpPr>
                <a:spLocks noChangeShapeType="1"/>
              </p:cNvSpPr>
              <p:nvPr/>
            </p:nvSpPr>
            <p:spPr bwMode="auto">
              <a:xfrm>
                <a:off x="2784" y="2736"/>
                <a:ext cx="48" cy="0"/>
              </a:xfrm>
              <a:prstGeom prst="line">
                <a:avLst/>
              </a:prstGeom>
              <a:noFill/>
              <a:ln w="9525">
                <a:solidFill>
                  <a:schemeClr val="tx1"/>
                </a:solidFill>
                <a:round/>
                <a:headEnd/>
                <a:tailEnd type="triangle" w="sm" len="med"/>
              </a:ln>
            </p:spPr>
            <p:txBody>
              <a:bodyPr/>
              <a:lstStyle/>
              <a:p>
                <a:endParaRPr lang="zh-CN" altLang="en-US"/>
              </a:p>
            </p:txBody>
          </p:sp>
          <p:sp>
            <p:nvSpPr>
              <p:cNvPr id="63505" name="Line 20"/>
              <p:cNvSpPr>
                <a:spLocks noChangeShapeType="1"/>
              </p:cNvSpPr>
              <p:nvPr/>
            </p:nvSpPr>
            <p:spPr bwMode="auto">
              <a:xfrm>
                <a:off x="2772" y="2880"/>
                <a:ext cx="48" cy="0"/>
              </a:xfrm>
              <a:prstGeom prst="line">
                <a:avLst/>
              </a:prstGeom>
              <a:noFill/>
              <a:ln w="9525">
                <a:solidFill>
                  <a:schemeClr val="tx1"/>
                </a:solidFill>
                <a:round/>
                <a:headEnd/>
                <a:tailEnd type="triangle" w="sm" len="med"/>
              </a:ln>
            </p:spPr>
            <p:txBody>
              <a:bodyPr/>
              <a:lstStyle/>
              <a:p>
                <a:endParaRPr lang="zh-CN" altLang="en-US"/>
              </a:p>
            </p:txBody>
          </p:sp>
          <p:sp>
            <p:nvSpPr>
              <p:cNvPr id="63506" name="Line 21"/>
              <p:cNvSpPr>
                <a:spLocks noChangeShapeType="1"/>
              </p:cNvSpPr>
              <p:nvPr/>
            </p:nvSpPr>
            <p:spPr bwMode="auto">
              <a:xfrm>
                <a:off x="2784" y="2400"/>
                <a:ext cx="48" cy="0"/>
              </a:xfrm>
              <a:prstGeom prst="line">
                <a:avLst/>
              </a:prstGeom>
              <a:noFill/>
              <a:ln w="9525">
                <a:solidFill>
                  <a:schemeClr val="tx1"/>
                </a:solidFill>
                <a:round/>
                <a:headEnd/>
                <a:tailEnd type="triangle" w="sm" len="med"/>
              </a:ln>
            </p:spPr>
            <p:txBody>
              <a:bodyPr/>
              <a:lstStyle/>
              <a:p>
                <a:endParaRPr lang="zh-CN" altLang="en-US"/>
              </a:p>
            </p:txBody>
          </p:sp>
          <p:sp>
            <p:nvSpPr>
              <p:cNvPr id="63507" name="Line 22"/>
              <p:cNvSpPr>
                <a:spLocks noChangeShapeType="1"/>
              </p:cNvSpPr>
              <p:nvPr/>
            </p:nvSpPr>
            <p:spPr bwMode="auto">
              <a:xfrm>
                <a:off x="2784" y="2064"/>
                <a:ext cx="48" cy="0"/>
              </a:xfrm>
              <a:prstGeom prst="line">
                <a:avLst/>
              </a:prstGeom>
              <a:noFill/>
              <a:ln w="9525">
                <a:solidFill>
                  <a:schemeClr val="tx1"/>
                </a:solidFill>
                <a:round/>
                <a:headEnd/>
                <a:tailEnd type="triangle" w="sm" len="med"/>
              </a:ln>
            </p:spPr>
            <p:txBody>
              <a:bodyPr/>
              <a:lstStyle/>
              <a:p>
                <a:endParaRPr lang="zh-CN" altLang="en-US"/>
              </a:p>
            </p:txBody>
          </p:sp>
          <p:sp>
            <p:nvSpPr>
              <p:cNvPr id="63508" name="Line 23"/>
              <p:cNvSpPr>
                <a:spLocks noChangeShapeType="1"/>
              </p:cNvSpPr>
              <p:nvPr/>
            </p:nvSpPr>
            <p:spPr bwMode="auto">
              <a:xfrm>
                <a:off x="2808" y="1680"/>
                <a:ext cx="48" cy="0"/>
              </a:xfrm>
              <a:prstGeom prst="line">
                <a:avLst/>
              </a:prstGeom>
              <a:noFill/>
              <a:ln w="9525">
                <a:solidFill>
                  <a:schemeClr val="tx1"/>
                </a:solidFill>
                <a:round/>
                <a:headEnd/>
                <a:tailEnd type="triangle" w="sm" len="med"/>
              </a:ln>
            </p:spPr>
            <p:txBody>
              <a:bodyPr/>
              <a:lstStyle/>
              <a:p>
                <a:endParaRPr lang="zh-CN" altLang="en-US"/>
              </a:p>
            </p:txBody>
          </p:sp>
          <p:graphicFrame>
            <p:nvGraphicFramePr>
              <p:cNvPr id="63509" name="Object 24"/>
              <p:cNvGraphicFramePr>
                <a:graphicFrameLocks noChangeAspect="1"/>
              </p:cNvGraphicFramePr>
              <p:nvPr/>
            </p:nvGraphicFramePr>
            <p:xfrm>
              <a:off x="3120" y="720"/>
              <a:ext cx="177" cy="192"/>
            </p:xfrm>
            <a:graphic>
              <a:graphicData uri="http://schemas.openxmlformats.org/presentationml/2006/ole">
                <mc:AlternateContent xmlns:mc="http://schemas.openxmlformats.org/markup-compatibility/2006">
                  <mc:Choice xmlns:v="urn:schemas-microsoft-com:vml" Requires="v">
                    <p:oleObj spid="_x0000_s64425" name="Equation" r:id="rId3" imgW="152268" imgH="164957" progId="Equation.DSMT4">
                      <p:embed/>
                    </p:oleObj>
                  </mc:Choice>
                  <mc:Fallback>
                    <p:oleObj name="Equation" r:id="rId3" imgW="152268" imgH="164957" progId="Equation.DSMT4">
                      <p:embed/>
                      <p:pic>
                        <p:nvPicPr>
                          <p:cNvPr id="0" name="Object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0" y="720"/>
                            <a:ext cx="177" cy="19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3510" name="Object 25"/>
              <p:cNvGraphicFramePr>
                <a:graphicFrameLocks noChangeAspect="1"/>
              </p:cNvGraphicFramePr>
              <p:nvPr/>
            </p:nvGraphicFramePr>
            <p:xfrm>
              <a:off x="2544" y="720"/>
              <a:ext cx="177" cy="192"/>
            </p:xfrm>
            <a:graphic>
              <a:graphicData uri="http://schemas.openxmlformats.org/presentationml/2006/ole">
                <mc:AlternateContent xmlns:mc="http://schemas.openxmlformats.org/markup-compatibility/2006">
                  <mc:Choice xmlns:v="urn:schemas-microsoft-com:vml" Requires="v">
                    <p:oleObj spid="_x0000_s64426" name="Equation" r:id="rId5" imgW="152268" imgH="164957" progId="Equation.DSMT4">
                      <p:embed/>
                    </p:oleObj>
                  </mc:Choice>
                  <mc:Fallback>
                    <p:oleObj name="Equation" r:id="rId5" imgW="152268" imgH="164957" progId="Equation.DSMT4">
                      <p:embed/>
                      <p:pic>
                        <p:nvPicPr>
                          <p:cNvPr id="0" name="Object 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44" y="720"/>
                            <a:ext cx="177" cy="19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3511" name="Object 26"/>
              <p:cNvGraphicFramePr>
                <a:graphicFrameLocks noChangeAspect="1"/>
              </p:cNvGraphicFramePr>
              <p:nvPr>
                <p:extLst>
                  <p:ext uri="{D42A27DB-BD31-4B8C-83A1-F6EECF244321}">
                    <p14:modId xmlns:p14="http://schemas.microsoft.com/office/powerpoint/2010/main" val="2574360442"/>
                  </p:ext>
                </p:extLst>
              </p:nvPr>
            </p:nvGraphicFramePr>
            <p:xfrm>
              <a:off x="3408" y="3216"/>
              <a:ext cx="384" cy="161"/>
            </p:xfrm>
            <a:graphic>
              <a:graphicData uri="http://schemas.openxmlformats.org/presentationml/2006/ole">
                <mc:AlternateContent xmlns:mc="http://schemas.openxmlformats.org/markup-compatibility/2006">
                  <mc:Choice xmlns:v="urn:schemas-microsoft-com:vml" Requires="v">
                    <p:oleObj spid="_x0000_s64427" name="Equation" r:id="rId7" imgW="545863" imgH="228501" progId="Equation.DSMT4">
                      <p:embed/>
                    </p:oleObj>
                  </mc:Choice>
                  <mc:Fallback>
                    <p:oleObj name="Equation" r:id="rId7" imgW="545863" imgH="228501" progId="Equation.DSMT4">
                      <p:embed/>
                      <p:pic>
                        <p:nvPicPr>
                          <p:cNvPr id="0" name="Object 2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08" y="3216"/>
                            <a:ext cx="384" cy="16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3512" name="Object 27"/>
              <p:cNvGraphicFramePr>
                <a:graphicFrameLocks noChangeAspect="1"/>
              </p:cNvGraphicFramePr>
              <p:nvPr>
                <p:extLst>
                  <p:ext uri="{D42A27DB-BD31-4B8C-83A1-F6EECF244321}">
                    <p14:modId xmlns:p14="http://schemas.microsoft.com/office/powerpoint/2010/main" val="3635452381"/>
                  </p:ext>
                </p:extLst>
              </p:nvPr>
            </p:nvGraphicFramePr>
            <p:xfrm>
              <a:off x="1872" y="3210"/>
              <a:ext cx="384" cy="161"/>
            </p:xfrm>
            <a:graphic>
              <a:graphicData uri="http://schemas.openxmlformats.org/presentationml/2006/ole">
                <mc:AlternateContent xmlns:mc="http://schemas.openxmlformats.org/markup-compatibility/2006">
                  <mc:Choice xmlns:v="urn:schemas-microsoft-com:vml" Requires="v">
                    <p:oleObj spid="_x0000_s64428" name="Equation" r:id="rId9" imgW="545863" imgH="228501" progId="Equation.DSMT4">
                      <p:embed/>
                    </p:oleObj>
                  </mc:Choice>
                  <mc:Fallback>
                    <p:oleObj name="Equation" r:id="rId9" imgW="545863" imgH="228501" progId="Equation.DSMT4">
                      <p:embed/>
                      <p:pic>
                        <p:nvPicPr>
                          <p:cNvPr id="0" name="Object 2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72" y="3210"/>
                            <a:ext cx="384" cy="16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3513" name="AutoShape 28"/>
              <p:cNvSpPr>
                <a:spLocks noChangeArrowheads="1"/>
              </p:cNvSpPr>
              <p:nvPr/>
            </p:nvSpPr>
            <p:spPr bwMode="auto">
              <a:xfrm>
                <a:off x="2832" y="1392"/>
                <a:ext cx="144" cy="192"/>
              </a:xfrm>
              <a:prstGeom prst="irregularSeal2">
                <a:avLst/>
              </a:prstGeom>
              <a:solidFill>
                <a:srgbClr val="FF6600"/>
              </a:solidFill>
              <a:ln w="9525">
                <a:solidFill>
                  <a:schemeClr val="tx1"/>
                </a:solidFill>
                <a:miter lim="800000"/>
                <a:headEnd/>
                <a:tailEnd/>
              </a:ln>
            </p:spPr>
            <p:txBody>
              <a:bodyPr wrap="none" anchor="ctr"/>
              <a:lstStyle/>
              <a:p>
                <a:pPr eaLnBrk="1" hangingPunct="1"/>
                <a:endParaRPr lang="zh-CN" altLang="en-US"/>
              </a:p>
            </p:txBody>
          </p:sp>
          <p:sp>
            <p:nvSpPr>
              <p:cNvPr id="63514" name="Text Box 29"/>
              <p:cNvSpPr txBox="1">
                <a:spLocks noChangeArrowheads="1"/>
              </p:cNvSpPr>
              <p:nvPr/>
            </p:nvSpPr>
            <p:spPr bwMode="auto">
              <a:xfrm>
                <a:off x="2592" y="1776"/>
                <a:ext cx="432" cy="212"/>
              </a:xfrm>
              <a:prstGeom prst="rect">
                <a:avLst/>
              </a:prstGeom>
              <a:noFill/>
              <a:ln w="9525">
                <a:noFill/>
                <a:miter lim="800000"/>
                <a:headEnd/>
                <a:tailEnd/>
              </a:ln>
            </p:spPr>
            <p:txBody>
              <a:bodyPr>
                <a:spAutoFit/>
              </a:bodyPr>
              <a:lstStyle/>
              <a:p>
                <a:pPr algn="ctr" eaLnBrk="1" hangingPunct="1">
                  <a:spcBef>
                    <a:spcPct val="50000"/>
                  </a:spcBef>
                </a:pPr>
                <a:r>
                  <a:rPr lang="zh-CN" altLang="en-US" sz="1600">
                    <a:solidFill>
                      <a:schemeClr val="bg1"/>
                    </a:solidFill>
                  </a:rPr>
                  <a:t>热环</a:t>
                </a:r>
              </a:p>
            </p:txBody>
          </p:sp>
          <p:sp>
            <p:nvSpPr>
              <p:cNvPr id="63515" name="Text Box 30"/>
              <p:cNvSpPr txBox="1">
                <a:spLocks noChangeArrowheads="1"/>
              </p:cNvSpPr>
              <p:nvPr/>
            </p:nvSpPr>
            <p:spPr bwMode="auto">
              <a:xfrm>
                <a:off x="2592" y="2160"/>
                <a:ext cx="432" cy="212"/>
              </a:xfrm>
              <a:prstGeom prst="rect">
                <a:avLst/>
              </a:prstGeom>
              <a:noFill/>
              <a:ln w="9525">
                <a:noFill/>
                <a:miter lim="800000"/>
                <a:headEnd/>
                <a:tailEnd/>
              </a:ln>
            </p:spPr>
            <p:txBody>
              <a:bodyPr>
                <a:spAutoFit/>
              </a:bodyPr>
              <a:lstStyle/>
              <a:p>
                <a:pPr algn="ctr" eaLnBrk="1" hangingPunct="1">
                  <a:spcBef>
                    <a:spcPct val="50000"/>
                  </a:spcBef>
                </a:pPr>
                <a:r>
                  <a:rPr lang="zh-CN" altLang="en-US" sz="1600">
                    <a:solidFill>
                      <a:schemeClr val="bg1"/>
                    </a:solidFill>
                  </a:rPr>
                  <a:t>冷环</a:t>
                </a:r>
              </a:p>
            </p:txBody>
          </p:sp>
          <p:sp>
            <p:nvSpPr>
              <p:cNvPr id="63516" name="Text Box 31"/>
              <p:cNvSpPr txBox="1">
                <a:spLocks noChangeArrowheads="1"/>
              </p:cNvSpPr>
              <p:nvPr/>
            </p:nvSpPr>
            <p:spPr bwMode="auto">
              <a:xfrm>
                <a:off x="2592" y="2496"/>
                <a:ext cx="432" cy="212"/>
              </a:xfrm>
              <a:prstGeom prst="rect">
                <a:avLst/>
              </a:prstGeom>
              <a:noFill/>
              <a:ln w="9525">
                <a:noFill/>
                <a:miter lim="800000"/>
                <a:headEnd/>
                <a:tailEnd/>
              </a:ln>
            </p:spPr>
            <p:txBody>
              <a:bodyPr>
                <a:spAutoFit/>
              </a:bodyPr>
              <a:lstStyle/>
              <a:p>
                <a:pPr algn="ctr" eaLnBrk="1" hangingPunct="1">
                  <a:spcBef>
                    <a:spcPct val="50000"/>
                  </a:spcBef>
                </a:pPr>
                <a:r>
                  <a:rPr lang="zh-CN" altLang="en-US" sz="1600">
                    <a:solidFill>
                      <a:schemeClr val="bg1"/>
                    </a:solidFill>
                  </a:rPr>
                  <a:t>冷环</a:t>
                </a:r>
              </a:p>
            </p:txBody>
          </p:sp>
          <p:sp>
            <p:nvSpPr>
              <p:cNvPr id="63517" name="AutoShape 32"/>
              <p:cNvSpPr>
                <a:spLocks noChangeArrowheads="1"/>
              </p:cNvSpPr>
              <p:nvPr/>
            </p:nvSpPr>
            <p:spPr bwMode="auto">
              <a:xfrm>
                <a:off x="3456" y="1104"/>
                <a:ext cx="960" cy="240"/>
              </a:xfrm>
              <a:prstGeom prst="wedgeRoundRectCallout">
                <a:avLst>
                  <a:gd name="adj1" fmla="val -102190"/>
                  <a:gd name="adj2" fmla="val 102083"/>
                  <a:gd name="adj3" fmla="val 16667"/>
                </a:avLst>
              </a:prstGeom>
              <a:solidFill>
                <a:schemeClr val="accent1"/>
              </a:solidFill>
              <a:ln w="9525">
                <a:solidFill>
                  <a:schemeClr val="tx1"/>
                </a:solidFill>
                <a:miter lim="800000"/>
                <a:headEnd/>
                <a:tailEnd/>
              </a:ln>
            </p:spPr>
            <p:txBody>
              <a:bodyPr/>
              <a:lstStyle/>
              <a:p>
                <a:pPr algn="ctr" eaLnBrk="1" hangingPunct="1"/>
                <a:r>
                  <a:rPr lang="zh-CN" altLang="en-US" sz="1600"/>
                  <a:t>新的磁重联点</a:t>
                </a:r>
              </a:p>
            </p:txBody>
          </p:sp>
          <p:sp>
            <p:nvSpPr>
              <p:cNvPr id="63518" name="Line 33"/>
              <p:cNvSpPr>
                <a:spLocks noChangeShapeType="1"/>
              </p:cNvSpPr>
              <p:nvPr/>
            </p:nvSpPr>
            <p:spPr bwMode="auto">
              <a:xfrm>
                <a:off x="3024" y="1872"/>
                <a:ext cx="192" cy="192"/>
              </a:xfrm>
              <a:prstGeom prst="line">
                <a:avLst/>
              </a:prstGeom>
              <a:noFill/>
              <a:ln w="38100" cmpd="dbl">
                <a:solidFill>
                  <a:schemeClr val="tx1"/>
                </a:solidFill>
                <a:round/>
                <a:headEnd/>
                <a:tailEnd type="stealth" w="med" len="med"/>
              </a:ln>
            </p:spPr>
            <p:txBody>
              <a:bodyPr/>
              <a:lstStyle/>
              <a:p>
                <a:endParaRPr lang="zh-CN" altLang="en-US"/>
              </a:p>
            </p:txBody>
          </p:sp>
          <p:sp>
            <p:nvSpPr>
              <p:cNvPr id="63519" name="Line 34"/>
              <p:cNvSpPr>
                <a:spLocks noChangeShapeType="1"/>
              </p:cNvSpPr>
              <p:nvPr/>
            </p:nvSpPr>
            <p:spPr bwMode="auto">
              <a:xfrm flipH="1">
                <a:off x="2352" y="1872"/>
                <a:ext cx="240" cy="192"/>
              </a:xfrm>
              <a:prstGeom prst="line">
                <a:avLst/>
              </a:prstGeom>
              <a:noFill/>
              <a:ln w="38100" cmpd="dbl">
                <a:solidFill>
                  <a:schemeClr val="tx1"/>
                </a:solidFill>
                <a:round/>
                <a:headEnd/>
                <a:tailEnd type="stealth" w="med" len="med"/>
              </a:ln>
            </p:spPr>
            <p:txBody>
              <a:bodyPr/>
              <a:lstStyle/>
              <a:p>
                <a:endParaRPr lang="zh-CN" altLang="en-US"/>
              </a:p>
            </p:txBody>
          </p:sp>
          <p:sp>
            <p:nvSpPr>
              <p:cNvPr id="63520" name="Line 35"/>
              <p:cNvSpPr>
                <a:spLocks noChangeShapeType="1"/>
              </p:cNvSpPr>
              <p:nvPr/>
            </p:nvSpPr>
            <p:spPr bwMode="auto">
              <a:xfrm flipH="1">
                <a:off x="2352" y="1872"/>
                <a:ext cx="240" cy="192"/>
              </a:xfrm>
              <a:prstGeom prst="line">
                <a:avLst/>
              </a:prstGeom>
              <a:noFill/>
              <a:ln w="38100" cmpd="dbl">
                <a:solidFill>
                  <a:schemeClr val="tx1"/>
                </a:solidFill>
                <a:round/>
                <a:headEnd/>
                <a:tailEnd type="stealth" w="med" len="med"/>
              </a:ln>
            </p:spPr>
            <p:txBody>
              <a:bodyPr/>
              <a:lstStyle/>
              <a:p>
                <a:endParaRPr lang="zh-CN" altLang="en-US"/>
              </a:p>
            </p:txBody>
          </p:sp>
          <p:sp>
            <p:nvSpPr>
              <p:cNvPr id="63521" name="Line 36"/>
              <p:cNvSpPr>
                <a:spLocks noChangeShapeType="1"/>
              </p:cNvSpPr>
              <p:nvPr/>
            </p:nvSpPr>
            <p:spPr bwMode="auto">
              <a:xfrm flipV="1">
                <a:off x="2916" y="1104"/>
                <a:ext cx="0" cy="192"/>
              </a:xfrm>
              <a:prstGeom prst="line">
                <a:avLst/>
              </a:prstGeom>
              <a:noFill/>
              <a:ln w="38100" cmpd="dbl">
                <a:solidFill>
                  <a:schemeClr val="tx1"/>
                </a:solidFill>
                <a:round/>
                <a:headEnd/>
                <a:tailEnd type="stealth" w="med" len="med"/>
              </a:ln>
            </p:spPr>
            <p:txBody>
              <a:bodyPr/>
              <a:lstStyle/>
              <a:p>
                <a:endParaRPr lang="zh-CN" altLang="en-US"/>
              </a:p>
            </p:txBody>
          </p:sp>
          <p:sp>
            <p:nvSpPr>
              <p:cNvPr id="63522" name="Line 37"/>
              <p:cNvSpPr>
                <a:spLocks noChangeShapeType="1"/>
              </p:cNvSpPr>
              <p:nvPr/>
            </p:nvSpPr>
            <p:spPr bwMode="auto">
              <a:xfrm flipH="1">
                <a:off x="2544" y="1494"/>
                <a:ext cx="240" cy="192"/>
              </a:xfrm>
              <a:prstGeom prst="line">
                <a:avLst/>
              </a:prstGeom>
              <a:noFill/>
              <a:ln w="38100" cmpd="dbl">
                <a:solidFill>
                  <a:schemeClr val="tx1"/>
                </a:solidFill>
                <a:round/>
                <a:headEnd/>
                <a:tailEnd type="stealth" w="med" len="med"/>
              </a:ln>
            </p:spPr>
            <p:txBody>
              <a:bodyPr/>
              <a:lstStyle/>
              <a:p>
                <a:endParaRPr lang="zh-CN" altLang="en-US"/>
              </a:p>
            </p:txBody>
          </p:sp>
          <p:sp>
            <p:nvSpPr>
              <p:cNvPr id="63523" name="Line 38"/>
              <p:cNvSpPr>
                <a:spLocks noChangeShapeType="1"/>
              </p:cNvSpPr>
              <p:nvPr/>
            </p:nvSpPr>
            <p:spPr bwMode="auto">
              <a:xfrm>
                <a:off x="3012" y="1524"/>
                <a:ext cx="192" cy="192"/>
              </a:xfrm>
              <a:prstGeom prst="line">
                <a:avLst/>
              </a:prstGeom>
              <a:noFill/>
              <a:ln w="38100" cmpd="dbl">
                <a:solidFill>
                  <a:schemeClr val="tx1"/>
                </a:solidFill>
                <a:round/>
                <a:headEnd/>
                <a:tailEnd type="stealth" w="med" len="med"/>
              </a:ln>
            </p:spPr>
            <p:txBody>
              <a:bodyPr/>
              <a:lstStyle/>
              <a:p>
                <a:endParaRPr lang="zh-CN" altLang="en-US"/>
              </a:p>
            </p:txBody>
          </p:sp>
          <p:sp>
            <p:nvSpPr>
              <p:cNvPr id="63524" name="Text Box 39"/>
              <p:cNvSpPr txBox="1">
                <a:spLocks noChangeArrowheads="1"/>
              </p:cNvSpPr>
              <p:nvPr/>
            </p:nvSpPr>
            <p:spPr bwMode="auto">
              <a:xfrm>
                <a:off x="1142" y="3206"/>
                <a:ext cx="480" cy="250"/>
              </a:xfrm>
              <a:prstGeom prst="rect">
                <a:avLst/>
              </a:prstGeom>
              <a:noFill/>
              <a:ln w="9525">
                <a:noFill/>
                <a:miter lim="800000"/>
                <a:headEnd/>
                <a:tailEnd/>
              </a:ln>
            </p:spPr>
            <p:txBody>
              <a:bodyPr>
                <a:spAutoFit/>
              </a:bodyPr>
              <a:lstStyle/>
              <a:p>
                <a:pPr eaLnBrk="1" hangingPunct="1">
                  <a:spcBef>
                    <a:spcPct val="50000"/>
                  </a:spcBef>
                </a:pPr>
                <a:r>
                  <a:rPr lang="zh-CN" altLang="en-US" sz="2000" b="1" dirty="0"/>
                  <a:t>光球</a:t>
                </a:r>
              </a:p>
            </p:txBody>
          </p:sp>
          <p:sp>
            <p:nvSpPr>
              <p:cNvPr id="63525" name="Text Box 40"/>
              <p:cNvSpPr txBox="1">
                <a:spLocks noChangeArrowheads="1"/>
              </p:cNvSpPr>
              <p:nvPr/>
            </p:nvSpPr>
            <p:spPr bwMode="auto">
              <a:xfrm>
                <a:off x="1152" y="2934"/>
                <a:ext cx="480" cy="250"/>
              </a:xfrm>
              <a:prstGeom prst="rect">
                <a:avLst/>
              </a:prstGeom>
              <a:noFill/>
              <a:ln w="9525">
                <a:noFill/>
                <a:miter lim="800000"/>
                <a:headEnd/>
                <a:tailEnd/>
              </a:ln>
            </p:spPr>
            <p:txBody>
              <a:bodyPr>
                <a:spAutoFit/>
              </a:bodyPr>
              <a:lstStyle/>
              <a:p>
                <a:pPr eaLnBrk="1" hangingPunct="1">
                  <a:spcBef>
                    <a:spcPct val="50000"/>
                  </a:spcBef>
                </a:pPr>
                <a:r>
                  <a:rPr lang="zh-CN" altLang="en-US" sz="2000" b="1" dirty="0"/>
                  <a:t>色球</a:t>
                </a:r>
              </a:p>
            </p:txBody>
          </p:sp>
          <p:sp>
            <p:nvSpPr>
              <p:cNvPr id="63526" name="Line 41"/>
              <p:cNvSpPr>
                <a:spLocks noChangeShapeType="1"/>
              </p:cNvSpPr>
              <p:nvPr/>
            </p:nvSpPr>
            <p:spPr bwMode="auto">
              <a:xfrm>
                <a:off x="3060" y="720"/>
                <a:ext cx="0" cy="96"/>
              </a:xfrm>
              <a:prstGeom prst="line">
                <a:avLst/>
              </a:prstGeom>
              <a:noFill/>
              <a:ln w="9525">
                <a:solidFill>
                  <a:schemeClr val="tx1"/>
                </a:solidFill>
                <a:round/>
                <a:headEnd/>
                <a:tailEnd type="triangle" w="sm" len="med"/>
              </a:ln>
            </p:spPr>
            <p:txBody>
              <a:bodyPr/>
              <a:lstStyle/>
              <a:p>
                <a:endParaRPr lang="zh-CN" altLang="en-US"/>
              </a:p>
            </p:txBody>
          </p:sp>
          <p:sp>
            <p:nvSpPr>
              <p:cNvPr id="63527" name="Line 43"/>
              <p:cNvSpPr>
                <a:spLocks noChangeShapeType="1"/>
              </p:cNvSpPr>
              <p:nvPr/>
            </p:nvSpPr>
            <p:spPr bwMode="auto">
              <a:xfrm flipV="1">
                <a:off x="1812" y="2352"/>
                <a:ext cx="48" cy="144"/>
              </a:xfrm>
              <a:prstGeom prst="line">
                <a:avLst/>
              </a:prstGeom>
              <a:noFill/>
              <a:ln w="9525">
                <a:solidFill>
                  <a:schemeClr val="tx1"/>
                </a:solidFill>
                <a:round/>
                <a:headEnd/>
                <a:tailEnd type="triangle" w="sm" len="med"/>
              </a:ln>
            </p:spPr>
            <p:txBody>
              <a:bodyPr/>
              <a:lstStyle/>
              <a:p>
                <a:endParaRPr lang="zh-CN" altLang="en-US"/>
              </a:p>
            </p:txBody>
          </p:sp>
          <p:sp>
            <p:nvSpPr>
              <p:cNvPr id="63528" name="Line 44"/>
              <p:cNvSpPr>
                <a:spLocks noChangeShapeType="1"/>
              </p:cNvSpPr>
              <p:nvPr/>
            </p:nvSpPr>
            <p:spPr bwMode="auto">
              <a:xfrm>
                <a:off x="3792" y="2316"/>
                <a:ext cx="48" cy="96"/>
              </a:xfrm>
              <a:prstGeom prst="line">
                <a:avLst/>
              </a:prstGeom>
              <a:noFill/>
              <a:ln w="9525">
                <a:solidFill>
                  <a:schemeClr val="tx1"/>
                </a:solidFill>
                <a:round/>
                <a:headEnd/>
                <a:tailEnd type="triangle" w="sm" len="med"/>
              </a:ln>
            </p:spPr>
            <p:txBody>
              <a:bodyPr/>
              <a:lstStyle/>
              <a:p>
                <a:endParaRPr lang="zh-CN" altLang="en-US"/>
              </a:p>
            </p:txBody>
          </p:sp>
          <p:graphicFrame>
            <p:nvGraphicFramePr>
              <p:cNvPr id="63529" name="Object 45"/>
              <p:cNvGraphicFramePr>
                <a:graphicFrameLocks noChangeAspect="1"/>
              </p:cNvGraphicFramePr>
              <p:nvPr/>
            </p:nvGraphicFramePr>
            <p:xfrm>
              <a:off x="3228" y="1656"/>
              <a:ext cx="133" cy="144"/>
            </p:xfrm>
            <a:graphic>
              <a:graphicData uri="http://schemas.openxmlformats.org/presentationml/2006/ole">
                <mc:AlternateContent xmlns:mc="http://schemas.openxmlformats.org/markup-compatibility/2006">
                  <mc:Choice xmlns:v="urn:schemas-microsoft-com:vml" Requires="v">
                    <p:oleObj spid="_x0000_s64429" name="Equation" r:id="rId11" imgW="164814" imgH="177492" progId="Equation.DSMT4">
                      <p:embed/>
                    </p:oleObj>
                  </mc:Choice>
                  <mc:Fallback>
                    <p:oleObj name="Equation" r:id="rId11" imgW="164814" imgH="177492" progId="Equation.DSMT4">
                      <p:embed/>
                      <p:pic>
                        <p:nvPicPr>
                          <p:cNvPr id="0" name="Object 4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28" y="1656"/>
                            <a:ext cx="133" cy="1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3530" name="Object 46"/>
              <p:cNvGraphicFramePr>
                <a:graphicFrameLocks noChangeAspect="1"/>
              </p:cNvGraphicFramePr>
              <p:nvPr/>
            </p:nvGraphicFramePr>
            <p:xfrm>
              <a:off x="3216" y="2064"/>
              <a:ext cx="133" cy="144"/>
            </p:xfrm>
            <a:graphic>
              <a:graphicData uri="http://schemas.openxmlformats.org/presentationml/2006/ole">
                <mc:AlternateContent xmlns:mc="http://schemas.openxmlformats.org/markup-compatibility/2006">
                  <mc:Choice xmlns:v="urn:schemas-microsoft-com:vml" Requires="v">
                    <p:oleObj spid="_x0000_s64430" name="Equation" r:id="rId13" imgW="164814" imgH="177492" progId="Equation.DSMT4">
                      <p:embed/>
                    </p:oleObj>
                  </mc:Choice>
                  <mc:Fallback>
                    <p:oleObj name="Equation" r:id="rId13" imgW="164814" imgH="177492" progId="Equation.DSMT4">
                      <p:embed/>
                      <p:pic>
                        <p:nvPicPr>
                          <p:cNvPr id="0" name="Object 4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16" y="2064"/>
                            <a:ext cx="133" cy="1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3531" name="Object 47"/>
              <p:cNvGraphicFramePr>
                <a:graphicFrameLocks noChangeAspect="1"/>
              </p:cNvGraphicFramePr>
              <p:nvPr/>
            </p:nvGraphicFramePr>
            <p:xfrm>
              <a:off x="2244" y="2076"/>
              <a:ext cx="133" cy="144"/>
            </p:xfrm>
            <a:graphic>
              <a:graphicData uri="http://schemas.openxmlformats.org/presentationml/2006/ole">
                <mc:AlternateContent xmlns:mc="http://schemas.openxmlformats.org/markup-compatibility/2006">
                  <mc:Choice xmlns:v="urn:schemas-microsoft-com:vml" Requires="v">
                    <p:oleObj spid="_x0000_s64431" name="Equation" r:id="rId15" imgW="164814" imgH="177492" progId="Equation.DSMT4">
                      <p:embed/>
                    </p:oleObj>
                  </mc:Choice>
                  <mc:Fallback>
                    <p:oleObj name="Equation" r:id="rId15" imgW="164814" imgH="177492" progId="Equation.DSMT4">
                      <p:embed/>
                      <p:pic>
                        <p:nvPicPr>
                          <p:cNvPr id="0" name="Object 4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44" y="2076"/>
                            <a:ext cx="133" cy="1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3532" name="Object 48"/>
              <p:cNvGraphicFramePr>
                <a:graphicFrameLocks noChangeAspect="1"/>
              </p:cNvGraphicFramePr>
              <p:nvPr/>
            </p:nvGraphicFramePr>
            <p:xfrm>
              <a:off x="2400" y="1632"/>
              <a:ext cx="133" cy="144"/>
            </p:xfrm>
            <a:graphic>
              <a:graphicData uri="http://schemas.openxmlformats.org/presentationml/2006/ole">
                <mc:AlternateContent xmlns:mc="http://schemas.openxmlformats.org/markup-compatibility/2006">
                  <mc:Choice xmlns:v="urn:schemas-microsoft-com:vml" Requires="v">
                    <p:oleObj spid="_x0000_s64432" name="Equation" r:id="rId16" imgW="164814" imgH="177492" progId="Equation.DSMT4">
                      <p:embed/>
                    </p:oleObj>
                  </mc:Choice>
                  <mc:Fallback>
                    <p:oleObj name="Equation" r:id="rId16" imgW="164814" imgH="177492" progId="Equation.DSMT4">
                      <p:embed/>
                      <p:pic>
                        <p:nvPicPr>
                          <p:cNvPr id="0" name="Object 4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400" y="1632"/>
                            <a:ext cx="133" cy="1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3533" name="Object 49"/>
              <p:cNvGraphicFramePr>
                <a:graphicFrameLocks noChangeAspect="1"/>
              </p:cNvGraphicFramePr>
              <p:nvPr/>
            </p:nvGraphicFramePr>
            <p:xfrm>
              <a:off x="2916" y="1002"/>
              <a:ext cx="133" cy="144"/>
            </p:xfrm>
            <a:graphic>
              <a:graphicData uri="http://schemas.openxmlformats.org/presentationml/2006/ole">
                <mc:AlternateContent xmlns:mc="http://schemas.openxmlformats.org/markup-compatibility/2006">
                  <mc:Choice xmlns:v="urn:schemas-microsoft-com:vml" Requires="v">
                    <p:oleObj spid="_x0000_s64433" name="Equation" r:id="rId17" imgW="164814" imgH="177492" progId="Equation.DSMT4">
                      <p:embed/>
                    </p:oleObj>
                  </mc:Choice>
                  <mc:Fallback>
                    <p:oleObj name="Equation" r:id="rId17" imgW="164814" imgH="177492" progId="Equation.DSMT4">
                      <p:embed/>
                      <p:pic>
                        <p:nvPicPr>
                          <p:cNvPr id="0" name="Object 4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16" y="1002"/>
                            <a:ext cx="133" cy="1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3534" name="Text Box 50"/>
              <p:cNvSpPr txBox="1">
                <a:spLocks noChangeArrowheads="1"/>
              </p:cNvSpPr>
              <p:nvPr/>
            </p:nvSpPr>
            <p:spPr bwMode="auto">
              <a:xfrm>
                <a:off x="171" y="3558"/>
                <a:ext cx="5490" cy="834"/>
              </a:xfrm>
              <a:prstGeom prst="rect">
                <a:avLst/>
              </a:prstGeom>
              <a:noFill/>
              <a:ln w="9525">
                <a:noFill/>
                <a:miter lim="800000"/>
                <a:headEnd/>
                <a:tailEnd/>
              </a:ln>
            </p:spPr>
            <p:txBody>
              <a:bodyPr>
                <a:spAutoFit/>
              </a:bodyPr>
              <a:lstStyle/>
              <a:p>
                <a:pPr algn="just" eaLnBrk="1" hangingPunct="1">
                  <a:spcBef>
                    <a:spcPct val="50000"/>
                  </a:spcBef>
                </a:pPr>
                <a:r>
                  <a:rPr lang="zh-CN" altLang="en-US" sz="2000" b="1" dirty="0">
                    <a:solidFill>
                      <a:srgbClr val="C00000"/>
                    </a:solidFill>
                    <a:latin typeface="黑体" panose="02010609060101010101" pitchFamily="49" charset="-122"/>
                    <a:ea typeface="黑体" panose="02010609060101010101" pitchFamily="49" charset="-122"/>
                  </a:rPr>
                  <a:t>双带耀斑的倒</a:t>
                </a:r>
                <a:r>
                  <a:rPr lang="en-US" altLang="zh-CN" sz="2000" b="1" dirty="0">
                    <a:solidFill>
                      <a:srgbClr val="C00000"/>
                    </a:solidFill>
                    <a:latin typeface="黑体" panose="02010609060101010101" pitchFamily="49" charset="-122"/>
                    <a:ea typeface="黑体" panose="02010609060101010101" pitchFamily="49" charset="-122"/>
                  </a:rPr>
                  <a:t>Y</a:t>
                </a:r>
                <a:r>
                  <a:rPr lang="zh-CN" altLang="en-US" sz="2000" b="1" dirty="0">
                    <a:solidFill>
                      <a:srgbClr val="C00000"/>
                    </a:solidFill>
                    <a:latin typeface="黑体" panose="02010609060101010101" pitchFamily="49" charset="-122"/>
                    <a:ea typeface="黑体" panose="02010609060101010101" pitchFamily="49" charset="-122"/>
                  </a:rPr>
                  <a:t>型磁场模型</a:t>
                </a:r>
                <a:r>
                  <a:rPr lang="zh-CN" altLang="en-US" sz="2000" b="1" dirty="0"/>
                  <a:t>示意图。在爆发过程中存在持续的能量释放过程，不断在新的高度产生磁场重联，形成新的闭合热磁环。因为较早形成的环逐渐冷却，在</a:t>
                </a:r>
                <a:r>
                  <a:rPr lang="en-US" altLang="zh-CN" sz="2000" b="1" dirty="0"/>
                  <a:t>H</a:t>
                </a:r>
                <a:r>
                  <a:rPr lang="en-US" altLang="zh-CN" sz="2000" b="1" baseline="-25000" dirty="0">
                    <a:sym typeface="Symbol" pitchFamily="18" charset="2"/>
                  </a:rPr>
                  <a:t> </a:t>
                </a:r>
                <a:r>
                  <a:rPr lang="zh-CN" altLang="en-US" sz="2000" b="1" dirty="0">
                    <a:sym typeface="Symbol" pitchFamily="18" charset="2"/>
                  </a:rPr>
                  <a:t>图像中消失，所以</a:t>
                </a:r>
                <a:r>
                  <a:rPr lang="en-US" altLang="zh-CN" sz="2000" b="1" dirty="0"/>
                  <a:t>H</a:t>
                </a:r>
                <a:r>
                  <a:rPr lang="en-US" altLang="zh-CN" sz="2000" b="1" baseline="-25000" dirty="0">
                    <a:sym typeface="Symbol" pitchFamily="18" charset="2"/>
                  </a:rPr>
                  <a:t></a:t>
                </a:r>
                <a:r>
                  <a:rPr lang="zh-CN" altLang="en-US" sz="2000" b="1" dirty="0">
                    <a:sym typeface="Symbol" pitchFamily="18" charset="2"/>
                  </a:rPr>
                  <a:t>双亮带的背离运动实际上是在不同高度相继形成的热磁环足点的视觉表现，而不是某一磁环足点的真实运动。</a:t>
                </a:r>
                <a:endParaRPr lang="zh-CN" altLang="en-US" sz="2000" b="1" dirty="0"/>
              </a:p>
            </p:txBody>
          </p:sp>
        </p:grpSp>
        <p:sp>
          <p:nvSpPr>
            <p:cNvPr id="63492" name="Line 52"/>
            <p:cNvSpPr>
              <a:spLocks noChangeShapeType="1"/>
            </p:cNvSpPr>
            <p:nvPr/>
          </p:nvSpPr>
          <p:spPr bwMode="auto">
            <a:xfrm>
              <a:off x="3186" y="3270"/>
              <a:ext cx="144" cy="0"/>
            </a:xfrm>
            <a:prstGeom prst="line">
              <a:avLst/>
            </a:prstGeom>
            <a:noFill/>
            <a:ln w="9525">
              <a:solidFill>
                <a:schemeClr val="tx1"/>
              </a:solidFill>
              <a:round/>
              <a:headEnd/>
              <a:tailEnd type="triangle" w="med" len="med"/>
            </a:ln>
          </p:spPr>
          <p:txBody>
            <a:bodyPr/>
            <a:lstStyle/>
            <a:p>
              <a:endParaRPr lang="zh-CN" altLang="en-US"/>
            </a:p>
          </p:txBody>
        </p:sp>
        <p:sp>
          <p:nvSpPr>
            <p:cNvPr id="63493" name="Line 53"/>
            <p:cNvSpPr>
              <a:spLocks noChangeShapeType="1"/>
            </p:cNvSpPr>
            <p:nvPr/>
          </p:nvSpPr>
          <p:spPr bwMode="auto">
            <a:xfrm flipH="1">
              <a:off x="2256" y="3270"/>
              <a:ext cx="144" cy="0"/>
            </a:xfrm>
            <a:prstGeom prst="line">
              <a:avLst/>
            </a:prstGeom>
            <a:noFill/>
            <a:ln w="9525">
              <a:solidFill>
                <a:schemeClr val="tx1"/>
              </a:solidFill>
              <a:round/>
              <a:headEnd/>
              <a:tailEnd type="triangle" w="med" len="med"/>
            </a:ln>
          </p:spPr>
          <p:txBody>
            <a:bodyPr/>
            <a:lstStyle/>
            <a:p>
              <a:endParaRPr lang="zh-CN" altLang="en-US"/>
            </a:p>
          </p:txBody>
        </p:sp>
      </p:gr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zh-CN" altLang="en-US" smtClean="0"/>
              <a:t>各种观测现象的定性解释</a:t>
            </a:r>
          </a:p>
        </p:txBody>
      </p:sp>
      <p:pic>
        <p:nvPicPr>
          <p:cNvPr id="64515" name="Picture 7" descr="flare"/>
          <p:cNvPicPr>
            <a:picLocks noChangeAspect="1" noChangeArrowheads="1"/>
          </p:cNvPicPr>
          <p:nvPr/>
        </p:nvPicPr>
        <p:blipFill>
          <a:blip r:embed="rId2"/>
          <a:srcRect/>
          <a:stretch>
            <a:fillRect/>
          </a:stretch>
        </p:blipFill>
        <p:spPr bwMode="auto">
          <a:xfrm>
            <a:off x="714375" y="1214438"/>
            <a:ext cx="7980363" cy="5143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57250" y="1714500"/>
            <a:ext cx="7643813" cy="4914900"/>
          </a:xfrm>
          <a:prstGeom prst="rect">
            <a:avLst/>
          </a:prstGeom>
          <a:noFill/>
        </p:spPr>
        <p:txBody>
          <a:bodyPr>
            <a:spAutoFit/>
          </a:bodyPr>
          <a:lstStyle/>
          <a:p>
            <a:pPr marL="457200" indent="-457200" algn="just" eaLnBrk="1" hangingPunct="1">
              <a:lnSpc>
                <a:spcPts val="2800"/>
              </a:lnSpc>
              <a:spcBef>
                <a:spcPts val="1000"/>
              </a:spcBef>
              <a:buFont typeface="+mj-lt"/>
              <a:buAutoNum type="arabicPeriod"/>
              <a:defRPr/>
            </a:pPr>
            <a:r>
              <a:rPr lang="zh-CN" altLang="en-US" b="1" dirty="0">
                <a:latin typeface="+mn-ea"/>
                <a:ea typeface="+mn-ea"/>
              </a:rPr>
              <a:t>通过磁场重联，磁能耗散，加速高能粒子，产生等离子体团的抛射（或喷流）；</a:t>
            </a:r>
            <a:endParaRPr lang="en-US" altLang="zh-CN" b="1" dirty="0">
              <a:latin typeface="+mn-ea"/>
              <a:ea typeface="+mn-ea"/>
            </a:endParaRPr>
          </a:p>
          <a:p>
            <a:pPr marL="457200" indent="-457200" algn="just" eaLnBrk="1" hangingPunct="1">
              <a:lnSpc>
                <a:spcPts val="2800"/>
              </a:lnSpc>
              <a:spcBef>
                <a:spcPts val="1000"/>
              </a:spcBef>
              <a:buFont typeface="+mj-lt"/>
              <a:buAutoNum type="arabicPeriod"/>
              <a:defRPr/>
            </a:pPr>
            <a:r>
              <a:rPr lang="zh-CN" altLang="en-US" b="1" dirty="0">
                <a:latin typeface="+mn-ea"/>
                <a:ea typeface="+mn-ea"/>
              </a:rPr>
              <a:t>沿磁力线向下运动的高能粒子，冲击色球层，引起色球蒸发，导致磁环（拱）足点硬</a:t>
            </a:r>
            <a:r>
              <a:rPr lang="en-US" altLang="zh-CN" b="1" dirty="0">
                <a:latin typeface="+mn-ea"/>
                <a:ea typeface="+mn-ea"/>
              </a:rPr>
              <a:t>X</a:t>
            </a:r>
            <a:r>
              <a:rPr lang="zh-CN" altLang="en-US" b="1" dirty="0">
                <a:latin typeface="+mn-ea"/>
                <a:ea typeface="+mn-ea"/>
              </a:rPr>
              <a:t>线、微波和</a:t>
            </a:r>
            <a:r>
              <a:rPr lang="en-US" altLang="zh-CN" b="1" dirty="0">
                <a:latin typeface="+mn-ea"/>
                <a:ea typeface="+mn-ea"/>
              </a:rPr>
              <a:t>H</a:t>
            </a:r>
            <a:r>
              <a:rPr lang="en-US" altLang="zh-CN" b="1" baseline="-25000" dirty="0">
                <a:latin typeface="+mn-ea"/>
                <a:ea typeface="+mn-ea"/>
                <a:sym typeface="Symbol"/>
              </a:rPr>
              <a:t></a:t>
            </a:r>
            <a:r>
              <a:rPr lang="zh-CN" altLang="en-US" b="1" dirty="0">
                <a:latin typeface="+mn-ea"/>
                <a:ea typeface="+mn-ea"/>
              </a:rPr>
              <a:t>线辐射的增亮；</a:t>
            </a:r>
            <a:endParaRPr lang="en-US" altLang="zh-CN" b="1" dirty="0">
              <a:latin typeface="+mn-ea"/>
              <a:ea typeface="+mn-ea"/>
            </a:endParaRPr>
          </a:p>
          <a:p>
            <a:pPr marL="457200" indent="-457200" algn="just" eaLnBrk="1" hangingPunct="1">
              <a:lnSpc>
                <a:spcPts val="2800"/>
              </a:lnSpc>
              <a:spcBef>
                <a:spcPts val="1000"/>
              </a:spcBef>
              <a:buFont typeface="+mj-lt"/>
              <a:buAutoNum type="arabicPeriod"/>
              <a:defRPr/>
            </a:pPr>
            <a:r>
              <a:rPr lang="zh-CN" altLang="en-US" b="1" dirty="0">
                <a:latin typeface="+mn-ea"/>
                <a:ea typeface="+mn-ea"/>
              </a:rPr>
              <a:t>色球蒸发的热等离子体充斥上面的磁环</a:t>
            </a:r>
            <a:r>
              <a:rPr lang="zh-CN" altLang="en-US" b="1" dirty="0">
                <a:latin typeface="+mn-ea"/>
              </a:rPr>
              <a:t>（拱）</a:t>
            </a:r>
            <a:r>
              <a:rPr lang="zh-CN" altLang="en-US" b="1" dirty="0">
                <a:latin typeface="+mn-ea"/>
                <a:ea typeface="+mn-ea"/>
              </a:rPr>
              <a:t>，导致磁环</a:t>
            </a:r>
            <a:r>
              <a:rPr lang="zh-CN" altLang="en-US" b="1" dirty="0">
                <a:latin typeface="+mn-ea"/>
              </a:rPr>
              <a:t>（拱）</a:t>
            </a:r>
            <a:r>
              <a:rPr lang="zh-CN" altLang="en-US" b="1" dirty="0">
                <a:latin typeface="+mn-ea"/>
                <a:ea typeface="+mn-ea"/>
              </a:rPr>
              <a:t>的软</a:t>
            </a:r>
            <a:r>
              <a:rPr lang="en-US" altLang="zh-CN" b="1" dirty="0">
                <a:latin typeface="+mn-ea"/>
                <a:ea typeface="+mn-ea"/>
              </a:rPr>
              <a:t>X</a:t>
            </a:r>
            <a:r>
              <a:rPr lang="zh-CN" altLang="en-US" b="1" dirty="0">
                <a:latin typeface="+mn-ea"/>
                <a:ea typeface="+mn-ea"/>
              </a:rPr>
              <a:t>线或紫外辐射的增强；</a:t>
            </a:r>
            <a:endParaRPr lang="en-US" altLang="zh-CN" b="1" dirty="0">
              <a:latin typeface="+mn-ea"/>
              <a:ea typeface="+mn-ea"/>
            </a:endParaRPr>
          </a:p>
          <a:p>
            <a:pPr marL="457200" indent="-457200" algn="just" eaLnBrk="1" hangingPunct="1">
              <a:lnSpc>
                <a:spcPts val="2800"/>
              </a:lnSpc>
              <a:spcBef>
                <a:spcPts val="1000"/>
              </a:spcBef>
              <a:buFont typeface="+mj-lt"/>
              <a:buAutoNum type="arabicPeriod"/>
              <a:defRPr/>
            </a:pPr>
            <a:r>
              <a:rPr lang="zh-CN" altLang="en-US" b="1" dirty="0">
                <a:latin typeface="+mn-ea"/>
                <a:ea typeface="+mn-ea"/>
              </a:rPr>
              <a:t>向下、向上或捕获的高能电子产生各种射电辐射的增强；</a:t>
            </a:r>
            <a:endParaRPr lang="en-US" altLang="zh-CN" b="1" dirty="0">
              <a:latin typeface="+mn-ea"/>
              <a:ea typeface="+mn-ea"/>
            </a:endParaRPr>
          </a:p>
          <a:p>
            <a:pPr marL="457200" indent="-457200" algn="just" eaLnBrk="1" hangingPunct="1">
              <a:lnSpc>
                <a:spcPts val="2800"/>
              </a:lnSpc>
              <a:spcBef>
                <a:spcPts val="1000"/>
              </a:spcBef>
              <a:buFont typeface="+mj-lt"/>
              <a:buAutoNum type="arabicPeriod"/>
              <a:defRPr/>
            </a:pPr>
            <a:r>
              <a:rPr lang="zh-CN" altLang="en-US" b="1" dirty="0">
                <a:latin typeface="+mn-ea"/>
                <a:ea typeface="+mn-ea"/>
              </a:rPr>
              <a:t>向上运动的高密度等离子团产生各种抛射现象，并可能驱动激波，激波进而产生各类高能粒子的加速以及伴随的射电辐射增强。</a:t>
            </a:r>
          </a:p>
        </p:txBody>
      </p:sp>
      <p:sp>
        <p:nvSpPr>
          <p:cNvPr id="65539" name="矩形 5"/>
          <p:cNvSpPr>
            <a:spLocks noChangeArrowheads="1"/>
          </p:cNvSpPr>
          <p:nvPr/>
        </p:nvSpPr>
        <p:spPr bwMode="auto">
          <a:xfrm>
            <a:off x="500063" y="1143000"/>
            <a:ext cx="5065712" cy="584200"/>
          </a:xfrm>
          <a:prstGeom prst="rect">
            <a:avLst/>
          </a:prstGeom>
          <a:noFill/>
          <a:ln w="9525">
            <a:noFill/>
            <a:miter lim="800000"/>
            <a:headEnd/>
            <a:tailEnd/>
          </a:ln>
        </p:spPr>
        <p:txBody>
          <a:bodyPr wrap="none">
            <a:spAutoFit/>
          </a:bodyPr>
          <a:lstStyle/>
          <a:p>
            <a:pPr eaLnBrk="1" hangingPunct="1">
              <a:buFontTx/>
              <a:buChar char="•"/>
            </a:pPr>
            <a:r>
              <a:rPr lang="zh-CN" altLang="en-US" sz="3200" b="1">
                <a:solidFill>
                  <a:schemeClr val="accent2"/>
                </a:solidFill>
              </a:rPr>
              <a:t>  太阳耀斑的“标准模型”</a:t>
            </a:r>
            <a:endParaRPr lang="en-US" altLang="zh-CN" sz="3200" b="1">
              <a:solidFill>
                <a:schemeClr val="accent2"/>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4627" name="Rectangle 3"/>
          <p:cNvSpPr>
            <a:spLocks noGrp="1" noChangeArrowheads="1"/>
          </p:cNvSpPr>
          <p:nvPr>
            <p:ph type="body" idx="1"/>
          </p:nvPr>
        </p:nvSpPr>
        <p:spPr>
          <a:xfrm>
            <a:off x="685800" y="1295400"/>
            <a:ext cx="7772400" cy="4848225"/>
          </a:xfrm>
        </p:spPr>
        <p:txBody>
          <a:bodyPr/>
          <a:lstStyle/>
          <a:p>
            <a:pPr eaLnBrk="1" hangingPunct="1">
              <a:lnSpc>
                <a:spcPct val="90000"/>
              </a:lnSpc>
            </a:pPr>
            <a:r>
              <a:rPr lang="zh-CN" altLang="en-US" dirty="0" smtClean="0"/>
              <a:t>高能粒子的加速机制</a:t>
            </a:r>
          </a:p>
          <a:p>
            <a:pPr marL="552450" lvl="1" indent="-95250" eaLnBrk="1" hangingPunct="1">
              <a:lnSpc>
                <a:spcPct val="90000"/>
              </a:lnSpc>
              <a:spcBef>
                <a:spcPts val="1200"/>
              </a:spcBef>
            </a:pPr>
            <a:r>
              <a:rPr lang="zh-CN" altLang="en-US" dirty="0" smtClean="0"/>
              <a:t>电场加速</a:t>
            </a:r>
          </a:p>
          <a:p>
            <a:pPr marL="742950" lvl="2" indent="19050" eaLnBrk="1" hangingPunct="1">
              <a:lnSpc>
                <a:spcPct val="90000"/>
              </a:lnSpc>
              <a:buFontTx/>
              <a:buNone/>
            </a:pPr>
            <a:r>
              <a:rPr lang="zh-CN" altLang="en-US" dirty="0" smtClean="0"/>
              <a:t>产生平行于磁场方向的电场，带电粒子在平行于磁场方向，被电场加速。</a:t>
            </a:r>
          </a:p>
          <a:p>
            <a:pPr marL="552450" lvl="1" indent="-95250" eaLnBrk="1" hangingPunct="1">
              <a:lnSpc>
                <a:spcPct val="90000"/>
              </a:lnSpc>
              <a:spcBef>
                <a:spcPts val="1200"/>
              </a:spcBef>
            </a:pPr>
            <a:r>
              <a:rPr lang="zh-CN" altLang="en-US" dirty="0"/>
              <a:t>费米加速</a:t>
            </a:r>
          </a:p>
          <a:p>
            <a:pPr marL="742950" lvl="2" indent="19050" eaLnBrk="1" hangingPunct="1">
              <a:lnSpc>
                <a:spcPct val="90000"/>
              </a:lnSpc>
              <a:buFontTx/>
              <a:buNone/>
            </a:pPr>
            <a:r>
              <a:rPr lang="zh-CN" altLang="en-US" dirty="0"/>
              <a:t>被磁云捕获的带电粒子与运动的磁云之间通过磁镜反射，从磁云获得能量，而被加速。可分为一阶费米加速和二阶费米加速。</a:t>
            </a:r>
          </a:p>
          <a:p>
            <a:pPr marL="552450" lvl="1" indent="-95250" eaLnBrk="1" hangingPunct="1">
              <a:lnSpc>
                <a:spcPct val="90000"/>
              </a:lnSpc>
              <a:spcBef>
                <a:spcPts val="1200"/>
              </a:spcBef>
            </a:pPr>
            <a:r>
              <a:rPr lang="zh-CN" altLang="en-US" dirty="0" smtClean="0"/>
              <a:t>湍动加速</a:t>
            </a:r>
          </a:p>
          <a:p>
            <a:pPr marL="742950" lvl="2" indent="19050" eaLnBrk="1" hangingPunct="1">
              <a:lnSpc>
                <a:spcPct val="90000"/>
              </a:lnSpc>
              <a:buFontTx/>
              <a:buNone/>
            </a:pPr>
            <a:r>
              <a:rPr lang="zh-CN" altLang="en-US" dirty="0" smtClean="0"/>
              <a:t>等离子体中的各种波，通过波</a:t>
            </a:r>
            <a:r>
              <a:rPr lang="en-US" altLang="zh-CN" dirty="0" smtClean="0"/>
              <a:t>-</a:t>
            </a:r>
            <a:r>
              <a:rPr lang="zh-CN" altLang="en-US" dirty="0" smtClean="0"/>
              <a:t>粒共振或非共振相互作用，从波获得能量从而被加速。</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03" name="movie31.mpg">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srcRect/>
          <a:stretch>
            <a:fillRect/>
          </a:stretch>
        </p:blipFill>
        <p:spPr bwMode="auto">
          <a:xfrm>
            <a:off x="1219200" y="1079500"/>
            <a:ext cx="6553200" cy="4978400"/>
          </a:xfrm>
          <a:prstGeom prst="rect">
            <a:avLst/>
          </a:prstGeom>
          <a:noFill/>
          <a:ln w="9525">
            <a:noFill/>
            <a:miter lim="800000"/>
            <a:headEnd/>
            <a:tailEnd/>
          </a:ln>
        </p:spPr>
      </p:pic>
      <p:sp>
        <p:nvSpPr>
          <p:cNvPr id="67587" name="Text Box 4"/>
          <p:cNvSpPr txBox="1">
            <a:spLocks noChangeArrowheads="1"/>
          </p:cNvSpPr>
          <p:nvPr/>
        </p:nvSpPr>
        <p:spPr bwMode="auto">
          <a:xfrm>
            <a:off x="587375" y="6007100"/>
            <a:ext cx="7967663" cy="701675"/>
          </a:xfrm>
          <a:prstGeom prst="rect">
            <a:avLst/>
          </a:prstGeom>
          <a:noFill/>
          <a:ln w="9525">
            <a:noFill/>
            <a:miter lim="800000"/>
            <a:headEnd/>
            <a:tailEnd/>
          </a:ln>
        </p:spPr>
        <p:txBody>
          <a:bodyPr>
            <a:spAutoFit/>
          </a:bodyPr>
          <a:lstStyle/>
          <a:p>
            <a:pPr algn="just" eaLnBrk="1" hangingPunct="1">
              <a:spcBef>
                <a:spcPct val="50000"/>
              </a:spcBef>
            </a:pPr>
            <a:r>
              <a:rPr lang="zh-CN" altLang="en-US" sz="2000" b="1"/>
              <a:t>通过与湍动波场的波粒共振相互作用，粒子分布函数在速度空间的扩散。高能部分的增长，代表粒子获得加速。</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920" fill="hold"/>
                                        <p:tgtEl>
                                          <p:spTgt spid="20480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04803"/>
                </p:tgtEl>
              </p:cMediaNode>
            </p:video>
            <p:seq concurrent="1" nextAc="seek">
              <p:cTn id="8" restart="whenNotActive" fill="hold" evtFilter="cancelBubble" nodeType="interactiveSeq">
                <p:stCondLst>
                  <p:cond evt="onClick" delay="0">
                    <p:tgtEl>
                      <p:spTgt spid="20480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04803"/>
                                        </p:tgtEl>
                                      </p:cBhvr>
                                    </p:cmd>
                                  </p:childTnLst>
                                </p:cTn>
                              </p:par>
                            </p:childTnLst>
                          </p:cTn>
                        </p:par>
                      </p:childTnLst>
                    </p:cTn>
                  </p:par>
                </p:childTnLst>
              </p:cTn>
              <p:nextCondLst>
                <p:cond evt="onClick" delay="0">
                  <p:tgtEl>
                    <p:spTgt spid="204803"/>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zh-CN" altLang="en-US" smtClean="0"/>
              <a:t>基本的辐射机制</a:t>
            </a:r>
          </a:p>
        </p:txBody>
      </p:sp>
      <p:sp>
        <p:nvSpPr>
          <p:cNvPr id="68611" name="Rectangle 3"/>
          <p:cNvSpPr>
            <a:spLocks noGrp="1" noChangeArrowheads="1"/>
          </p:cNvSpPr>
          <p:nvPr>
            <p:ph type="body" idx="1"/>
          </p:nvPr>
        </p:nvSpPr>
        <p:spPr/>
        <p:txBody>
          <a:bodyPr/>
          <a:lstStyle/>
          <a:p>
            <a:pPr eaLnBrk="1" hangingPunct="1"/>
            <a:r>
              <a:rPr lang="zh-CN" altLang="en-US" dirty="0" smtClean="0">
                <a:latin typeface="Impact" pitchFamily="34" charset="0"/>
              </a:rPr>
              <a:t>自发辐射</a:t>
            </a:r>
          </a:p>
          <a:p>
            <a:pPr eaLnBrk="1" hangingPunct="1">
              <a:buFontTx/>
              <a:buNone/>
            </a:pPr>
            <a:r>
              <a:rPr lang="zh-CN" altLang="en-US" b="0" dirty="0" smtClean="0"/>
              <a:t>		</a:t>
            </a:r>
            <a:r>
              <a:rPr lang="zh-CN" altLang="en-US" dirty="0" smtClean="0">
                <a:solidFill>
                  <a:srgbClr val="009900"/>
                </a:solidFill>
                <a:latin typeface="Impact" pitchFamily="34" charset="0"/>
              </a:rPr>
              <a:t>同步辐射</a:t>
            </a:r>
          </a:p>
          <a:p>
            <a:pPr eaLnBrk="1" hangingPunct="1">
              <a:buFontTx/>
              <a:buNone/>
            </a:pPr>
            <a:r>
              <a:rPr lang="zh-CN" altLang="en-US" dirty="0" smtClean="0">
                <a:solidFill>
                  <a:srgbClr val="009900"/>
                </a:solidFill>
                <a:latin typeface="Impact" pitchFamily="34" charset="0"/>
              </a:rPr>
              <a:t>		电子回旋电磁辐射</a:t>
            </a:r>
          </a:p>
          <a:p>
            <a:pPr eaLnBrk="1" hangingPunct="1">
              <a:buFontTx/>
              <a:buNone/>
            </a:pPr>
            <a:r>
              <a:rPr lang="zh-CN" altLang="en-US" dirty="0" smtClean="0">
                <a:solidFill>
                  <a:srgbClr val="009900"/>
                </a:solidFill>
                <a:latin typeface="Impact" pitchFamily="34" charset="0"/>
              </a:rPr>
              <a:t>		韧致辐射</a:t>
            </a:r>
            <a:endParaRPr lang="zh-CN" altLang="en-US" b="0" i="1" dirty="0" smtClean="0">
              <a:solidFill>
                <a:srgbClr val="009900"/>
              </a:solidFill>
            </a:endParaRPr>
          </a:p>
          <a:p>
            <a:pPr eaLnBrk="1" hangingPunct="1"/>
            <a:r>
              <a:rPr lang="zh-CN" altLang="en-US" dirty="0" smtClean="0">
                <a:latin typeface="Impact" pitchFamily="34" charset="0"/>
              </a:rPr>
              <a:t>诱发辐射</a:t>
            </a:r>
          </a:p>
          <a:p>
            <a:pPr eaLnBrk="1" hangingPunct="1">
              <a:buFontTx/>
              <a:buNone/>
            </a:pPr>
            <a:r>
              <a:rPr lang="zh-CN" altLang="en-US" b="0" dirty="0" smtClean="0"/>
              <a:t>		</a:t>
            </a:r>
            <a:r>
              <a:rPr lang="zh-CN" altLang="en-US" dirty="0" smtClean="0">
                <a:solidFill>
                  <a:srgbClr val="009900"/>
                </a:solidFill>
                <a:latin typeface="Impact" pitchFamily="34" charset="0"/>
              </a:rPr>
              <a:t>直接放大机制</a:t>
            </a:r>
          </a:p>
          <a:p>
            <a:pPr eaLnBrk="1" hangingPunct="1">
              <a:buFontTx/>
              <a:buNone/>
            </a:pPr>
            <a:r>
              <a:rPr lang="zh-CN" altLang="en-US" dirty="0" smtClean="0">
                <a:solidFill>
                  <a:srgbClr val="009900"/>
                </a:solidFill>
                <a:latin typeface="Impact" pitchFamily="34" charset="0"/>
              </a:rPr>
              <a:t>		非线性转换机制</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idx="1"/>
          </p:nvPr>
        </p:nvSpPr>
        <p:spPr>
          <a:xfrm>
            <a:off x="642938" y="1214438"/>
            <a:ext cx="8001000" cy="5276850"/>
          </a:xfrm>
        </p:spPr>
        <p:txBody>
          <a:bodyPr/>
          <a:lstStyle/>
          <a:p>
            <a:pPr eaLnBrk="1" hangingPunct="1"/>
            <a:r>
              <a:rPr lang="zh-CN" altLang="en-US" smtClean="0"/>
              <a:t>硬</a:t>
            </a:r>
            <a:r>
              <a:rPr lang="en-US" altLang="zh-CN" smtClean="0"/>
              <a:t>X</a:t>
            </a:r>
            <a:r>
              <a:rPr lang="zh-CN" altLang="en-US" smtClean="0"/>
              <a:t>射线（</a:t>
            </a:r>
            <a:r>
              <a:rPr lang="en-US" altLang="zh-CN" smtClean="0"/>
              <a:t>HXR)</a:t>
            </a:r>
            <a:endParaRPr lang="zh-CN" altLang="en-US" smtClean="0"/>
          </a:p>
          <a:p>
            <a:pPr lvl="1" algn="just" eaLnBrk="1" hangingPunct="1"/>
            <a:r>
              <a:rPr lang="zh-CN" altLang="en-US" smtClean="0"/>
              <a:t>由向下运动的高能电子和质子与色球层中性氢原子碰撞而激发。峰值波长 </a:t>
            </a:r>
            <a:r>
              <a:rPr lang="en-US" altLang="zh-CN" smtClean="0"/>
              <a:t>&lt; 1</a:t>
            </a:r>
            <a:r>
              <a:rPr lang="en-US" altLang="zh-CN" smtClean="0">
                <a:cs typeface="Times New Roman" pitchFamily="18" charset="0"/>
              </a:rPr>
              <a:t>Å</a:t>
            </a:r>
            <a:r>
              <a:rPr lang="zh-CN" altLang="en-US" smtClean="0"/>
              <a:t>，持续时间几分钟。</a:t>
            </a:r>
          </a:p>
          <a:p>
            <a:pPr eaLnBrk="1" hangingPunct="1"/>
            <a:r>
              <a:rPr lang="zh-CN" altLang="en-US" smtClean="0"/>
              <a:t>软</a:t>
            </a:r>
            <a:r>
              <a:rPr lang="en-US" altLang="zh-CN" smtClean="0"/>
              <a:t>X</a:t>
            </a:r>
            <a:r>
              <a:rPr lang="zh-CN" altLang="en-US" smtClean="0"/>
              <a:t>射线</a:t>
            </a:r>
            <a:r>
              <a:rPr lang="en-US" altLang="zh-CN" smtClean="0"/>
              <a:t>(SXR)</a:t>
            </a:r>
            <a:r>
              <a:rPr lang="zh-CN" altLang="en-US" smtClean="0"/>
              <a:t>、紫外线</a:t>
            </a:r>
          </a:p>
          <a:p>
            <a:pPr lvl="1" algn="just" eaLnBrk="1" hangingPunct="1"/>
            <a:r>
              <a:rPr lang="zh-CN" altLang="en-US" smtClean="0"/>
              <a:t>由爆发中被加热的等离子体中的高温电子通过</a:t>
            </a:r>
            <a:r>
              <a:rPr lang="en-US" altLang="zh-CN" smtClean="0"/>
              <a:t>b-b, f-b, f-f</a:t>
            </a:r>
            <a:r>
              <a:rPr lang="zh-CN" altLang="en-US" smtClean="0"/>
              <a:t>跃迁（韧致辐射）产生。</a:t>
            </a:r>
          </a:p>
          <a:p>
            <a:pPr lvl="1" algn="just" eaLnBrk="1" hangingPunct="1"/>
            <a:r>
              <a:rPr lang="zh-CN" altLang="en-US" smtClean="0"/>
              <a:t>波长越长，软</a:t>
            </a:r>
            <a:r>
              <a:rPr lang="en-US" altLang="zh-CN" smtClean="0"/>
              <a:t>X</a:t>
            </a:r>
            <a:r>
              <a:rPr lang="zh-CN" altLang="en-US" smtClean="0"/>
              <a:t>射线爆发的持续时间越长，典型值由</a:t>
            </a:r>
            <a:r>
              <a:rPr lang="en-US" altLang="zh-CN" smtClean="0"/>
              <a:t>10</a:t>
            </a:r>
            <a:r>
              <a:rPr lang="zh-CN" altLang="en-US" smtClean="0"/>
              <a:t>分钟到</a:t>
            </a:r>
            <a:r>
              <a:rPr lang="en-US" altLang="zh-CN" smtClean="0"/>
              <a:t>1</a:t>
            </a:r>
            <a:r>
              <a:rPr lang="zh-CN" altLang="en-US" smtClean="0"/>
              <a:t>小时。</a:t>
            </a:r>
            <a:endParaRPr lang="en-US" altLang="zh-CN" smtClean="0"/>
          </a:p>
          <a:p>
            <a:pPr lvl="1" algn="just" eaLnBrk="1" hangingPunct="1"/>
            <a:r>
              <a:rPr lang="zh-CN" altLang="en-US" smtClean="0"/>
              <a:t>辐射的衰减时间，也就是被加热的等离子体的冷却时间。</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4">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4">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658" name="Group 2"/>
          <p:cNvGrpSpPr>
            <a:grpSpLocks/>
          </p:cNvGrpSpPr>
          <p:nvPr/>
        </p:nvGrpSpPr>
        <p:grpSpPr bwMode="auto">
          <a:xfrm>
            <a:off x="1981200" y="1219200"/>
            <a:ext cx="5638800" cy="4483100"/>
            <a:chOff x="816" y="720"/>
            <a:chExt cx="4080" cy="3400"/>
          </a:xfrm>
        </p:grpSpPr>
        <p:sp>
          <p:nvSpPr>
            <p:cNvPr id="70661" name="Line 3"/>
            <p:cNvSpPr>
              <a:spLocks noChangeShapeType="1"/>
            </p:cNvSpPr>
            <p:nvPr/>
          </p:nvSpPr>
          <p:spPr bwMode="auto">
            <a:xfrm>
              <a:off x="912" y="1008"/>
              <a:ext cx="0" cy="3024"/>
            </a:xfrm>
            <a:prstGeom prst="line">
              <a:avLst/>
            </a:prstGeom>
            <a:noFill/>
            <a:ln w="28575">
              <a:solidFill>
                <a:schemeClr val="tx1"/>
              </a:solidFill>
              <a:round/>
              <a:headEnd/>
              <a:tailEnd/>
            </a:ln>
          </p:spPr>
          <p:txBody>
            <a:bodyPr/>
            <a:lstStyle/>
            <a:p>
              <a:endParaRPr lang="zh-CN" altLang="en-US"/>
            </a:p>
          </p:txBody>
        </p:sp>
        <p:sp>
          <p:nvSpPr>
            <p:cNvPr id="70662" name="Line 4"/>
            <p:cNvSpPr>
              <a:spLocks noChangeShapeType="1"/>
            </p:cNvSpPr>
            <p:nvPr/>
          </p:nvSpPr>
          <p:spPr bwMode="auto">
            <a:xfrm>
              <a:off x="912" y="4032"/>
              <a:ext cx="3792" cy="0"/>
            </a:xfrm>
            <a:prstGeom prst="line">
              <a:avLst/>
            </a:prstGeom>
            <a:noFill/>
            <a:ln w="28575">
              <a:solidFill>
                <a:schemeClr val="tx1"/>
              </a:solidFill>
              <a:round/>
              <a:headEnd/>
              <a:tailEnd/>
            </a:ln>
          </p:spPr>
          <p:txBody>
            <a:bodyPr/>
            <a:lstStyle/>
            <a:p>
              <a:endParaRPr lang="zh-CN" altLang="en-US"/>
            </a:p>
          </p:txBody>
        </p:sp>
        <p:graphicFrame>
          <p:nvGraphicFramePr>
            <p:cNvPr id="70663" name="Object 5"/>
            <p:cNvGraphicFramePr>
              <a:graphicFrameLocks noChangeAspect="1"/>
            </p:cNvGraphicFramePr>
            <p:nvPr/>
          </p:nvGraphicFramePr>
          <p:xfrm>
            <a:off x="816" y="720"/>
            <a:ext cx="200" cy="272"/>
          </p:xfrm>
          <a:graphic>
            <a:graphicData uri="http://schemas.openxmlformats.org/presentationml/2006/ole">
              <mc:AlternateContent xmlns:mc="http://schemas.openxmlformats.org/markup-compatibility/2006">
                <mc:Choice xmlns:v="urn:schemas-microsoft-com:vml" Requires="v">
                  <p:oleObj spid="_x0000_s70864" name="Equation" r:id="rId3" imgW="317225" imgH="431425" progId="Equation.DSMT4">
                    <p:embed/>
                  </p:oleObj>
                </mc:Choice>
                <mc:Fallback>
                  <p:oleObj name="Equation" r:id="rId3" imgW="317225" imgH="431425" progId="Equation.DSMT4">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6" y="720"/>
                          <a:ext cx="200" cy="2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0664" name="Freeform 6"/>
            <p:cNvSpPr>
              <a:spLocks/>
            </p:cNvSpPr>
            <p:nvPr/>
          </p:nvSpPr>
          <p:spPr bwMode="auto">
            <a:xfrm>
              <a:off x="1440" y="1296"/>
              <a:ext cx="2880" cy="2160"/>
            </a:xfrm>
            <a:custGeom>
              <a:avLst/>
              <a:gdLst>
                <a:gd name="T0" fmla="*/ 0 w 2880"/>
                <a:gd name="T1" fmla="*/ 0 h 2160"/>
                <a:gd name="T2" fmla="*/ 240 w 2880"/>
                <a:gd name="T3" fmla="*/ 624 h 2160"/>
                <a:gd name="T4" fmla="*/ 816 w 2880"/>
                <a:gd name="T5" fmla="*/ 1344 h 2160"/>
                <a:gd name="T6" fmla="*/ 1728 w 2880"/>
                <a:gd name="T7" fmla="*/ 1872 h 2160"/>
                <a:gd name="T8" fmla="*/ 2880 w 2880"/>
                <a:gd name="T9" fmla="*/ 2160 h 2160"/>
                <a:gd name="T10" fmla="*/ 0 60000 65536"/>
                <a:gd name="T11" fmla="*/ 0 60000 65536"/>
                <a:gd name="T12" fmla="*/ 0 60000 65536"/>
                <a:gd name="T13" fmla="*/ 0 60000 65536"/>
                <a:gd name="T14" fmla="*/ 0 60000 65536"/>
                <a:gd name="T15" fmla="*/ 0 w 2880"/>
                <a:gd name="T16" fmla="*/ 0 h 2160"/>
                <a:gd name="T17" fmla="*/ 2880 w 2880"/>
                <a:gd name="T18" fmla="*/ 2160 h 2160"/>
              </a:gdLst>
              <a:ahLst/>
              <a:cxnLst>
                <a:cxn ang="T10">
                  <a:pos x="T0" y="T1"/>
                </a:cxn>
                <a:cxn ang="T11">
                  <a:pos x="T2" y="T3"/>
                </a:cxn>
                <a:cxn ang="T12">
                  <a:pos x="T4" y="T5"/>
                </a:cxn>
                <a:cxn ang="T13">
                  <a:pos x="T6" y="T7"/>
                </a:cxn>
                <a:cxn ang="T14">
                  <a:pos x="T8" y="T9"/>
                </a:cxn>
              </a:cxnLst>
              <a:rect l="T15" t="T16" r="T17" b="T18"/>
              <a:pathLst>
                <a:path w="2880" h="2160">
                  <a:moveTo>
                    <a:pt x="0" y="0"/>
                  </a:moveTo>
                  <a:cubicBezTo>
                    <a:pt x="52" y="200"/>
                    <a:pt x="104" y="400"/>
                    <a:pt x="240" y="624"/>
                  </a:cubicBezTo>
                  <a:cubicBezTo>
                    <a:pt x="376" y="848"/>
                    <a:pt x="568" y="1136"/>
                    <a:pt x="816" y="1344"/>
                  </a:cubicBezTo>
                  <a:cubicBezTo>
                    <a:pt x="1064" y="1552"/>
                    <a:pt x="1384" y="1736"/>
                    <a:pt x="1728" y="1872"/>
                  </a:cubicBezTo>
                  <a:cubicBezTo>
                    <a:pt x="2072" y="2008"/>
                    <a:pt x="2688" y="2112"/>
                    <a:pt x="2880" y="2160"/>
                  </a:cubicBezTo>
                </a:path>
              </a:pathLst>
            </a:custGeom>
            <a:noFill/>
            <a:ln w="76200">
              <a:solidFill>
                <a:srgbClr val="5F5F5F"/>
              </a:solidFill>
              <a:round/>
              <a:headEnd/>
              <a:tailEnd/>
            </a:ln>
          </p:spPr>
          <p:txBody>
            <a:bodyPr/>
            <a:lstStyle/>
            <a:p>
              <a:endParaRPr lang="zh-CN" altLang="en-US"/>
            </a:p>
          </p:txBody>
        </p:sp>
        <p:graphicFrame>
          <p:nvGraphicFramePr>
            <p:cNvPr id="70665" name="Object 7"/>
            <p:cNvGraphicFramePr>
              <a:graphicFrameLocks noChangeAspect="1"/>
            </p:cNvGraphicFramePr>
            <p:nvPr/>
          </p:nvGraphicFramePr>
          <p:xfrm>
            <a:off x="4800" y="3936"/>
            <a:ext cx="96" cy="184"/>
          </p:xfrm>
          <a:graphic>
            <a:graphicData uri="http://schemas.openxmlformats.org/presentationml/2006/ole">
              <mc:AlternateContent xmlns:mc="http://schemas.openxmlformats.org/markup-compatibility/2006">
                <mc:Choice xmlns:v="urn:schemas-microsoft-com:vml" Requires="v">
                  <p:oleObj spid="_x0000_s70865" name="Equation" r:id="rId5" imgW="152334" imgH="291973" progId="Equation.DSMT4">
                    <p:embed/>
                  </p:oleObj>
                </mc:Choice>
                <mc:Fallback>
                  <p:oleObj name="Equation" r:id="rId5" imgW="152334" imgH="291973" progId="Equation.DSMT4">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 y="3936"/>
                          <a:ext cx="96" cy="1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70659" name="Text Box 8"/>
          <p:cNvSpPr txBox="1">
            <a:spLocks noChangeArrowheads="1"/>
          </p:cNvSpPr>
          <p:nvPr/>
        </p:nvSpPr>
        <p:spPr bwMode="auto">
          <a:xfrm>
            <a:off x="1143000" y="357188"/>
            <a:ext cx="6929438" cy="584200"/>
          </a:xfrm>
          <a:prstGeom prst="rect">
            <a:avLst/>
          </a:prstGeom>
          <a:noFill/>
          <a:ln w="9525">
            <a:noFill/>
            <a:miter lim="800000"/>
            <a:headEnd/>
            <a:tailEnd/>
          </a:ln>
        </p:spPr>
        <p:txBody>
          <a:bodyPr>
            <a:spAutoFit/>
          </a:bodyPr>
          <a:lstStyle/>
          <a:p>
            <a:pPr eaLnBrk="1" hangingPunct="1">
              <a:spcBef>
                <a:spcPct val="50000"/>
              </a:spcBef>
            </a:pPr>
            <a:r>
              <a:rPr kumimoji="0" lang="zh-CN" altLang="en-US" sz="3200" b="1">
                <a:solidFill>
                  <a:schemeClr val="accent2"/>
                </a:solidFill>
                <a:latin typeface="Franklin Gothic Medium" pitchFamily="34" charset="0"/>
              </a:rPr>
              <a:t>射电辐射：动态谱的一个简单图像</a:t>
            </a:r>
          </a:p>
        </p:txBody>
      </p:sp>
      <p:sp>
        <p:nvSpPr>
          <p:cNvPr id="70660" name="Text Box 9"/>
          <p:cNvSpPr txBox="1">
            <a:spLocks noChangeArrowheads="1"/>
          </p:cNvSpPr>
          <p:nvPr/>
        </p:nvSpPr>
        <p:spPr bwMode="auto">
          <a:xfrm>
            <a:off x="1643063" y="5857875"/>
            <a:ext cx="6172200" cy="457200"/>
          </a:xfrm>
          <a:prstGeom prst="rect">
            <a:avLst/>
          </a:prstGeom>
          <a:noFill/>
          <a:ln w="9525">
            <a:noFill/>
            <a:miter lim="800000"/>
            <a:headEnd/>
            <a:tailEnd/>
          </a:ln>
        </p:spPr>
        <p:txBody>
          <a:bodyPr>
            <a:spAutoFit/>
          </a:bodyPr>
          <a:lstStyle/>
          <a:p>
            <a:pPr algn="ctr" eaLnBrk="1" hangingPunct="1">
              <a:spcBef>
                <a:spcPct val="50000"/>
              </a:spcBef>
            </a:pPr>
            <a:r>
              <a:rPr lang="zh-CN" altLang="en-US" b="1"/>
              <a:t>射电爆发的动态谱示意图</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682" name="Object 2"/>
          <p:cNvGraphicFramePr>
            <a:graphicFrameLocks noChangeAspect="1"/>
          </p:cNvGraphicFramePr>
          <p:nvPr/>
        </p:nvGraphicFramePr>
        <p:xfrm>
          <a:off x="914400" y="1219200"/>
          <a:ext cx="317500" cy="431800"/>
        </p:xfrm>
        <a:graphic>
          <a:graphicData uri="http://schemas.openxmlformats.org/presentationml/2006/ole">
            <mc:AlternateContent xmlns:mc="http://schemas.openxmlformats.org/markup-compatibility/2006">
              <mc:Choice xmlns:v="urn:schemas-microsoft-com:vml" Requires="v">
                <p:oleObj spid="_x0000_s72090" name="Equation" r:id="rId3" imgW="317225" imgH="431425" progId="Equation.DSMT4">
                  <p:embed/>
                </p:oleObj>
              </mc:Choice>
              <mc:Fallback>
                <p:oleObj name="Equation" r:id="rId3" imgW="317225" imgH="431425"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219200"/>
                        <a:ext cx="317500"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683" name="Text Box 3"/>
          <p:cNvSpPr txBox="1">
            <a:spLocks noChangeArrowheads="1"/>
          </p:cNvSpPr>
          <p:nvPr/>
        </p:nvSpPr>
        <p:spPr bwMode="auto">
          <a:xfrm>
            <a:off x="739775" y="5843588"/>
            <a:ext cx="7929563" cy="830262"/>
          </a:xfrm>
          <a:prstGeom prst="rect">
            <a:avLst/>
          </a:prstGeom>
          <a:noFill/>
          <a:ln w="9525">
            <a:noFill/>
            <a:miter lim="800000"/>
            <a:headEnd/>
            <a:tailEnd/>
          </a:ln>
        </p:spPr>
        <p:txBody>
          <a:bodyPr>
            <a:spAutoFit/>
          </a:bodyPr>
          <a:lstStyle/>
          <a:p>
            <a:pPr eaLnBrk="1" hangingPunct="1">
              <a:spcBef>
                <a:spcPct val="50000"/>
              </a:spcBef>
            </a:pPr>
            <a:r>
              <a:rPr kumimoji="0" lang="zh-CN" altLang="en-US" b="1">
                <a:latin typeface="Franklin Gothic Medium" pitchFamily="34" charset="0"/>
              </a:rPr>
              <a:t>动态谱来自于一个向外移动的辐射激发源，源激发的电磁波频率随源位置变化而变化。</a:t>
            </a:r>
          </a:p>
        </p:txBody>
      </p:sp>
      <p:grpSp>
        <p:nvGrpSpPr>
          <p:cNvPr id="71684" name="Group 4"/>
          <p:cNvGrpSpPr>
            <a:grpSpLocks/>
          </p:cNvGrpSpPr>
          <p:nvPr/>
        </p:nvGrpSpPr>
        <p:grpSpPr bwMode="auto">
          <a:xfrm>
            <a:off x="1509713" y="1111250"/>
            <a:ext cx="6357937" cy="4714875"/>
            <a:chOff x="864" y="576"/>
            <a:chExt cx="4080" cy="3088"/>
          </a:xfrm>
        </p:grpSpPr>
        <p:sp>
          <p:nvSpPr>
            <p:cNvPr id="71685" name="Line 5"/>
            <p:cNvSpPr>
              <a:spLocks noChangeShapeType="1"/>
            </p:cNvSpPr>
            <p:nvPr/>
          </p:nvSpPr>
          <p:spPr bwMode="auto">
            <a:xfrm>
              <a:off x="864" y="576"/>
              <a:ext cx="0" cy="3024"/>
            </a:xfrm>
            <a:prstGeom prst="line">
              <a:avLst/>
            </a:prstGeom>
            <a:noFill/>
            <a:ln w="28575">
              <a:solidFill>
                <a:schemeClr val="tx1"/>
              </a:solidFill>
              <a:round/>
              <a:headEnd/>
              <a:tailEnd/>
            </a:ln>
          </p:spPr>
          <p:txBody>
            <a:bodyPr/>
            <a:lstStyle/>
            <a:p>
              <a:endParaRPr lang="zh-CN" altLang="en-US"/>
            </a:p>
          </p:txBody>
        </p:sp>
        <p:sp>
          <p:nvSpPr>
            <p:cNvPr id="71686" name="Line 6"/>
            <p:cNvSpPr>
              <a:spLocks noChangeShapeType="1"/>
            </p:cNvSpPr>
            <p:nvPr/>
          </p:nvSpPr>
          <p:spPr bwMode="auto">
            <a:xfrm>
              <a:off x="864" y="3600"/>
              <a:ext cx="3792" cy="0"/>
            </a:xfrm>
            <a:prstGeom prst="line">
              <a:avLst/>
            </a:prstGeom>
            <a:noFill/>
            <a:ln w="28575">
              <a:solidFill>
                <a:schemeClr val="tx1"/>
              </a:solidFill>
              <a:round/>
              <a:headEnd/>
              <a:tailEnd/>
            </a:ln>
          </p:spPr>
          <p:txBody>
            <a:bodyPr/>
            <a:lstStyle/>
            <a:p>
              <a:endParaRPr lang="zh-CN" altLang="en-US"/>
            </a:p>
          </p:txBody>
        </p:sp>
        <p:graphicFrame>
          <p:nvGraphicFramePr>
            <p:cNvPr id="71687" name="Object 7"/>
            <p:cNvGraphicFramePr>
              <a:graphicFrameLocks noChangeAspect="1"/>
            </p:cNvGraphicFramePr>
            <p:nvPr/>
          </p:nvGraphicFramePr>
          <p:xfrm>
            <a:off x="4752" y="3456"/>
            <a:ext cx="192" cy="208"/>
          </p:xfrm>
          <a:graphic>
            <a:graphicData uri="http://schemas.openxmlformats.org/presentationml/2006/ole">
              <mc:AlternateContent xmlns:mc="http://schemas.openxmlformats.org/markup-compatibility/2006">
                <mc:Choice xmlns:v="urn:schemas-microsoft-com:vml" Requires="v">
                  <p:oleObj spid="_x0000_s72091" name="Equation" r:id="rId5" imgW="304668" imgH="330057" progId="Equation.DSMT4">
                    <p:embed/>
                  </p:oleObj>
                </mc:Choice>
                <mc:Fallback>
                  <p:oleObj name="Equation" r:id="rId5" imgW="304668" imgH="330057" progId="Equation.DSMT4">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52" y="3456"/>
                          <a:ext cx="192" cy="2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688" name="Freeform 8"/>
            <p:cNvSpPr>
              <a:spLocks/>
            </p:cNvSpPr>
            <p:nvPr/>
          </p:nvSpPr>
          <p:spPr bwMode="auto">
            <a:xfrm>
              <a:off x="1392" y="864"/>
              <a:ext cx="2880" cy="2160"/>
            </a:xfrm>
            <a:custGeom>
              <a:avLst/>
              <a:gdLst>
                <a:gd name="T0" fmla="*/ 0 w 2880"/>
                <a:gd name="T1" fmla="*/ 0 h 2160"/>
                <a:gd name="T2" fmla="*/ 240 w 2880"/>
                <a:gd name="T3" fmla="*/ 624 h 2160"/>
                <a:gd name="T4" fmla="*/ 816 w 2880"/>
                <a:gd name="T5" fmla="*/ 1344 h 2160"/>
                <a:gd name="T6" fmla="*/ 1728 w 2880"/>
                <a:gd name="T7" fmla="*/ 1872 h 2160"/>
                <a:gd name="T8" fmla="*/ 2880 w 2880"/>
                <a:gd name="T9" fmla="*/ 2160 h 2160"/>
                <a:gd name="T10" fmla="*/ 0 60000 65536"/>
                <a:gd name="T11" fmla="*/ 0 60000 65536"/>
                <a:gd name="T12" fmla="*/ 0 60000 65536"/>
                <a:gd name="T13" fmla="*/ 0 60000 65536"/>
                <a:gd name="T14" fmla="*/ 0 60000 65536"/>
                <a:gd name="T15" fmla="*/ 0 w 2880"/>
                <a:gd name="T16" fmla="*/ 0 h 2160"/>
                <a:gd name="T17" fmla="*/ 2880 w 2880"/>
                <a:gd name="T18" fmla="*/ 2160 h 2160"/>
              </a:gdLst>
              <a:ahLst/>
              <a:cxnLst>
                <a:cxn ang="T10">
                  <a:pos x="T0" y="T1"/>
                </a:cxn>
                <a:cxn ang="T11">
                  <a:pos x="T2" y="T3"/>
                </a:cxn>
                <a:cxn ang="T12">
                  <a:pos x="T4" y="T5"/>
                </a:cxn>
                <a:cxn ang="T13">
                  <a:pos x="T6" y="T7"/>
                </a:cxn>
                <a:cxn ang="T14">
                  <a:pos x="T8" y="T9"/>
                </a:cxn>
              </a:cxnLst>
              <a:rect l="T15" t="T16" r="T17" b="T18"/>
              <a:pathLst>
                <a:path w="2880" h="2160">
                  <a:moveTo>
                    <a:pt x="0" y="0"/>
                  </a:moveTo>
                  <a:cubicBezTo>
                    <a:pt x="52" y="200"/>
                    <a:pt x="104" y="400"/>
                    <a:pt x="240" y="624"/>
                  </a:cubicBezTo>
                  <a:cubicBezTo>
                    <a:pt x="376" y="848"/>
                    <a:pt x="568" y="1136"/>
                    <a:pt x="816" y="1344"/>
                  </a:cubicBezTo>
                  <a:cubicBezTo>
                    <a:pt x="1064" y="1552"/>
                    <a:pt x="1384" y="1736"/>
                    <a:pt x="1728" y="1872"/>
                  </a:cubicBezTo>
                  <a:cubicBezTo>
                    <a:pt x="2072" y="2008"/>
                    <a:pt x="2688" y="2112"/>
                    <a:pt x="2880" y="2160"/>
                  </a:cubicBezTo>
                </a:path>
              </a:pathLst>
            </a:custGeom>
            <a:noFill/>
            <a:ln w="76200">
              <a:solidFill>
                <a:schemeClr val="folHlink"/>
              </a:solidFill>
              <a:round/>
              <a:headEnd/>
              <a:tailEnd/>
            </a:ln>
          </p:spPr>
          <p:txBody>
            <a:bodyPr/>
            <a:lstStyle/>
            <a:p>
              <a:endParaRPr lang="zh-CN" altLang="en-US"/>
            </a:p>
          </p:txBody>
        </p:sp>
        <p:sp>
          <p:nvSpPr>
            <p:cNvPr id="71689" name="Line 9"/>
            <p:cNvSpPr>
              <a:spLocks noChangeShapeType="1"/>
            </p:cNvSpPr>
            <p:nvPr/>
          </p:nvSpPr>
          <p:spPr bwMode="auto">
            <a:xfrm>
              <a:off x="1392" y="912"/>
              <a:ext cx="0" cy="2544"/>
            </a:xfrm>
            <a:prstGeom prst="line">
              <a:avLst/>
            </a:prstGeom>
            <a:noFill/>
            <a:ln w="28575">
              <a:solidFill>
                <a:srgbClr val="FF0000"/>
              </a:solidFill>
              <a:prstDash val="dash"/>
              <a:round/>
              <a:headEnd/>
              <a:tailEnd/>
            </a:ln>
          </p:spPr>
          <p:txBody>
            <a:bodyPr/>
            <a:lstStyle/>
            <a:p>
              <a:endParaRPr lang="zh-CN" altLang="en-US"/>
            </a:p>
          </p:txBody>
        </p:sp>
        <p:sp>
          <p:nvSpPr>
            <p:cNvPr id="71690" name="Line 10"/>
            <p:cNvSpPr>
              <a:spLocks noChangeShapeType="1"/>
            </p:cNvSpPr>
            <p:nvPr/>
          </p:nvSpPr>
          <p:spPr bwMode="auto">
            <a:xfrm>
              <a:off x="4224" y="3024"/>
              <a:ext cx="0" cy="576"/>
            </a:xfrm>
            <a:prstGeom prst="line">
              <a:avLst/>
            </a:prstGeom>
            <a:noFill/>
            <a:ln w="19050">
              <a:solidFill>
                <a:srgbClr val="FF0000"/>
              </a:solidFill>
              <a:prstDash val="dash"/>
              <a:round/>
              <a:headEnd/>
              <a:tailEnd/>
            </a:ln>
          </p:spPr>
          <p:txBody>
            <a:bodyPr/>
            <a:lstStyle/>
            <a:p>
              <a:endParaRPr lang="zh-CN" altLang="en-US"/>
            </a:p>
          </p:txBody>
        </p:sp>
        <p:sp>
          <p:nvSpPr>
            <p:cNvPr id="71691" name="Line 11"/>
            <p:cNvSpPr>
              <a:spLocks noChangeShapeType="1"/>
            </p:cNvSpPr>
            <p:nvPr/>
          </p:nvSpPr>
          <p:spPr bwMode="auto">
            <a:xfrm>
              <a:off x="1632" y="3456"/>
              <a:ext cx="480" cy="0"/>
            </a:xfrm>
            <a:prstGeom prst="line">
              <a:avLst/>
            </a:prstGeom>
            <a:noFill/>
            <a:ln w="28575">
              <a:solidFill>
                <a:schemeClr val="tx1"/>
              </a:solidFill>
              <a:round/>
              <a:headEnd/>
              <a:tailEnd type="triangle" w="med" len="med"/>
            </a:ln>
          </p:spPr>
          <p:txBody>
            <a:bodyPr/>
            <a:lstStyle/>
            <a:p>
              <a:endParaRPr lang="zh-CN" altLang="en-US"/>
            </a:p>
          </p:txBody>
        </p:sp>
        <p:graphicFrame>
          <p:nvGraphicFramePr>
            <p:cNvPr id="71692" name="Object 12"/>
            <p:cNvGraphicFramePr>
              <a:graphicFrameLocks noChangeAspect="1"/>
            </p:cNvGraphicFramePr>
            <p:nvPr/>
          </p:nvGraphicFramePr>
          <p:xfrm>
            <a:off x="1728" y="3072"/>
            <a:ext cx="248" cy="304"/>
          </p:xfrm>
          <a:graphic>
            <a:graphicData uri="http://schemas.openxmlformats.org/presentationml/2006/ole">
              <mc:AlternateContent xmlns:mc="http://schemas.openxmlformats.org/markup-compatibility/2006">
                <mc:Choice xmlns:v="urn:schemas-microsoft-com:vml" Requires="v">
                  <p:oleObj spid="_x0000_s72092" name="Equation" r:id="rId7" imgW="393529" imgH="482391" progId="Equation.DSMT4">
                    <p:embed/>
                  </p:oleObj>
                </mc:Choice>
                <mc:Fallback>
                  <p:oleObj name="Equation" r:id="rId7" imgW="393529" imgH="482391" progId="Equation.DSMT4">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28" y="3072"/>
                          <a:ext cx="248" cy="30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693" name="Object 13"/>
            <p:cNvGraphicFramePr>
              <a:graphicFrameLocks noChangeAspect="1"/>
            </p:cNvGraphicFramePr>
            <p:nvPr/>
          </p:nvGraphicFramePr>
          <p:xfrm>
            <a:off x="2592" y="1632"/>
            <a:ext cx="256" cy="336"/>
          </p:xfrm>
          <a:graphic>
            <a:graphicData uri="http://schemas.openxmlformats.org/presentationml/2006/ole">
              <mc:AlternateContent xmlns:mc="http://schemas.openxmlformats.org/markup-compatibility/2006">
                <mc:Choice xmlns:v="urn:schemas-microsoft-com:vml" Requires="v">
                  <p:oleObj spid="_x0000_s72093" name="Equation" r:id="rId9" imgW="406224" imgH="533169" progId="Equation.DSMT4">
                    <p:embed/>
                  </p:oleObj>
                </mc:Choice>
                <mc:Fallback>
                  <p:oleObj name="Equation" r:id="rId9" imgW="406224" imgH="533169" progId="Equation.DSMT4">
                    <p:embed/>
                    <p:pic>
                      <p:nvPicPr>
                        <p:cNvPr id="0" name="Object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92" y="1632"/>
                          <a:ext cx="256" cy="3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694" name="Line 14"/>
            <p:cNvSpPr>
              <a:spLocks noChangeShapeType="1"/>
            </p:cNvSpPr>
            <p:nvPr/>
          </p:nvSpPr>
          <p:spPr bwMode="auto">
            <a:xfrm flipH="1">
              <a:off x="2352" y="1968"/>
              <a:ext cx="336" cy="336"/>
            </a:xfrm>
            <a:prstGeom prst="line">
              <a:avLst/>
            </a:prstGeom>
            <a:noFill/>
            <a:ln w="28575">
              <a:solidFill>
                <a:schemeClr val="tx1"/>
              </a:solidFill>
              <a:round/>
              <a:headEnd/>
              <a:tailEnd type="triangle" w="med" len="med"/>
            </a:ln>
          </p:spPr>
          <p:txBody>
            <a:bodyPr/>
            <a:lstStyle/>
            <a:p>
              <a:endParaRPr lang="zh-CN" altLang="en-US"/>
            </a:p>
          </p:txBody>
        </p:sp>
        <p:sp>
          <p:nvSpPr>
            <p:cNvPr id="71695" name="Oval 15"/>
            <p:cNvSpPr>
              <a:spLocks noChangeArrowheads="1"/>
            </p:cNvSpPr>
            <p:nvPr/>
          </p:nvSpPr>
          <p:spPr bwMode="auto">
            <a:xfrm>
              <a:off x="1344" y="3360"/>
              <a:ext cx="144" cy="144"/>
            </a:xfrm>
            <a:prstGeom prst="ellipse">
              <a:avLst/>
            </a:prstGeom>
            <a:solidFill>
              <a:schemeClr val="tx1"/>
            </a:solidFill>
            <a:ln w="9525">
              <a:solidFill>
                <a:schemeClr val="tx1"/>
              </a:solidFill>
              <a:round/>
              <a:headEnd/>
              <a:tailEnd/>
            </a:ln>
          </p:spPr>
          <p:txBody>
            <a:bodyPr wrap="none" anchor="ctr"/>
            <a:lstStyle/>
            <a:p>
              <a:pPr eaLnBrk="1" hangingPunct="1"/>
              <a:endParaRPr lang="zh-CN" altLang="en-US"/>
            </a:p>
          </p:txBody>
        </p:sp>
        <p:sp>
          <p:nvSpPr>
            <p:cNvPr id="71696" name="Oval 16"/>
            <p:cNvSpPr>
              <a:spLocks noChangeArrowheads="1"/>
            </p:cNvSpPr>
            <p:nvPr/>
          </p:nvSpPr>
          <p:spPr bwMode="auto">
            <a:xfrm>
              <a:off x="2256" y="3360"/>
              <a:ext cx="144" cy="144"/>
            </a:xfrm>
            <a:prstGeom prst="ellipse">
              <a:avLst/>
            </a:prstGeom>
            <a:solidFill>
              <a:schemeClr val="tx1"/>
            </a:solidFill>
            <a:ln w="9525">
              <a:solidFill>
                <a:schemeClr val="tx1"/>
              </a:solidFill>
              <a:round/>
              <a:headEnd/>
              <a:tailEnd/>
            </a:ln>
          </p:spPr>
          <p:txBody>
            <a:bodyPr wrap="none" anchor="ctr"/>
            <a:lstStyle/>
            <a:p>
              <a:pPr eaLnBrk="1" hangingPunct="1"/>
              <a:endParaRPr lang="zh-CN" altLang="en-US"/>
            </a:p>
          </p:txBody>
        </p:sp>
        <p:sp>
          <p:nvSpPr>
            <p:cNvPr id="71697" name="Line 17"/>
            <p:cNvSpPr>
              <a:spLocks noChangeShapeType="1"/>
            </p:cNvSpPr>
            <p:nvPr/>
          </p:nvSpPr>
          <p:spPr bwMode="auto">
            <a:xfrm>
              <a:off x="2304" y="2304"/>
              <a:ext cx="0" cy="1056"/>
            </a:xfrm>
            <a:prstGeom prst="line">
              <a:avLst/>
            </a:prstGeom>
            <a:noFill/>
            <a:ln w="28575">
              <a:solidFill>
                <a:srgbClr val="FF0000"/>
              </a:solidFill>
              <a:prstDash val="dash"/>
              <a:round/>
              <a:headEnd/>
              <a:tailEnd/>
            </a:ln>
          </p:spPr>
          <p:txBody>
            <a:bodyPr/>
            <a:lstStyle/>
            <a:p>
              <a:endParaRPr lang="zh-CN" altLang="en-US"/>
            </a:p>
          </p:txBody>
        </p:sp>
      </p:gr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706" name="Group 2"/>
          <p:cNvGrpSpPr>
            <a:grpSpLocks/>
          </p:cNvGrpSpPr>
          <p:nvPr/>
        </p:nvGrpSpPr>
        <p:grpSpPr bwMode="auto">
          <a:xfrm>
            <a:off x="1643063" y="642938"/>
            <a:ext cx="5929312" cy="4679950"/>
            <a:chOff x="768" y="288"/>
            <a:chExt cx="4272" cy="3624"/>
          </a:xfrm>
        </p:grpSpPr>
        <p:sp>
          <p:nvSpPr>
            <p:cNvPr id="72708" name="Line 3"/>
            <p:cNvSpPr>
              <a:spLocks noChangeShapeType="1"/>
            </p:cNvSpPr>
            <p:nvPr/>
          </p:nvSpPr>
          <p:spPr bwMode="auto">
            <a:xfrm>
              <a:off x="864" y="576"/>
              <a:ext cx="0" cy="3024"/>
            </a:xfrm>
            <a:prstGeom prst="line">
              <a:avLst/>
            </a:prstGeom>
            <a:noFill/>
            <a:ln w="28575">
              <a:solidFill>
                <a:schemeClr val="tx1"/>
              </a:solidFill>
              <a:round/>
              <a:headEnd/>
              <a:tailEnd/>
            </a:ln>
          </p:spPr>
          <p:txBody>
            <a:bodyPr/>
            <a:lstStyle/>
            <a:p>
              <a:endParaRPr lang="zh-CN" altLang="en-US"/>
            </a:p>
          </p:txBody>
        </p:sp>
        <p:sp>
          <p:nvSpPr>
            <p:cNvPr id="72709" name="Line 4"/>
            <p:cNvSpPr>
              <a:spLocks noChangeShapeType="1"/>
            </p:cNvSpPr>
            <p:nvPr/>
          </p:nvSpPr>
          <p:spPr bwMode="auto">
            <a:xfrm>
              <a:off x="864" y="3600"/>
              <a:ext cx="3792" cy="0"/>
            </a:xfrm>
            <a:prstGeom prst="line">
              <a:avLst/>
            </a:prstGeom>
            <a:noFill/>
            <a:ln w="28575">
              <a:solidFill>
                <a:schemeClr val="tx1"/>
              </a:solidFill>
              <a:round/>
              <a:headEnd/>
              <a:tailEnd/>
            </a:ln>
          </p:spPr>
          <p:txBody>
            <a:bodyPr/>
            <a:lstStyle/>
            <a:p>
              <a:endParaRPr lang="zh-CN" altLang="en-US"/>
            </a:p>
          </p:txBody>
        </p:sp>
        <p:graphicFrame>
          <p:nvGraphicFramePr>
            <p:cNvPr id="72710" name="Object 5"/>
            <p:cNvGraphicFramePr>
              <a:graphicFrameLocks noChangeAspect="1"/>
            </p:cNvGraphicFramePr>
            <p:nvPr/>
          </p:nvGraphicFramePr>
          <p:xfrm>
            <a:off x="768" y="288"/>
            <a:ext cx="200" cy="272"/>
          </p:xfrm>
          <a:graphic>
            <a:graphicData uri="http://schemas.openxmlformats.org/presentationml/2006/ole">
              <mc:AlternateContent xmlns:mc="http://schemas.openxmlformats.org/markup-compatibility/2006">
                <mc:Choice xmlns:v="urn:schemas-microsoft-com:vml" Requires="v">
                  <p:oleObj spid="_x0000_s73314" name="Equation" r:id="rId3" imgW="317225" imgH="431425" progId="Equation.DSMT4">
                    <p:embed/>
                  </p:oleObj>
                </mc:Choice>
                <mc:Fallback>
                  <p:oleObj name="Equation" r:id="rId3" imgW="317225" imgH="431425" progId="Equation.DSMT4">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 y="288"/>
                          <a:ext cx="200" cy="2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2711" name="Freeform 6"/>
            <p:cNvSpPr>
              <a:spLocks/>
            </p:cNvSpPr>
            <p:nvPr/>
          </p:nvSpPr>
          <p:spPr bwMode="auto">
            <a:xfrm>
              <a:off x="1392" y="864"/>
              <a:ext cx="2880" cy="2160"/>
            </a:xfrm>
            <a:custGeom>
              <a:avLst/>
              <a:gdLst>
                <a:gd name="T0" fmla="*/ 0 w 2880"/>
                <a:gd name="T1" fmla="*/ 0 h 2160"/>
                <a:gd name="T2" fmla="*/ 240 w 2880"/>
                <a:gd name="T3" fmla="*/ 624 h 2160"/>
                <a:gd name="T4" fmla="*/ 816 w 2880"/>
                <a:gd name="T5" fmla="*/ 1344 h 2160"/>
                <a:gd name="T6" fmla="*/ 1728 w 2880"/>
                <a:gd name="T7" fmla="*/ 1872 h 2160"/>
                <a:gd name="T8" fmla="*/ 2880 w 2880"/>
                <a:gd name="T9" fmla="*/ 2160 h 2160"/>
                <a:gd name="T10" fmla="*/ 0 60000 65536"/>
                <a:gd name="T11" fmla="*/ 0 60000 65536"/>
                <a:gd name="T12" fmla="*/ 0 60000 65536"/>
                <a:gd name="T13" fmla="*/ 0 60000 65536"/>
                <a:gd name="T14" fmla="*/ 0 60000 65536"/>
                <a:gd name="T15" fmla="*/ 0 w 2880"/>
                <a:gd name="T16" fmla="*/ 0 h 2160"/>
                <a:gd name="T17" fmla="*/ 2880 w 2880"/>
                <a:gd name="T18" fmla="*/ 2160 h 2160"/>
              </a:gdLst>
              <a:ahLst/>
              <a:cxnLst>
                <a:cxn ang="T10">
                  <a:pos x="T0" y="T1"/>
                </a:cxn>
                <a:cxn ang="T11">
                  <a:pos x="T2" y="T3"/>
                </a:cxn>
                <a:cxn ang="T12">
                  <a:pos x="T4" y="T5"/>
                </a:cxn>
                <a:cxn ang="T13">
                  <a:pos x="T6" y="T7"/>
                </a:cxn>
                <a:cxn ang="T14">
                  <a:pos x="T8" y="T9"/>
                </a:cxn>
              </a:cxnLst>
              <a:rect l="T15" t="T16" r="T17" b="T18"/>
              <a:pathLst>
                <a:path w="2880" h="2160">
                  <a:moveTo>
                    <a:pt x="0" y="0"/>
                  </a:moveTo>
                  <a:cubicBezTo>
                    <a:pt x="52" y="200"/>
                    <a:pt x="104" y="400"/>
                    <a:pt x="240" y="624"/>
                  </a:cubicBezTo>
                  <a:cubicBezTo>
                    <a:pt x="376" y="848"/>
                    <a:pt x="568" y="1136"/>
                    <a:pt x="816" y="1344"/>
                  </a:cubicBezTo>
                  <a:cubicBezTo>
                    <a:pt x="1064" y="1552"/>
                    <a:pt x="1384" y="1736"/>
                    <a:pt x="1728" y="1872"/>
                  </a:cubicBezTo>
                  <a:cubicBezTo>
                    <a:pt x="2072" y="2008"/>
                    <a:pt x="2688" y="2112"/>
                    <a:pt x="2880" y="2160"/>
                  </a:cubicBezTo>
                </a:path>
              </a:pathLst>
            </a:custGeom>
            <a:noFill/>
            <a:ln w="76200">
              <a:solidFill>
                <a:srgbClr val="5F5F5F"/>
              </a:solidFill>
              <a:round/>
              <a:headEnd/>
              <a:tailEnd/>
            </a:ln>
          </p:spPr>
          <p:txBody>
            <a:bodyPr/>
            <a:lstStyle/>
            <a:p>
              <a:endParaRPr lang="zh-CN" altLang="en-US"/>
            </a:p>
          </p:txBody>
        </p:sp>
        <p:sp>
          <p:nvSpPr>
            <p:cNvPr id="72712" name="Line 7"/>
            <p:cNvSpPr>
              <a:spLocks noChangeShapeType="1"/>
            </p:cNvSpPr>
            <p:nvPr/>
          </p:nvSpPr>
          <p:spPr bwMode="auto">
            <a:xfrm>
              <a:off x="1392" y="912"/>
              <a:ext cx="0" cy="2688"/>
            </a:xfrm>
            <a:prstGeom prst="line">
              <a:avLst/>
            </a:prstGeom>
            <a:noFill/>
            <a:ln w="28575">
              <a:solidFill>
                <a:schemeClr val="accent2"/>
              </a:solidFill>
              <a:prstDash val="dash"/>
              <a:round/>
              <a:headEnd/>
              <a:tailEnd/>
            </a:ln>
          </p:spPr>
          <p:txBody>
            <a:bodyPr/>
            <a:lstStyle/>
            <a:p>
              <a:endParaRPr lang="zh-CN" altLang="en-US"/>
            </a:p>
          </p:txBody>
        </p:sp>
        <p:sp>
          <p:nvSpPr>
            <p:cNvPr id="72713" name="Line 8"/>
            <p:cNvSpPr>
              <a:spLocks noChangeShapeType="1"/>
            </p:cNvSpPr>
            <p:nvPr/>
          </p:nvSpPr>
          <p:spPr bwMode="auto">
            <a:xfrm>
              <a:off x="4272" y="3024"/>
              <a:ext cx="0" cy="576"/>
            </a:xfrm>
            <a:prstGeom prst="line">
              <a:avLst/>
            </a:prstGeom>
            <a:noFill/>
            <a:ln w="28575">
              <a:solidFill>
                <a:schemeClr val="accent2"/>
              </a:solidFill>
              <a:prstDash val="dash"/>
              <a:round/>
              <a:headEnd/>
              <a:tailEnd/>
            </a:ln>
          </p:spPr>
          <p:txBody>
            <a:bodyPr/>
            <a:lstStyle/>
            <a:p>
              <a:endParaRPr lang="zh-CN" altLang="en-US"/>
            </a:p>
          </p:txBody>
        </p:sp>
        <p:graphicFrame>
          <p:nvGraphicFramePr>
            <p:cNvPr id="72714" name="Object 9"/>
            <p:cNvGraphicFramePr>
              <a:graphicFrameLocks noChangeAspect="1"/>
            </p:cNvGraphicFramePr>
            <p:nvPr/>
          </p:nvGraphicFramePr>
          <p:xfrm>
            <a:off x="2592" y="1632"/>
            <a:ext cx="256" cy="336"/>
          </p:xfrm>
          <a:graphic>
            <a:graphicData uri="http://schemas.openxmlformats.org/presentationml/2006/ole">
              <mc:AlternateContent xmlns:mc="http://schemas.openxmlformats.org/markup-compatibility/2006">
                <mc:Choice xmlns:v="urn:schemas-microsoft-com:vml" Requires="v">
                  <p:oleObj spid="_x0000_s73315" name="Equation" r:id="rId5" imgW="406224" imgH="533169" progId="Equation.DSMT4">
                    <p:embed/>
                  </p:oleObj>
                </mc:Choice>
                <mc:Fallback>
                  <p:oleObj name="Equation" r:id="rId5" imgW="406224" imgH="533169" progId="Equation.DSMT4">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2" y="1632"/>
                          <a:ext cx="256" cy="3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2715" name="Line 10"/>
            <p:cNvSpPr>
              <a:spLocks noChangeShapeType="1"/>
            </p:cNvSpPr>
            <p:nvPr/>
          </p:nvSpPr>
          <p:spPr bwMode="auto">
            <a:xfrm flipH="1">
              <a:off x="2352" y="1968"/>
              <a:ext cx="336" cy="336"/>
            </a:xfrm>
            <a:prstGeom prst="line">
              <a:avLst/>
            </a:prstGeom>
            <a:noFill/>
            <a:ln w="28575">
              <a:solidFill>
                <a:schemeClr val="tx1"/>
              </a:solidFill>
              <a:round/>
              <a:headEnd/>
              <a:tailEnd type="triangle" w="med" len="med"/>
            </a:ln>
          </p:spPr>
          <p:txBody>
            <a:bodyPr/>
            <a:lstStyle/>
            <a:p>
              <a:endParaRPr lang="zh-CN" altLang="en-US"/>
            </a:p>
          </p:txBody>
        </p:sp>
        <p:graphicFrame>
          <p:nvGraphicFramePr>
            <p:cNvPr id="72716" name="Object 11"/>
            <p:cNvGraphicFramePr>
              <a:graphicFrameLocks noChangeAspect="1"/>
            </p:cNvGraphicFramePr>
            <p:nvPr/>
          </p:nvGraphicFramePr>
          <p:xfrm>
            <a:off x="4752" y="3504"/>
            <a:ext cx="96" cy="184"/>
          </p:xfrm>
          <a:graphic>
            <a:graphicData uri="http://schemas.openxmlformats.org/presentationml/2006/ole">
              <mc:AlternateContent xmlns:mc="http://schemas.openxmlformats.org/markup-compatibility/2006">
                <mc:Choice xmlns:v="urn:schemas-microsoft-com:vml" Requires="v">
                  <p:oleObj spid="_x0000_s73316" name="Equation" r:id="rId7" imgW="152334" imgH="291973" progId="Equation.DSMT4">
                    <p:embed/>
                  </p:oleObj>
                </mc:Choice>
                <mc:Fallback>
                  <p:oleObj name="Equation" r:id="rId7" imgW="152334" imgH="291973" progId="Equation.DSMT4">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52" y="3504"/>
                          <a:ext cx="96" cy="1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2717" name="Object 12"/>
            <p:cNvGraphicFramePr>
              <a:graphicFrameLocks noChangeAspect="1"/>
            </p:cNvGraphicFramePr>
            <p:nvPr/>
          </p:nvGraphicFramePr>
          <p:xfrm>
            <a:off x="1200" y="3696"/>
            <a:ext cx="472" cy="216"/>
          </p:xfrm>
          <a:graphic>
            <a:graphicData uri="http://schemas.openxmlformats.org/presentationml/2006/ole">
              <mc:AlternateContent xmlns:mc="http://schemas.openxmlformats.org/markup-compatibility/2006">
                <mc:Choice xmlns:v="urn:schemas-microsoft-com:vml" Requires="v">
                  <p:oleObj spid="_x0000_s73317" name="Equation" r:id="rId9" imgW="748975" imgH="342751" progId="Equation.DSMT4">
                    <p:embed/>
                  </p:oleObj>
                </mc:Choice>
                <mc:Fallback>
                  <p:oleObj name="Equation" r:id="rId9" imgW="748975" imgH="342751" progId="Equation.DSMT4">
                    <p:embed/>
                    <p:pic>
                      <p:nvPicPr>
                        <p:cNvPr id="0" name="Object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00" y="3696"/>
                          <a:ext cx="472" cy="21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2718" name="Object 13"/>
            <p:cNvGraphicFramePr>
              <a:graphicFrameLocks noChangeAspect="1"/>
            </p:cNvGraphicFramePr>
            <p:nvPr/>
          </p:nvGraphicFramePr>
          <p:xfrm>
            <a:off x="3936" y="3712"/>
            <a:ext cx="472" cy="184"/>
          </p:xfrm>
          <a:graphic>
            <a:graphicData uri="http://schemas.openxmlformats.org/presentationml/2006/ole">
              <mc:AlternateContent xmlns:mc="http://schemas.openxmlformats.org/markup-compatibility/2006">
                <mc:Choice xmlns:v="urn:schemas-microsoft-com:vml" Requires="v">
                  <p:oleObj spid="_x0000_s73318" name="Equation" r:id="rId11" imgW="748975" imgH="291973" progId="Equation.DSMT4">
                    <p:embed/>
                  </p:oleObj>
                </mc:Choice>
                <mc:Fallback>
                  <p:oleObj name="Equation" r:id="rId11" imgW="748975" imgH="291973" progId="Equation.DSMT4">
                    <p:embed/>
                    <p:pic>
                      <p:nvPicPr>
                        <p:cNvPr id="0" name="Object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36" y="3712"/>
                          <a:ext cx="472" cy="1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2719" name="Object 14"/>
            <p:cNvGraphicFramePr>
              <a:graphicFrameLocks noChangeAspect="1"/>
            </p:cNvGraphicFramePr>
            <p:nvPr/>
          </p:nvGraphicFramePr>
          <p:xfrm>
            <a:off x="3024" y="1248"/>
            <a:ext cx="2016" cy="520"/>
          </p:xfrm>
          <a:graphic>
            <a:graphicData uri="http://schemas.openxmlformats.org/presentationml/2006/ole">
              <mc:AlternateContent xmlns:mc="http://schemas.openxmlformats.org/markup-compatibility/2006">
                <mc:Choice xmlns:v="urn:schemas-microsoft-com:vml" Requires="v">
                  <p:oleObj spid="_x0000_s73319" name="Equation" r:id="rId13" imgW="3543300" imgH="977900" progId="Equation.DSMT4">
                    <p:embed/>
                  </p:oleObj>
                </mc:Choice>
                <mc:Fallback>
                  <p:oleObj name="Equation" r:id="rId13" imgW="3543300" imgH="977900" progId="Equation.DSMT4">
                    <p:embed/>
                    <p:pic>
                      <p:nvPicPr>
                        <p:cNvPr id="0" name="Object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24" y="1248"/>
                          <a:ext cx="2016" cy="5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72707" name="Text Box 15"/>
          <p:cNvSpPr txBox="1">
            <a:spLocks noChangeArrowheads="1"/>
          </p:cNvSpPr>
          <p:nvPr/>
        </p:nvSpPr>
        <p:spPr bwMode="auto">
          <a:xfrm>
            <a:off x="357188" y="5357813"/>
            <a:ext cx="8286750" cy="1200150"/>
          </a:xfrm>
          <a:prstGeom prst="rect">
            <a:avLst/>
          </a:prstGeom>
          <a:noFill/>
          <a:ln w="9525">
            <a:noFill/>
            <a:miter lim="800000"/>
            <a:headEnd/>
            <a:tailEnd/>
          </a:ln>
        </p:spPr>
        <p:txBody>
          <a:bodyPr>
            <a:spAutoFit/>
          </a:bodyPr>
          <a:lstStyle/>
          <a:p>
            <a:pPr algn="just" eaLnBrk="1" hangingPunct="1">
              <a:spcBef>
                <a:spcPct val="50000"/>
              </a:spcBef>
            </a:pPr>
            <a:r>
              <a:rPr kumimoji="0" lang="zh-CN" altLang="en-US" b="1">
                <a:latin typeface="Franklin Gothic Medium" pitchFamily="34" charset="0"/>
              </a:rPr>
              <a:t>观测到的动态谱的频率漂移速度决定于辐射源的移动速度以及辐射的特征频率随空间变化的梯度。辐射源一般为能量较高的电子</a:t>
            </a:r>
            <a:r>
              <a:rPr kumimoji="0" lang="en-US" altLang="zh-CN" b="1">
                <a:latin typeface="Franklin Gothic Medium" pitchFamily="34" charset="0"/>
              </a:rPr>
              <a:t>(</a:t>
            </a:r>
            <a:r>
              <a:rPr kumimoji="0" lang="zh-CN" altLang="en-US" b="1">
                <a:latin typeface="Franklin Gothic Medium" pitchFamily="34" charset="0"/>
              </a:rPr>
              <a:t>千电子伏特以上</a:t>
            </a:r>
            <a:r>
              <a:rPr kumimoji="0" lang="en-US" altLang="zh-CN" b="1">
                <a:latin typeface="Franklin Gothic Medium" pitchFamily="34" charset="0"/>
              </a:rPr>
              <a:t>)</a:t>
            </a:r>
            <a:r>
              <a:rPr kumimoji="0" lang="zh-CN" altLang="en-US" b="1">
                <a:latin typeface="Franklin Gothic Medium" pitchFamily="34" charset="0"/>
              </a:rPr>
              <a:t>。</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342900" y="815975"/>
            <a:ext cx="8497888" cy="1143000"/>
          </a:xfrm>
          <a:prstGeom prst="rect">
            <a:avLst/>
          </a:prstGeom>
          <a:noFill/>
          <a:ln w="9525">
            <a:noFill/>
            <a:miter lim="800000"/>
            <a:headEnd/>
            <a:tailEnd/>
          </a:ln>
        </p:spPr>
        <p:txBody>
          <a:bodyPr anchor="ctr"/>
          <a:lstStyle/>
          <a:p>
            <a:pPr>
              <a:buFontTx/>
              <a:buChar char="•"/>
            </a:pPr>
            <a:r>
              <a:rPr kumimoji="0" lang="zh-CN" altLang="en-US" sz="3200" b="1">
                <a:solidFill>
                  <a:schemeClr val="accent2"/>
                </a:solidFill>
                <a:latin typeface="Franklin Gothic Medium" pitchFamily="34" charset="0"/>
              </a:rPr>
              <a:t>  射电爆发的“等离子体辐射”机制</a:t>
            </a:r>
            <a:endParaRPr kumimoji="0" lang="en-US" altLang="zh-CN" sz="3200" b="1">
              <a:solidFill>
                <a:schemeClr val="accent2"/>
              </a:solidFill>
              <a:latin typeface="Franklin Gothic Medium" pitchFamily="34" charset="0"/>
            </a:endParaRPr>
          </a:p>
        </p:txBody>
      </p:sp>
      <p:sp>
        <p:nvSpPr>
          <p:cNvPr id="73731" name="Rectangle 3"/>
          <p:cNvSpPr>
            <a:spLocks noChangeArrowheads="1"/>
          </p:cNvSpPr>
          <p:nvPr/>
        </p:nvSpPr>
        <p:spPr bwMode="auto">
          <a:xfrm>
            <a:off x="342900" y="2133600"/>
            <a:ext cx="8572500" cy="3521075"/>
          </a:xfrm>
          <a:prstGeom prst="rect">
            <a:avLst/>
          </a:prstGeom>
          <a:noFill/>
          <a:ln w="9525">
            <a:noFill/>
            <a:miter lim="800000"/>
            <a:headEnd/>
            <a:tailEnd/>
          </a:ln>
        </p:spPr>
        <p:txBody>
          <a:bodyPr/>
          <a:lstStyle/>
          <a:p>
            <a:pPr indent="466725" algn="just">
              <a:spcBef>
                <a:spcPct val="20000"/>
              </a:spcBef>
            </a:pPr>
            <a:r>
              <a:rPr kumimoji="0" lang="zh-CN" altLang="en-US" sz="3200" b="1" dirty="0"/>
              <a:t>   </a:t>
            </a:r>
            <a:r>
              <a:rPr kumimoji="0" lang="zh-CN" altLang="en-US" sz="2800" b="1" dirty="0"/>
              <a:t>该机制是讨论太阳射电暴（如</a:t>
            </a:r>
            <a:r>
              <a:rPr kumimoji="0" lang="en-US" altLang="zh-CN" sz="2800" b="1" dirty="0"/>
              <a:t>III</a:t>
            </a:r>
            <a:r>
              <a:rPr kumimoji="0" lang="zh-CN" altLang="en-US" sz="2800" b="1" dirty="0"/>
              <a:t>型暴、</a:t>
            </a:r>
            <a:r>
              <a:rPr kumimoji="0" lang="en-US" altLang="zh-CN" sz="2800" b="1" dirty="0"/>
              <a:t>II</a:t>
            </a:r>
            <a:r>
              <a:rPr kumimoji="0" lang="zh-CN" altLang="en-US" sz="2800" b="1" dirty="0"/>
              <a:t>型暴、斑马暴、纤维暴等）辐射的传统想法</a:t>
            </a:r>
            <a:r>
              <a:rPr kumimoji="0" lang="en-US" altLang="zh-CN" sz="2800" b="1" dirty="0"/>
              <a:t>, </a:t>
            </a:r>
            <a:r>
              <a:rPr kumimoji="0" lang="zh-CN" altLang="en-US" sz="2800" b="1" dirty="0"/>
              <a:t>在上世纪</a:t>
            </a:r>
            <a:r>
              <a:rPr kumimoji="0" lang="en-US" altLang="zh-CN" sz="2800" b="1" dirty="0"/>
              <a:t>50</a:t>
            </a:r>
            <a:r>
              <a:rPr kumimoji="0" lang="zh-CN" altLang="en-US" sz="2800" b="1" dirty="0"/>
              <a:t>年代提出，为一个复杂的非线性能量转换机制：</a:t>
            </a:r>
            <a:endParaRPr kumimoji="0" lang="en-US" altLang="zh-CN" sz="2800" b="1" dirty="0"/>
          </a:p>
          <a:p>
            <a:pPr indent="466725" algn="just">
              <a:spcBef>
                <a:spcPts val="1200"/>
              </a:spcBef>
            </a:pPr>
            <a:r>
              <a:rPr kumimoji="0" lang="zh-CN" altLang="en-US" sz="2800" b="1" dirty="0"/>
              <a:t>   首先，高能电子激发静电的</a:t>
            </a:r>
            <a:r>
              <a:rPr kumimoji="0" lang="en-US" altLang="zh-CN" sz="2800" b="1" dirty="0"/>
              <a:t>Langmuir </a:t>
            </a:r>
            <a:r>
              <a:rPr kumimoji="0" lang="zh-CN" altLang="en-US" sz="2800" b="1" dirty="0"/>
              <a:t>波。</a:t>
            </a:r>
            <a:endParaRPr kumimoji="0" lang="en-US" altLang="zh-CN" sz="2800" b="1" dirty="0"/>
          </a:p>
          <a:p>
            <a:pPr indent="466725" algn="just">
              <a:spcBef>
                <a:spcPts val="1200"/>
              </a:spcBef>
            </a:pPr>
            <a:r>
              <a:rPr kumimoji="0" lang="zh-CN" altLang="en-US" sz="2800" b="1" dirty="0">
                <a:latin typeface="Franklin Gothic Medium" pitchFamily="34" charset="0"/>
              </a:rPr>
              <a:t>   然后，通过波</a:t>
            </a:r>
            <a:r>
              <a:rPr kumimoji="0" lang="en-US" altLang="zh-CN" sz="2800" b="1" dirty="0">
                <a:latin typeface="Franklin Gothic Medium" pitchFamily="34" charset="0"/>
              </a:rPr>
              <a:t>—</a:t>
            </a:r>
            <a:r>
              <a:rPr kumimoji="0" lang="zh-CN" altLang="en-US" sz="2800" b="1" dirty="0">
                <a:latin typeface="Franklin Gothic Medium" pitchFamily="34" charset="0"/>
              </a:rPr>
              <a:t>波非线性的耦合相互作用，静电的</a:t>
            </a:r>
            <a:r>
              <a:rPr kumimoji="0" lang="en-US" altLang="zh-CN" sz="2800" b="1" dirty="0"/>
              <a:t>Langmuir </a:t>
            </a:r>
            <a:r>
              <a:rPr kumimoji="0" lang="zh-CN" altLang="en-US" sz="2800" b="1" dirty="0"/>
              <a:t>波再转化为电磁波，产生我们观测到的辐射。</a:t>
            </a:r>
            <a:endParaRPr kumimoji="0" lang="en-US" altLang="zh-CN" sz="2800" b="1"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4"/>
          <p:cNvSpPr txBox="1">
            <a:spLocks noChangeArrowheads="1"/>
          </p:cNvSpPr>
          <p:nvPr/>
        </p:nvSpPr>
        <p:spPr bwMode="auto">
          <a:xfrm>
            <a:off x="450850" y="195263"/>
            <a:ext cx="8423275" cy="554037"/>
          </a:xfrm>
          <a:prstGeom prst="rect">
            <a:avLst/>
          </a:prstGeom>
          <a:solidFill>
            <a:srgbClr val="FFFF00"/>
          </a:solidFill>
          <a:ln w="9525">
            <a:noFill/>
            <a:miter lim="800000"/>
            <a:headEnd/>
            <a:tailEnd/>
          </a:ln>
        </p:spPr>
        <p:txBody>
          <a:bodyPr>
            <a:spAutoFit/>
          </a:bodyPr>
          <a:lstStyle/>
          <a:p>
            <a:pPr algn="ctr" eaLnBrk="1" hangingPunct="1">
              <a:spcBef>
                <a:spcPct val="50000"/>
              </a:spcBef>
            </a:pPr>
            <a:r>
              <a:rPr lang="zh-CN" altLang="en-US" sz="3000" b="1">
                <a:solidFill>
                  <a:schemeClr val="accent2"/>
                </a:solidFill>
              </a:rPr>
              <a:t>一种基于直接放大机制的太阳</a:t>
            </a:r>
            <a:r>
              <a:rPr lang="en-US" altLang="zh-CN" sz="3000" b="1">
                <a:solidFill>
                  <a:schemeClr val="accent2"/>
                </a:solidFill>
              </a:rPr>
              <a:t>III</a:t>
            </a:r>
            <a:r>
              <a:rPr lang="zh-CN" altLang="en-US" sz="3000" b="1">
                <a:solidFill>
                  <a:schemeClr val="accent2"/>
                </a:solidFill>
              </a:rPr>
              <a:t>型射电暴新理论</a:t>
            </a:r>
          </a:p>
        </p:txBody>
      </p:sp>
      <p:pic>
        <p:nvPicPr>
          <p:cNvPr id="74755" name="图片 1"/>
          <p:cNvPicPr>
            <a:picLocks noChangeAspect="1"/>
          </p:cNvPicPr>
          <p:nvPr/>
        </p:nvPicPr>
        <p:blipFill>
          <a:blip r:embed="rId2"/>
          <a:srcRect/>
          <a:stretch>
            <a:fillRect/>
          </a:stretch>
        </p:blipFill>
        <p:spPr bwMode="auto">
          <a:xfrm>
            <a:off x="4751388" y="1125538"/>
            <a:ext cx="4392612" cy="5605462"/>
          </a:xfrm>
          <a:prstGeom prst="rect">
            <a:avLst/>
          </a:prstGeom>
          <a:noFill/>
          <a:ln w="9525">
            <a:noFill/>
            <a:miter lim="800000"/>
            <a:headEnd/>
            <a:tailEnd/>
          </a:ln>
        </p:spPr>
      </p:pic>
      <p:sp>
        <p:nvSpPr>
          <p:cNvPr id="3" name="矩形 2"/>
          <p:cNvSpPr/>
          <p:nvPr/>
        </p:nvSpPr>
        <p:spPr>
          <a:xfrm>
            <a:off x="250825" y="1247775"/>
            <a:ext cx="2628900" cy="461963"/>
          </a:xfrm>
          <a:prstGeom prst="rect">
            <a:avLst/>
          </a:prstGeom>
        </p:spPr>
        <p:txBody>
          <a:bodyPr wrap="none">
            <a:spAutoFit/>
          </a:bodyPr>
          <a:lstStyle/>
          <a:p>
            <a:pPr marL="274638" indent="-274638" algn="just" defTabSz="4805363">
              <a:spcBef>
                <a:spcPct val="20000"/>
              </a:spcBef>
              <a:buFont typeface="Arial" pitchFamily="34" charset="0"/>
              <a:buChar char="•"/>
              <a:defRPr/>
            </a:pPr>
            <a:r>
              <a:rPr lang="zh-CN" altLang="en-US" b="1" kern="0" dirty="0">
                <a:solidFill>
                  <a:srgbClr val="0000FF"/>
                </a:solidFill>
              </a:rPr>
              <a:t>两个基本的假设</a:t>
            </a:r>
            <a:endParaRPr lang="en-US" altLang="zh-CN" b="1" kern="0" dirty="0">
              <a:solidFill>
                <a:srgbClr val="0000FF"/>
              </a:solidFill>
            </a:endParaRPr>
          </a:p>
        </p:txBody>
      </p:sp>
      <p:sp>
        <p:nvSpPr>
          <p:cNvPr id="74757" name="矩形标注 7"/>
          <p:cNvSpPr>
            <a:spLocks noChangeArrowheads="1"/>
          </p:cNvSpPr>
          <p:nvPr/>
        </p:nvSpPr>
        <p:spPr bwMode="auto">
          <a:xfrm>
            <a:off x="1709738" y="1884363"/>
            <a:ext cx="4032250" cy="536575"/>
          </a:xfrm>
          <a:prstGeom prst="wedgeRectCallout">
            <a:avLst>
              <a:gd name="adj1" fmla="val 70171"/>
              <a:gd name="adj2" fmla="val -25500"/>
            </a:avLst>
          </a:prstGeom>
          <a:solidFill>
            <a:srgbClr val="0066FF"/>
          </a:solidFill>
          <a:ln w="9525" algn="ctr">
            <a:solidFill>
              <a:schemeClr val="tx1"/>
            </a:solidFill>
            <a:round/>
            <a:headEnd/>
            <a:tailEnd/>
          </a:ln>
        </p:spPr>
        <p:txBody>
          <a:bodyPr/>
          <a:lstStyle/>
          <a:p>
            <a:pPr marL="92075" lvl="1">
              <a:spcBef>
                <a:spcPts val="1200"/>
              </a:spcBef>
            </a:pPr>
            <a:r>
              <a:rPr lang="zh-CN" altLang="en-US" b="1">
                <a:solidFill>
                  <a:srgbClr val="FFFFFF"/>
                </a:solidFill>
                <a:cs typeface="Times New Roman" pitchFamily="18" charset="0"/>
              </a:rPr>
              <a:t>低等离子体密度的磁通量管</a:t>
            </a:r>
            <a:endParaRPr lang="en-US" altLang="zh-CN" b="1">
              <a:solidFill>
                <a:srgbClr val="FFFFFF"/>
              </a:solidFill>
              <a:cs typeface="Times New Roman" pitchFamily="18" charset="0"/>
            </a:endParaRPr>
          </a:p>
        </p:txBody>
      </p:sp>
      <p:sp>
        <p:nvSpPr>
          <p:cNvPr id="74758" name="矩形标注 10"/>
          <p:cNvSpPr>
            <a:spLocks noChangeArrowheads="1"/>
          </p:cNvSpPr>
          <p:nvPr/>
        </p:nvSpPr>
        <p:spPr bwMode="auto">
          <a:xfrm>
            <a:off x="1692275" y="2974975"/>
            <a:ext cx="4032250" cy="1230313"/>
          </a:xfrm>
          <a:prstGeom prst="wedgeRectCallout">
            <a:avLst>
              <a:gd name="adj1" fmla="val 75542"/>
              <a:gd name="adj2" fmla="val 88218"/>
            </a:avLst>
          </a:prstGeom>
          <a:solidFill>
            <a:srgbClr val="0066FF"/>
          </a:solidFill>
          <a:ln w="9525" algn="ctr">
            <a:solidFill>
              <a:schemeClr val="tx1"/>
            </a:solidFill>
            <a:round/>
            <a:headEnd/>
            <a:tailEnd/>
          </a:ln>
        </p:spPr>
        <p:txBody>
          <a:bodyPr/>
          <a:lstStyle/>
          <a:p>
            <a:r>
              <a:rPr lang="zh-CN" altLang="en-US" b="1">
                <a:solidFill>
                  <a:srgbClr val="FFFFFF"/>
                </a:solidFill>
              </a:rPr>
              <a:t>电子束流的速度分布函数在垂直于磁场方向的分量具有能量反转分布。</a:t>
            </a:r>
          </a:p>
        </p:txBody>
      </p:sp>
      <p:sp>
        <p:nvSpPr>
          <p:cNvPr id="74759" name="Rectangle 3"/>
          <p:cNvSpPr>
            <a:spLocks noChangeArrowheads="1"/>
          </p:cNvSpPr>
          <p:nvPr/>
        </p:nvSpPr>
        <p:spPr bwMode="auto">
          <a:xfrm>
            <a:off x="215900" y="4579938"/>
            <a:ext cx="5076825" cy="1190625"/>
          </a:xfrm>
          <a:prstGeom prst="rect">
            <a:avLst/>
          </a:prstGeom>
          <a:noFill/>
          <a:ln w="9525">
            <a:noFill/>
            <a:miter lim="800000"/>
            <a:headEnd/>
            <a:tailEnd/>
          </a:ln>
        </p:spPr>
        <p:txBody>
          <a:bodyPr/>
          <a:lstStyle/>
          <a:p>
            <a:pPr algn="just">
              <a:spcBef>
                <a:spcPct val="20000"/>
              </a:spcBef>
            </a:pPr>
            <a:r>
              <a:rPr kumimoji="0" lang="zh-CN" altLang="en-US" b="1"/>
              <a:t>新理论具有高的发射效率，并且可以简单自然地解释</a:t>
            </a:r>
            <a:r>
              <a:rPr kumimoji="0" lang="en-US" altLang="zh-CN" b="1"/>
              <a:t>III</a:t>
            </a:r>
            <a:r>
              <a:rPr kumimoji="0" lang="zh-CN" altLang="en-US" b="1"/>
              <a:t>型暴的诸多观测事实。</a:t>
            </a:r>
            <a:endParaRPr kumimoji="0" lang="en-US" altLang="zh-CN" b="1"/>
          </a:p>
        </p:txBody>
      </p:sp>
      <p:sp>
        <p:nvSpPr>
          <p:cNvPr id="74760" name="Text Box 5"/>
          <p:cNvSpPr txBox="1">
            <a:spLocks noChangeArrowheads="1"/>
          </p:cNvSpPr>
          <p:nvPr/>
        </p:nvSpPr>
        <p:spPr bwMode="auto">
          <a:xfrm>
            <a:off x="846138" y="5954713"/>
            <a:ext cx="3816350" cy="630237"/>
          </a:xfrm>
          <a:prstGeom prst="rect">
            <a:avLst/>
          </a:prstGeom>
          <a:solidFill>
            <a:schemeClr val="accent1"/>
          </a:solidFill>
          <a:ln w="9525">
            <a:solidFill>
              <a:srgbClr val="FF6600"/>
            </a:solidFill>
            <a:miter lim="800000"/>
            <a:headEnd/>
            <a:tailEnd/>
          </a:ln>
        </p:spPr>
        <p:txBody>
          <a:bodyPr>
            <a:spAutoFit/>
          </a:bodyPr>
          <a:lstStyle/>
          <a:p>
            <a:pPr eaLnBrk="1" hangingPunct="1">
              <a:spcBef>
                <a:spcPct val="50000"/>
              </a:spcBef>
            </a:pPr>
            <a:r>
              <a:rPr lang="en-US" altLang="zh-CN" sz="1400"/>
              <a:t>Wu C.S. and Wang C.B. et al., </a:t>
            </a:r>
            <a:r>
              <a:rPr lang="en-US" altLang="zh-CN" sz="1400" i="1"/>
              <a:t>ApJ</a:t>
            </a:r>
            <a:r>
              <a:rPr lang="en-US" altLang="zh-CN" sz="1400"/>
              <a:t>,  2002,   2005;</a:t>
            </a:r>
          </a:p>
          <a:p>
            <a:pPr eaLnBrk="1" hangingPunct="1">
              <a:spcBef>
                <a:spcPct val="50000"/>
              </a:spcBef>
            </a:pPr>
            <a:r>
              <a:rPr lang="en-US" altLang="zh-CN" sz="1400" i="1"/>
              <a:t>Solar Phys. </a:t>
            </a:r>
            <a:r>
              <a:rPr lang="en-US" altLang="zh-CN" sz="1400"/>
              <a:t>2006; Wang C. B., </a:t>
            </a:r>
            <a:r>
              <a:rPr lang="en-US" altLang="zh-CN" sz="1400" i="1"/>
              <a:t>ApJ</a:t>
            </a:r>
            <a:r>
              <a:rPr lang="en-US" altLang="zh-CN" sz="1400"/>
              <a:t>, 2015</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ctrTitle"/>
          </p:nvPr>
        </p:nvSpPr>
        <p:spPr>
          <a:xfrm>
            <a:off x="685800" y="2286000"/>
            <a:ext cx="7772400" cy="1143000"/>
          </a:xfrm>
        </p:spPr>
        <p:txBody>
          <a:bodyPr/>
          <a:lstStyle/>
          <a:p>
            <a:pPr eaLnBrk="1" hangingPunct="1"/>
            <a:r>
              <a:rPr lang="en-US" altLang="zh-CN" smtClean="0">
                <a:solidFill>
                  <a:schemeClr val="tx1"/>
                </a:solidFill>
              </a:rPr>
              <a:t>7-4</a:t>
            </a:r>
            <a:r>
              <a:rPr lang="zh-CN" altLang="en-US" smtClean="0">
                <a:solidFill>
                  <a:schemeClr val="tx1"/>
                </a:solidFill>
              </a:rPr>
              <a:t>、日冕物质抛射（</a:t>
            </a:r>
            <a:r>
              <a:rPr lang="en-US" altLang="zh-CN" smtClean="0">
                <a:solidFill>
                  <a:schemeClr val="tx1"/>
                </a:solidFill>
              </a:rPr>
              <a:t>CME</a:t>
            </a:r>
            <a:r>
              <a:rPr lang="zh-CN" altLang="en-US" smtClean="0">
                <a:solidFill>
                  <a:schemeClr val="tx1"/>
                </a:solidFill>
              </a:rPr>
              <a:t>）</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US" altLang="zh-CN" dirty="0" smtClean="0"/>
              <a:t>CME </a:t>
            </a:r>
            <a:r>
              <a:rPr lang="zh-CN" altLang="en-US" dirty="0" smtClean="0"/>
              <a:t>是什么</a:t>
            </a:r>
            <a:r>
              <a:rPr lang="en-US" altLang="zh-CN" dirty="0" smtClean="0"/>
              <a:t>?</a:t>
            </a:r>
          </a:p>
        </p:txBody>
      </p:sp>
      <p:sp>
        <p:nvSpPr>
          <p:cNvPr id="162819" name="Rectangle 3"/>
          <p:cNvSpPr>
            <a:spLocks noGrp="1" noChangeArrowheads="1"/>
          </p:cNvSpPr>
          <p:nvPr>
            <p:ph type="body" idx="1"/>
          </p:nvPr>
        </p:nvSpPr>
        <p:spPr/>
        <p:txBody>
          <a:bodyPr/>
          <a:lstStyle/>
          <a:p>
            <a:pPr eaLnBrk="1" hangingPunct="1"/>
            <a:r>
              <a:rPr lang="zh-CN" altLang="en-US" smtClean="0"/>
              <a:t>大尺度的磁化等离子体从太阳大气中的抛射过程。</a:t>
            </a:r>
          </a:p>
          <a:p>
            <a:pPr eaLnBrk="1" hangingPunct="1"/>
            <a:r>
              <a:rPr lang="zh-CN" altLang="en-US" smtClean="0"/>
              <a:t>抛射的磁化等离子体一直传播到行星际空间并撞击太阳系中的行星，是日地空间环境扰动最重要的源之一。</a:t>
            </a:r>
          </a:p>
          <a:p>
            <a:pPr eaLnBrk="1" hangingPunct="1"/>
            <a:r>
              <a:rPr lang="en-US" altLang="zh-CN" smtClean="0"/>
              <a:t>CME</a:t>
            </a:r>
            <a:r>
              <a:rPr lang="zh-CN" altLang="en-US" smtClean="0"/>
              <a:t>的驱动机制仍未被完全了解，但一般认为正是磁力将</a:t>
            </a:r>
            <a:r>
              <a:rPr lang="en-US" altLang="zh-CN" smtClean="0"/>
              <a:t>CME</a:t>
            </a:r>
            <a:r>
              <a:rPr lang="zh-CN" altLang="en-US" smtClean="0"/>
              <a:t>中的物质推离太阳的引力作用。</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28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628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281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9" grpId="0" build="p"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3"/>
          <p:cNvSpPr>
            <a:spLocks noGrp="1" noChangeArrowheads="1"/>
          </p:cNvSpPr>
          <p:nvPr>
            <p:ph type="body" idx="1"/>
          </p:nvPr>
        </p:nvSpPr>
        <p:spPr>
          <a:xfrm>
            <a:off x="755650" y="6092825"/>
            <a:ext cx="7772400" cy="534988"/>
          </a:xfrm>
        </p:spPr>
        <p:txBody>
          <a:bodyPr/>
          <a:lstStyle/>
          <a:p>
            <a:pPr algn="ctr" eaLnBrk="1" hangingPunct="1">
              <a:lnSpc>
                <a:spcPct val="90000"/>
              </a:lnSpc>
              <a:buFontTx/>
              <a:buNone/>
            </a:pPr>
            <a:r>
              <a:rPr lang="zh-CN" altLang="en-US" smtClean="0"/>
              <a:t>地球和</a:t>
            </a:r>
            <a:r>
              <a:rPr lang="en-US" altLang="zh-CN" smtClean="0"/>
              <a:t>CME</a:t>
            </a:r>
            <a:r>
              <a:rPr lang="zh-CN" altLang="en-US" smtClean="0"/>
              <a:t>大小的比较</a:t>
            </a:r>
          </a:p>
        </p:txBody>
      </p:sp>
      <p:pic>
        <p:nvPicPr>
          <p:cNvPr id="77827" name="Picture 4" descr="Sun_and_earth_cme"/>
          <p:cNvPicPr>
            <a:picLocks noChangeAspect="1" noChangeArrowheads="1"/>
          </p:cNvPicPr>
          <p:nvPr/>
        </p:nvPicPr>
        <p:blipFill>
          <a:blip r:embed="rId2"/>
          <a:srcRect/>
          <a:stretch>
            <a:fillRect/>
          </a:stretch>
        </p:blipFill>
        <p:spPr bwMode="auto">
          <a:xfrm>
            <a:off x="1979613" y="1125538"/>
            <a:ext cx="4972050" cy="48879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5"/>
          <p:cNvSpPr>
            <a:spLocks noGrp="1" noChangeArrowheads="1"/>
          </p:cNvSpPr>
          <p:nvPr>
            <p:ph type="title"/>
          </p:nvPr>
        </p:nvSpPr>
        <p:spPr/>
        <p:txBody>
          <a:bodyPr/>
          <a:lstStyle/>
          <a:p>
            <a:pPr eaLnBrk="1" hangingPunct="1"/>
            <a:endParaRPr lang="zh-CN" altLang="zh-CN" smtClean="0"/>
          </a:p>
        </p:txBody>
      </p:sp>
      <p:pic>
        <p:nvPicPr>
          <p:cNvPr id="215044" name="Stereo CME hit Earth (201004)HI2_CME_best.mpeg">
            <a:hlinkClick r:id="" action="ppaction://media"/>
          </p:cNvPr>
          <p:cNvPicPr>
            <a:picLocks noGrp="1" noChangeAspect="1" noChangeArrowheads="1"/>
          </p:cNvPicPr>
          <p:nvPr>
            <p:ph idx="1"/>
            <a:videoFile r:link="rId2"/>
            <p:extLst>
              <p:ext uri="{DAA4B4D4-6D71-4841-9C94-3DE7FCFB9230}">
                <p14:media xmlns:p14="http://schemas.microsoft.com/office/powerpoint/2010/main" r:link="rId1"/>
              </p:ext>
            </p:extLst>
          </p:nvPr>
        </p:nvPicPr>
        <p:blipFill>
          <a:blip r:embed="rId4"/>
          <a:srcRect/>
          <a:stretch>
            <a:fillRect/>
          </a:stretch>
        </p:blipFill>
        <p:spPr>
          <a:xfrm>
            <a:off x="1835150" y="476250"/>
            <a:ext cx="5257800" cy="5257800"/>
          </a:xfrm>
        </p:spPr>
      </p:pic>
      <p:sp>
        <p:nvSpPr>
          <p:cNvPr id="78852" name="Text Box 7"/>
          <p:cNvSpPr txBox="1">
            <a:spLocks noChangeArrowheads="1"/>
          </p:cNvSpPr>
          <p:nvPr/>
        </p:nvSpPr>
        <p:spPr bwMode="auto">
          <a:xfrm>
            <a:off x="755650" y="5805488"/>
            <a:ext cx="7704138" cy="822325"/>
          </a:xfrm>
          <a:prstGeom prst="rect">
            <a:avLst/>
          </a:prstGeom>
          <a:noFill/>
          <a:ln w="9525">
            <a:noFill/>
            <a:miter lim="800000"/>
            <a:headEnd/>
            <a:tailEnd/>
          </a:ln>
        </p:spPr>
        <p:txBody>
          <a:bodyPr>
            <a:spAutoFit/>
          </a:bodyPr>
          <a:lstStyle/>
          <a:p>
            <a:pPr eaLnBrk="1" hangingPunct="1">
              <a:spcBef>
                <a:spcPct val="50000"/>
              </a:spcBef>
            </a:pPr>
            <a:r>
              <a:rPr lang="en-US" altLang="zh-CN" b="1"/>
              <a:t>STEREO A</a:t>
            </a:r>
            <a:r>
              <a:rPr lang="zh-CN" altLang="en-US" b="1"/>
              <a:t>星上的</a:t>
            </a:r>
            <a:r>
              <a:rPr lang="en-US" altLang="zh-CN" b="1"/>
              <a:t>(Heliospheric Imager, HI2) </a:t>
            </a:r>
            <a:r>
              <a:rPr lang="zh-CN" altLang="en-US" b="1"/>
              <a:t>观测到</a:t>
            </a:r>
            <a:r>
              <a:rPr lang="en-US" altLang="zh-CN" b="1"/>
              <a:t>2010</a:t>
            </a:r>
            <a:r>
              <a:rPr lang="zh-CN" altLang="en-US" b="1"/>
              <a:t>年</a:t>
            </a:r>
            <a:r>
              <a:rPr lang="en-US" altLang="zh-CN" b="1"/>
              <a:t>4</a:t>
            </a:r>
            <a:r>
              <a:rPr lang="zh-CN" altLang="en-US" b="1"/>
              <a:t>月</a:t>
            </a:r>
            <a:r>
              <a:rPr lang="en-US" altLang="zh-CN" b="1"/>
              <a:t>3</a:t>
            </a:r>
            <a:r>
              <a:rPr lang="zh-CN" altLang="en-US" b="1"/>
              <a:t>日爆发的</a:t>
            </a:r>
            <a:r>
              <a:rPr lang="en-US" altLang="zh-CN" b="1"/>
              <a:t>CME</a:t>
            </a:r>
            <a:r>
              <a:rPr lang="zh-CN" altLang="en-US" b="1"/>
              <a:t>于</a:t>
            </a:r>
            <a:r>
              <a:rPr lang="en-US" altLang="zh-CN" b="1"/>
              <a:t>4</a:t>
            </a:r>
            <a:r>
              <a:rPr lang="zh-CN" altLang="en-US" b="1"/>
              <a:t>月</a:t>
            </a:r>
            <a:r>
              <a:rPr lang="en-US" altLang="zh-CN" b="1"/>
              <a:t>5</a:t>
            </a:r>
            <a:r>
              <a:rPr lang="zh-CN" altLang="en-US" b="1"/>
              <a:t>日传播到地球</a:t>
            </a:r>
            <a:r>
              <a:rPr lang="en-US" altLang="zh-CN" b="1"/>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541" fill="hold"/>
                                        <p:tgtEl>
                                          <p:spTgt spid="21504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215044"/>
                </p:tgtEl>
              </p:cMediaNode>
            </p:video>
            <p:seq concurrent="1" nextAc="seek">
              <p:cTn id="8" restart="whenNotActive" fill="hold" evtFilter="cancelBubble" nodeType="interactiveSeq">
                <p:stCondLst>
                  <p:cond evt="onClick" delay="0">
                    <p:tgtEl>
                      <p:spTgt spid="21504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15044"/>
                                        </p:tgtEl>
                                      </p:cBhvr>
                                    </p:cmd>
                                  </p:childTnLst>
                                </p:cTn>
                              </p:par>
                            </p:childTnLst>
                          </p:cTn>
                        </p:par>
                      </p:childTnLst>
                    </p:cTn>
                  </p:par>
                </p:childTnLst>
              </p:cTn>
              <p:nextCondLst>
                <p:cond evt="onClick" delay="0">
                  <p:tgtEl>
                    <p:spTgt spid="215044"/>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r>
              <a:rPr lang="en-US" altLang="zh-CN" smtClean="0"/>
              <a:t>CME </a:t>
            </a:r>
            <a:r>
              <a:rPr lang="zh-CN" altLang="en-US" smtClean="0"/>
              <a:t>的典型三分量结构</a:t>
            </a:r>
          </a:p>
        </p:txBody>
      </p:sp>
      <p:pic>
        <p:nvPicPr>
          <p:cNvPr id="79875" name="Picture 7"/>
          <p:cNvPicPr>
            <a:picLocks noChangeAspect="1" noChangeArrowheads="1"/>
          </p:cNvPicPr>
          <p:nvPr/>
        </p:nvPicPr>
        <p:blipFill>
          <a:blip r:embed="rId2"/>
          <a:srcRect/>
          <a:stretch>
            <a:fillRect/>
          </a:stretch>
        </p:blipFill>
        <p:spPr bwMode="auto">
          <a:xfrm>
            <a:off x="812800" y="1282700"/>
            <a:ext cx="7467600" cy="5200650"/>
          </a:xfrm>
          <a:prstGeom prst="rect">
            <a:avLst/>
          </a:prstGeom>
          <a:noFill/>
          <a:ln w="9525">
            <a:noFill/>
            <a:miter lim="800000"/>
            <a:headEnd/>
            <a:tailEnd/>
          </a:ln>
        </p:spPr>
      </p:pic>
      <p:sp>
        <p:nvSpPr>
          <p:cNvPr id="79876" name="AutoShape 8"/>
          <p:cNvSpPr>
            <a:spLocks/>
          </p:cNvSpPr>
          <p:nvPr/>
        </p:nvSpPr>
        <p:spPr bwMode="auto">
          <a:xfrm>
            <a:off x="1219200" y="5453063"/>
            <a:ext cx="762000" cy="338137"/>
          </a:xfrm>
          <a:prstGeom prst="borderCallout2">
            <a:avLst>
              <a:gd name="adj1" fmla="val 33801"/>
              <a:gd name="adj2" fmla="val 110000"/>
              <a:gd name="adj3" fmla="val 33801"/>
              <a:gd name="adj4" fmla="val 132708"/>
              <a:gd name="adj5" fmla="val -22065"/>
              <a:gd name="adj6" fmla="val 155833"/>
            </a:avLst>
          </a:prstGeom>
          <a:solidFill>
            <a:schemeClr val="accent1"/>
          </a:solidFill>
          <a:ln w="9525">
            <a:solidFill>
              <a:srgbClr val="FFFF00"/>
            </a:solidFill>
            <a:miter lim="800000"/>
            <a:headEnd/>
            <a:tailEnd/>
          </a:ln>
        </p:spPr>
        <p:txBody>
          <a:bodyPr/>
          <a:lstStyle/>
          <a:p>
            <a:pPr algn="ctr" eaLnBrk="1" hangingPunct="1"/>
            <a:r>
              <a:rPr lang="zh-CN" altLang="en-US" sz="1800"/>
              <a:t>亮环</a:t>
            </a:r>
          </a:p>
        </p:txBody>
      </p:sp>
      <p:sp>
        <p:nvSpPr>
          <p:cNvPr id="79877" name="AutoShape 9"/>
          <p:cNvSpPr>
            <a:spLocks/>
          </p:cNvSpPr>
          <p:nvPr/>
        </p:nvSpPr>
        <p:spPr bwMode="auto">
          <a:xfrm>
            <a:off x="1066800" y="4484688"/>
            <a:ext cx="673100" cy="392112"/>
          </a:xfrm>
          <a:prstGeom prst="borderCallout2">
            <a:avLst>
              <a:gd name="adj1" fmla="val 29148"/>
              <a:gd name="adj2" fmla="val 111319"/>
              <a:gd name="adj3" fmla="val 29148"/>
              <a:gd name="adj4" fmla="val 160380"/>
              <a:gd name="adj5" fmla="val 128745"/>
              <a:gd name="adj6" fmla="val 211083"/>
            </a:avLst>
          </a:prstGeom>
          <a:solidFill>
            <a:schemeClr val="accent1"/>
          </a:solidFill>
          <a:ln w="9525">
            <a:solidFill>
              <a:srgbClr val="FFFF00"/>
            </a:solidFill>
            <a:miter lim="800000"/>
            <a:headEnd/>
            <a:tailEnd/>
          </a:ln>
        </p:spPr>
        <p:txBody>
          <a:bodyPr/>
          <a:lstStyle/>
          <a:p>
            <a:pPr algn="ctr" eaLnBrk="1" hangingPunct="1"/>
            <a:r>
              <a:rPr lang="zh-CN" altLang="en-US" sz="1800"/>
              <a:t>暗腔</a:t>
            </a:r>
          </a:p>
        </p:txBody>
      </p:sp>
      <p:sp>
        <p:nvSpPr>
          <p:cNvPr id="79878" name="AutoShape 10"/>
          <p:cNvSpPr>
            <a:spLocks/>
          </p:cNvSpPr>
          <p:nvPr/>
        </p:nvSpPr>
        <p:spPr bwMode="auto">
          <a:xfrm>
            <a:off x="3397250" y="5089525"/>
            <a:ext cx="717550" cy="396875"/>
          </a:xfrm>
          <a:prstGeom prst="borderCallout2">
            <a:avLst>
              <a:gd name="adj1" fmla="val 28801"/>
              <a:gd name="adj2" fmla="val -10620"/>
              <a:gd name="adj3" fmla="val 28801"/>
              <a:gd name="adj4" fmla="val -42699"/>
              <a:gd name="adj5" fmla="val -35602"/>
              <a:gd name="adj6" fmla="val -76106"/>
            </a:avLst>
          </a:prstGeom>
          <a:solidFill>
            <a:schemeClr val="accent1"/>
          </a:solidFill>
          <a:ln w="9525">
            <a:solidFill>
              <a:srgbClr val="FFFF00"/>
            </a:solidFill>
            <a:miter lim="800000"/>
            <a:headEnd/>
            <a:tailEnd/>
          </a:ln>
        </p:spPr>
        <p:txBody>
          <a:bodyPr/>
          <a:lstStyle/>
          <a:p>
            <a:pPr algn="ctr" eaLnBrk="1" hangingPunct="1"/>
            <a:r>
              <a:rPr lang="zh-CN" altLang="en-US" sz="1800"/>
              <a:t>亮核</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r>
              <a:rPr lang="zh-CN" altLang="en-US" smtClean="0"/>
              <a:t>各种结构的</a:t>
            </a:r>
            <a:r>
              <a:rPr lang="en-US" altLang="zh-CN" smtClean="0"/>
              <a:t>CME</a:t>
            </a:r>
          </a:p>
        </p:txBody>
      </p:sp>
      <p:pic>
        <p:nvPicPr>
          <p:cNvPr id="167940" name="010412_c3.mpg">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6"/>
          <a:srcRect/>
          <a:stretch>
            <a:fillRect/>
          </a:stretch>
        </p:blipFill>
        <p:spPr bwMode="auto">
          <a:xfrm>
            <a:off x="0" y="1219200"/>
            <a:ext cx="4495800" cy="4495800"/>
          </a:xfrm>
          <a:prstGeom prst="rect">
            <a:avLst/>
          </a:prstGeom>
          <a:noFill/>
          <a:ln w="9525">
            <a:noFill/>
            <a:miter lim="800000"/>
            <a:headEnd/>
            <a:tailEnd/>
          </a:ln>
        </p:spPr>
      </p:pic>
      <p:sp>
        <p:nvSpPr>
          <p:cNvPr id="80900" name="Rectangle 6"/>
          <p:cNvSpPr>
            <a:spLocks noChangeArrowheads="1"/>
          </p:cNvSpPr>
          <p:nvPr/>
        </p:nvSpPr>
        <p:spPr bwMode="auto">
          <a:xfrm>
            <a:off x="152400" y="5867400"/>
            <a:ext cx="8763000" cy="830263"/>
          </a:xfrm>
          <a:prstGeom prst="rect">
            <a:avLst/>
          </a:prstGeom>
          <a:noFill/>
          <a:ln w="9525">
            <a:noFill/>
            <a:miter lim="800000"/>
            <a:headEnd/>
            <a:tailEnd/>
          </a:ln>
        </p:spPr>
        <p:txBody>
          <a:bodyPr>
            <a:spAutoFit/>
          </a:bodyPr>
          <a:lstStyle/>
          <a:p>
            <a:pPr algn="just" eaLnBrk="1" hangingPunct="1"/>
            <a:r>
              <a:rPr lang="zh-CN" altLang="en-US" b="1">
                <a:solidFill>
                  <a:srgbClr val="FF6600"/>
                </a:solidFill>
              </a:rPr>
              <a:t>并不是所有的</a:t>
            </a:r>
            <a:r>
              <a:rPr lang="en-US" altLang="zh-CN" b="1">
                <a:solidFill>
                  <a:srgbClr val="FF6600"/>
                </a:solidFill>
              </a:rPr>
              <a:t>CME</a:t>
            </a:r>
            <a:r>
              <a:rPr lang="zh-CN" altLang="en-US" b="1">
                <a:solidFill>
                  <a:srgbClr val="FF6600"/>
                </a:solidFill>
              </a:rPr>
              <a:t>都有典型的三分量结构：</a:t>
            </a:r>
            <a:r>
              <a:rPr kumimoji="0" lang="zh-CN" altLang="en-US" b="1"/>
              <a:t>喷流状的、没有亮核的以及其它各种不规则结构的</a:t>
            </a:r>
            <a:r>
              <a:rPr kumimoji="0" lang="en-US" altLang="zh-CN" b="1"/>
              <a:t>CME</a:t>
            </a:r>
            <a:r>
              <a:rPr kumimoji="0" lang="zh-CN" altLang="en-US" b="1"/>
              <a:t>也经常被观测到。</a:t>
            </a:r>
          </a:p>
        </p:txBody>
      </p:sp>
      <p:pic>
        <p:nvPicPr>
          <p:cNvPr id="167943" name="031026_c2.mpg">
            <a:hlinkClick r:id="" action="ppaction://media"/>
          </p:cNvPr>
          <p:cNvPicPr>
            <a:picLocks noChangeAspect="1" noChangeArrowheads="1"/>
          </p:cNvPicPr>
          <p:nvPr>
            <a:videoFile r:link="rId4"/>
            <p:extLst>
              <p:ext uri="{DAA4B4D4-6D71-4841-9C94-3DE7FCFB9230}">
                <p14:media xmlns:p14="http://schemas.microsoft.com/office/powerpoint/2010/main" r:link="rId3"/>
              </p:ext>
            </p:extLst>
          </p:nvPr>
        </p:nvPicPr>
        <p:blipFill>
          <a:blip r:embed="rId7"/>
          <a:srcRect/>
          <a:stretch>
            <a:fillRect/>
          </a:stretch>
        </p:blipFill>
        <p:spPr bwMode="auto">
          <a:xfrm>
            <a:off x="4572000" y="1247775"/>
            <a:ext cx="4419600" cy="4419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366" fill="hold"/>
                                        <p:tgtEl>
                                          <p:spTgt spid="167940"/>
                                        </p:tgtEl>
                                      </p:cBhvr>
                                    </p:cmd>
                                  </p:childTnLst>
                                </p:cTn>
                              </p:par>
                            </p:childTnLst>
                          </p:cTn>
                        </p:par>
                        <p:par>
                          <p:cTn id="7" fill="hold" nodeType="afterGroup">
                            <p:stCondLst>
                              <p:cond delay="1366"/>
                            </p:stCondLst>
                            <p:childTnLst>
                              <p:par>
                                <p:cTn id="8" presetID="1" presetClass="mediacall" presetSubtype="0" fill="hold" nodeType="afterEffect">
                                  <p:stCondLst>
                                    <p:cond delay="0"/>
                                  </p:stCondLst>
                                  <p:childTnLst>
                                    <p:cmd type="call" cmd="playFrom(0.0)">
                                      <p:cBhvr>
                                        <p:cTn id="9" dur="1933" fill="hold"/>
                                        <p:tgtEl>
                                          <p:spTgt spid="16794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0" repeatCount="indefinite" fill="hold" display="0">
                  <p:stCondLst>
                    <p:cond delay="indefinite"/>
                  </p:stCondLst>
                  <p:endCondLst>
                    <p:cond evt="onNext" delay="0">
                      <p:tgtEl>
                        <p:sldTgt/>
                      </p:tgtEl>
                    </p:cond>
                    <p:cond evt="onPrev" delay="0">
                      <p:tgtEl>
                        <p:sldTgt/>
                      </p:tgtEl>
                    </p:cond>
                  </p:endCondLst>
                </p:cTn>
                <p:tgtEl>
                  <p:spTgt spid="167940"/>
                </p:tgtEl>
              </p:cMediaNode>
            </p:video>
            <p:seq concurrent="1" nextAc="seek">
              <p:cTn id="11" restart="whenNotActive" fill="hold" evtFilter="cancelBubble" nodeType="interactiveSeq">
                <p:stCondLst>
                  <p:cond evt="onClick" delay="0">
                    <p:tgtEl>
                      <p:spTgt spid="167940"/>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2" presetClass="mediacall" presetSubtype="0" fill="hold" nodeType="clickEffect">
                                  <p:stCondLst>
                                    <p:cond delay="0"/>
                                  </p:stCondLst>
                                  <p:childTnLst>
                                    <p:cmd type="call" cmd="togglePause">
                                      <p:cBhvr>
                                        <p:cTn id="15" dur="1" fill="hold"/>
                                        <p:tgtEl>
                                          <p:spTgt spid="167940"/>
                                        </p:tgtEl>
                                      </p:cBhvr>
                                    </p:cmd>
                                  </p:childTnLst>
                                </p:cTn>
                              </p:par>
                            </p:childTnLst>
                          </p:cTn>
                        </p:par>
                      </p:childTnLst>
                    </p:cTn>
                  </p:par>
                </p:childTnLst>
              </p:cTn>
              <p:nextCondLst>
                <p:cond evt="onClick" delay="0">
                  <p:tgtEl>
                    <p:spTgt spid="167940"/>
                  </p:tgtEl>
                </p:cond>
              </p:nextCondLst>
            </p:seq>
            <p:video>
              <p:cMediaNode>
                <p:cTn id="16" repeatCount="indefinite" fill="hold" display="0">
                  <p:stCondLst>
                    <p:cond delay="indefinite"/>
                  </p:stCondLst>
                  <p:endCondLst>
                    <p:cond evt="onNext" delay="0">
                      <p:tgtEl>
                        <p:sldTgt/>
                      </p:tgtEl>
                    </p:cond>
                    <p:cond evt="onPrev" delay="0">
                      <p:tgtEl>
                        <p:sldTgt/>
                      </p:tgtEl>
                    </p:cond>
                  </p:endCondLst>
                </p:cTn>
                <p:tgtEl>
                  <p:spTgt spid="167943"/>
                </p:tgtEl>
              </p:cMediaNode>
            </p:video>
            <p:seq concurrent="1" nextAc="seek">
              <p:cTn id="17" restart="whenNotActive" fill="hold" evtFilter="cancelBubble" nodeType="interactiveSeq">
                <p:stCondLst>
                  <p:cond evt="onClick" delay="0">
                    <p:tgtEl>
                      <p:spTgt spid="167943"/>
                    </p:tgtEl>
                  </p:cond>
                </p:stCondLst>
                <p:endSync evt="end" delay="0">
                  <p:rtn val="all"/>
                </p:endSync>
                <p:childTnLst>
                  <p:par>
                    <p:cTn id="18" fill="hold" nodeType="clickPar">
                      <p:stCondLst>
                        <p:cond delay="0"/>
                      </p:stCondLst>
                      <p:childTnLst>
                        <p:par>
                          <p:cTn id="19" fill="hold" nodeType="withGroup">
                            <p:stCondLst>
                              <p:cond delay="0"/>
                            </p:stCondLst>
                            <p:childTnLst>
                              <p:par>
                                <p:cTn id="20" presetID="2" presetClass="mediacall" presetSubtype="0" fill="hold" nodeType="clickEffect">
                                  <p:stCondLst>
                                    <p:cond delay="0"/>
                                  </p:stCondLst>
                                  <p:childTnLst>
                                    <p:cmd type="call" cmd="togglePause">
                                      <p:cBhvr>
                                        <p:cTn id="21" dur="1" fill="hold"/>
                                        <p:tgtEl>
                                          <p:spTgt spid="167943"/>
                                        </p:tgtEl>
                                      </p:cBhvr>
                                    </p:cmd>
                                  </p:childTnLst>
                                </p:cTn>
                              </p:par>
                            </p:childTnLst>
                          </p:cTn>
                        </p:par>
                      </p:childTnLst>
                    </p:cTn>
                  </p:par>
                </p:childTnLst>
              </p:cTn>
              <p:nextCondLst>
                <p:cond evt="onClick" delay="0">
                  <p:tgtEl>
                    <p:spTgt spid="167943"/>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3" descr="cme19960113"/>
          <p:cNvPicPr>
            <a:picLocks noGrp="1" noChangeAspect="1" noChangeArrowheads="1"/>
          </p:cNvPicPr>
          <p:nvPr>
            <p:ph type="dgm" idx="1"/>
          </p:nvPr>
        </p:nvPicPr>
        <p:blipFill>
          <a:blip r:embed="rId2"/>
          <a:srcRect/>
          <a:stretch>
            <a:fillRect/>
          </a:stretch>
        </p:blipFill>
        <p:spPr>
          <a:xfrm>
            <a:off x="1403350" y="1341438"/>
            <a:ext cx="6096000" cy="4572000"/>
          </a:xfrm>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3"/>
          <p:cNvSpPr txBox="1">
            <a:spLocks noChangeArrowheads="1"/>
          </p:cNvSpPr>
          <p:nvPr/>
        </p:nvSpPr>
        <p:spPr bwMode="auto">
          <a:xfrm>
            <a:off x="1066800" y="6096000"/>
            <a:ext cx="7105650" cy="457200"/>
          </a:xfrm>
          <a:prstGeom prst="rect">
            <a:avLst/>
          </a:prstGeom>
          <a:noFill/>
          <a:ln w="9525">
            <a:noFill/>
            <a:miter lim="800000"/>
            <a:headEnd/>
            <a:tailEnd/>
          </a:ln>
        </p:spPr>
        <p:txBody>
          <a:bodyPr>
            <a:spAutoFit/>
          </a:bodyPr>
          <a:lstStyle/>
          <a:p>
            <a:pPr algn="ctr" eaLnBrk="1" hangingPunct="1">
              <a:spcBef>
                <a:spcPct val="50000"/>
              </a:spcBef>
            </a:pPr>
            <a:r>
              <a:rPr lang="en-US" altLang="zh-CN"/>
              <a:t>STEREO </a:t>
            </a:r>
            <a:r>
              <a:rPr lang="zh-CN" altLang="en-US"/>
              <a:t>观测到</a:t>
            </a:r>
            <a:r>
              <a:rPr lang="en-US" altLang="zh-CN"/>
              <a:t>2010</a:t>
            </a:r>
            <a:r>
              <a:rPr lang="zh-CN" altLang="en-US"/>
              <a:t>年</a:t>
            </a:r>
            <a:r>
              <a:rPr lang="en-US" altLang="zh-CN"/>
              <a:t>8</a:t>
            </a:r>
            <a:r>
              <a:rPr lang="zh-CN" altLang="en-US"/>
              <a:t>月</a:t>
            </a:r>
            <a:r>
              <a:rPr lang="en-US" altLang="zh-CN"/>
              <a:t>1</a:t>
            </a:r>
            <a:r>
              <a:rPr lang="zh-CN" altLang="en-US"/>
              <a:t>日</a:t>
            </a:r>
            <a:r>
              <a:rPr lang="en-US" altLang="zh-CN"/>
              <a:t>CME</a:t>
            </a:r>
            <a:r>
              <a:rPr lang="zh-CN" altLang="en-US"/>
              <a:t>爆发。</a:t>
            </a:r>
          </a:p>
        </p:txBody>
      </p:sp>
      <p:pic>
        <p:nvPicPr>
          <p:cNvPr id="206852" name="STEREO cme_20100801a.mpeg">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srcRect/>
          <a:stretch>
            <a:fillRect/>
          </a:stretch>
        </p:blipFill>
        <p:spPr bwMode="auto">
          <a:xfrm>
            <a:off x="2124075" y="1125538"/>
            <a:ext cx="4895850" cy="48958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375" fill="hold"/>
                                        <p:tgtEl>
                                          <p:spTgt spid="20685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206852"/>
                </p:tgtEl>
              </p:cMediaNode>
            </p:video>
            <p:seq concurrent="1" nextAc="seek">
              <p:cTn id="8" restart="whenNotActive" fill="hold" evtFilter="cancelBubble" nodeType="interactiveSeq">
                <p:stCondLst>
                  <p:cond evt="onClick" delay="0">
                    <p:tgtEl>
                      <p:spTgt spid="20685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06852"/>
                                        </p:tgtEl>
                                      </p:cBhvr>
                                    </p:cmd>
                                  </p:childTnLst>
                                </p:cTn>
                              </p:par>
                            </p:childTnLst>
                          </p:cTn>
                        </p:par>
                      </p:childTnLst>
                    </p:cTn>
                  </p:par>
                </p:childTnLst>
              </p:cTn>
              <p:nextCondLst>
                <p:cond evt="onClick" delay="0">
                  <p:tgtEl>
                    <p:spTgt spid="206852"/>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zh-CN" altLang="en-US" smtClean="0"/>
              <a:t>边缘</a:t>
            </a:r>
            <a:r>
              <a:rPr lang="en-US" altLang="zh-CN" smtClean="0"/>
              <a:t>CME</a:t>
            </a:r>
            <a:r>
              <a:rPr lang="zh-CN" altLang="en-US" smtClean="0"/>
              <a:t>和</a:t>
            </a:r>
            <a:r>
              <a:rPr lang="en-US" altLang="zh-CN" smtClean="0"/>
              <a:t>Halo CME</a:t>
            </a:r>
          </a:p>
        </p:txBody>
      </p:sp>
      <p:pic>
        <p:nvPicPr>
          <p:cNvPr id="172036" name="020218_c2.mpg">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6"/>
          <a:srcRect/>
          <a:stretch>
            <a:fillRect/>
          </a:stretch>
        </p:blipFill>
        <p:spPr bwMode="auto">
          <a:xfrm>
            <a:off x="0" y="1371600"/>
            <a:ext cx="4419600" cy="4419600"/>
          </a:xfrm>
          <a:prstGeom prst="rect">
            <a:avLst/>
          </a:prstGeom>
          <a:noFill/>
          <a:ln w="9525">
            <a:noFill/>
            <a:miter lim="800000"/>
            <a:headEnd/>
            <a:tailEnd/>
          </a:ln>
        </p:spPr>
      </p:pic>
      <p:pic>
        <p:nvPicPr>
          <p:cNvPr id="172037" name="011001_c3.mpg">
            <a:hlinkClick r:id="" action="ppaction://media"/>
          </p:cNvPr>
          <p:cNvPicPr>
            <a:picLocks noChangeAspect="1" noChangeArrowheads="1"/>
          </p:cNvPicPr>
          <p:nvPr>
            <a:videoFile r:link="rId4"/>
            <p:extLst>
              <p:ext uri="{DAA4B4D4-6D71-4841-9C94-3DE7FCFB9230}">
                <p14:media xmlns:p14="http://schemas.microsoft.com/office/powerpoint/2010/main" r:link="rId3"/>
              </p:ext>
            </p:extLst>
          </p:nvPr>
        </p:nvPicPr>
        <p:blipFill>
          <a:blip r:embed="rId7"/>
          <a:srcRect/>
          <a:stretch>
            <a:fillRect/>
          </a:stretch>
        </p:blipFill>
        <p:spPr bwMode="auto">
          <a:xfrm>
            <a:off x="4572000" y="1371600"/>
            <a:ext cx="4419600" cy="4419600"/>
          </a:xfrm>
          <a:prstGeom prst="rect">
            <a:avLst/>
          </a:prstGeom>
          <a:noFill/>
          <a:ln w="9525">
            <a:noFill/>
            <a:miter lim="800000"/>
            <a:headEnd/>
            <a:tailEnd/>
          </a:ln>
        </p:spPr>
      </p:pic>
      <p:sp>
        <p:nvSpPr>
          <p:cNvPr id="83973" name="Text Box 6"/>
          <p:cNvSpPr txBox="1">
            <a:spLocks noChangeArrowheads="1"/>
          </p:cNvSpPr>
          <p:nvPr/>
        </p:nvSpPr>
        <p:spPr bwMode="auto">
          <a:xfrm>
            <a:off x="457200" y="5943600"/>
            <a:ext cx="2819400" cy="457200"/>
          </a:xfrm>
          <a:prstGeom prst="rect">
            <a:avLst/>
          </a:prstGeom>
          <a:noFill/>
          <a:ln w="9525">
            <a:noFill/>
            <a:miter lim="800000"/>
            <a:headEnd/>
            <a:tailEnd/>
          </a:ln>
        </p:spPr>
        <p:txBody>
          <a:bodyPr>
            <a:spAutoFit/>
          </a:bodyPr>
          <a:lstStyle/>
          <a:p>
            <a:pPr algn="ctr" eaLnBrk="1" hangingPunct="1">
              <a:spcBef>
                <a:spcPct val="50000"/>
              </a:spcBef>
            </a:pPr>
            <a:r>
              <a:rPr lang="zh-CN" altLang="en-US"/>
              <a:t>边缘</a:t>
            </a:r>
            <a:r>
              <a:rPr lang="en-US" altLang="zh-CN"/>
              <a:t>CME</a:t>
            </a:r>
          </a:p>
        </p:txBody>
      </p:sp>
      <p:sp>
        <p:nvSpPr>
          <p:cNvPr id="83974" name="Text Box 7"/>
          <p:cNvSpPr txBox="1">
            <a:spLocks noChangeArrowheads="1"/>
          </p:cNvSpPr>
          <p:nvPr/>
        </p:nvSpPr>
        <p:spPr bwMode="auto">
          <a:xfrm>
            <a:off x="5562600" y="5943600"/>
            <a:ext cx="2819400" cy="457200"/>
          </a:xfrm>
          <a:prstGeom prst="rect">
            <a:avLst/>
          </a:prstGeom>
          <a:noFill/>
          <a:ln w="9525">
            <a:noFill/>
            <a:miter lim="800000"/>
            <a:headEnd/>
            <a:tailEnd/>
          </a:ln>
        </p:spPr>
        <p:txBody>
          <a:bodyPr>
            <a:spAutoFit/>
          </a:bodyPr>
          <a:lstStyle/>
          <a:p>
            <a:pPr algn="ctr" eaLnBrk="1" hangingPunct="1">
              <a:spcBef>
                <a:spcPct val="50000"/>
              </a:spcBef>
            </a:pPr>
            <a:r>
              <a:rPr lang="zh-CN" altLang="en-US"/>
              <a:t>晕状（</a:t>
            </a:r>
            <a:r>
              <a:rPr lang="en-US" altLang="zh-CN"/>
              <a:t>Halo</a:t>
            </a:r>
            <a:r>
              <a:rPr lang="zh-CN" altLang="en-US"/>
              <a:t>）</a:t>
            </a:r>
            <a:r>
              <a:rPr lang="en-US" altLang="zh-CN"/>
              <a:t>CME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172036"/>
                                        </p:tgtEl>
                                      </p:cBhvr>
                                    </p:cmd>
                                  </p:childTnLst>
                                </p:cTn>
                              </p:par>
                            </p:childTnLst>
                          </p:cTn>
                        </p:par>
                        <p:par>
                          <p:cTn id="7" fill="hold">
                            <p:stCondLst>
                              <p:cond delay="2033"/>
                            </p:stCondLst>
                            <p:childTnLst>
                              <p:par>
                                <p:cTn id="8" presetID="1" presetClass="mediacall" presetSubtype="0" fill="hold" nodeType="afterEffect">
                                  <p:stCondLst>
                                    <p:cond delay="0"/>
                                  </p:stCondLst>
                                  <p:childTnLst>
                                    <p:cmd type="call" cmd="playFrom(0.0)">
                                      <p:cBhvr>
                                        <p:cTn id="9" dur="1333" fill="hold"/>
                                        <p:tgtEl>
                                          <p:spTgt spid="17203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0" repeatCount="indefinite" fill="hold" display="0">
                  <p:stCondLst>
                    <p:cond delay="indefinite"/>
                  </p:stCondLst>
                  <p:endCondLst>
                    <p:cond evt="onNext" delay="0">
                      <p:tgtEl>
                        <p:sldTgt/>
                      </p:tgtEl>
                    </p:cond>
                    <p:cond evt="onPrev" delay="0">
                      <p:tgtEl>
                        <p:sldTgt/>
                      </p:tgtEl>
                    </p:cond>
                  </p:endCondLst>
                </p:cTn>
                <p:tgtEl>
                  <p:spTgt spid="172036"/>
                </p:tgtEl>
              </p:cMediaNode>
            </p:video>
            <p:seq concurrent="1" nextAc="seek">
              <p:cTn id="11" restart="whenNotActive" fill="hold" evtFilter="cancelBubble" nodeType="interactiveSeq">
                <p:stCondLst>
                  <p:cond evt="onClick" delay="0">
                    <p:tgtEl>
                      <p:spTgt spid="172036"/>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2" presetClass="mediacall" presetSubtype="0" fill="hold" nodeType="clickEffect">
                                  <p:stCondLst>
                                    <p:cond delay="0"/>
                                  </p:stCondLst>
                                  <p:childTnLst>
                                    <p:cmd type="call" cmd="togglePause">
                                      <p:cBhvr>
                                        <p:cTn id="15" dur="1" fill="hold"/>
                                        <p:tgtEl>
                                          <p:spTgt spid="172036"/>
                                        </p:tgtEl>
                                      </p:cBhvr>
                                    </p:cmd>
                                  </p:childTnLst>
                                </p:cTn>
                              </p:par>
                            </p:childTnLst>
                          </p:cTn>
                        </p:par>
                      </p:childTnLst>
                    </p:cTn>
                  </p:par>
                </p:childTnLst>
              </p:cTn>
              <p:nextCondLst>
                <p:cond evt="onClick" delay="0">
                  <p:tgtEl>
                    <p:spTgt spid="172036"/>
                  </p:tgtEl>
                </p:cond>
              </p:nextCondLst>
            </p:seq>
            <p:video>
              <p:cMediaNode>
                <p:cTn id="16" repeatCount="indefinite" fill="remove" display="0">
                  <p:stCondLst>
                    <p:cond delay="indefinite"/>
                  </p:stCondLst>
                </p:cTn>
                <p:tgtEl>
                  <p:spTgt spid="172037"/>
                </p:tgtEl>
              </p:cMediaNode>
            </p:video>
            <p:seq concurrent="1" nextAc="seek">
              <p:cTn id="17" restart="whenNotActive" fill="hold" evtFilter="cancelBubble" nodeType="interactiveSeq">
                <p:stCondLst>
                  <p:cond evt="onClick" delay="0">
                    <p:tgtEl>
                      <p:spTgt spid="172037"/>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172037"/>
                                        </p:tgtEl>
                                      </p:cBhvr>
                                    </p:cmd>
                                  </p:childTnLst>
                                </p:cTn>
                              </p:par>
                            </p:childTnLst>
                          </p:cTn>
                        </p:par>
                      </p:childTnLst>
                    </p:cTn>
                  </p:par>
                </p:childTnLst>
              </p:cTn>
              <p:nextCondLst>
                <p:cond evt="onClick" delay="0">
                  <p:tgtEl>
                    <p:spTgt spid="172037"/>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r>
              <a:rPr lang="zh-CN" altLang="en-US" smtClean="0"/>
              <a:t>前面和背面</a:t>
            </a:r>
            <a:r>
              <a:rPr lang="en-US" altLang="zh-CN" smtClean="0"/>
              <a:t>Halo CME</a:t>
            </a:r>
          </a:p>
        </p:txBody>
      </p:sp>
      <p:pic>
        <p:nvPicPr>
          <p:cNvPr id="84995" name="Picture 4" descr="front_back_halo"/>
          <p:cNvPicPr>
            <a:picLocks noChangeAspect="1" noChangeArrowheads="1"/>
          </p:cNvPicPr>
          <p:nvPr/>
        </p:nvPicPr>
        <p:blipFill>
          <a:blip r:embed="rId2"/>
          <a:srcRect/>
          <a:stretch>
            <a:fillRect/>
          </a:stretch>
        </p:blipFill>
        <p:spPr bwMode="auto">
          <a:xfrm>
            <a:off x="0" y="1600200"/>
            <a:ext cx="9144000" cy="4464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5"/>
          <p:cNvSpPr>
            <a:spLocks noGrp="1" noChangeArrowheads="1"/>
          </p:cNvSpPr>
          <p:nvPr>
            <p:ph type="title"/>
          </p:nvPr>
        </p:nvSpPr>
        <p:spPr/>
        <p:txBody>
          <a:bodyPr/>
          <a:lstStyle/>
          <a:p>
            <a:pPr eaLnBrk="1" hangingPunct="1"/>
            <a:endParaRPr lang="zh-CN" altLang="zh-CN" smtClean="0"/>
          </a:p>
        </p:txBody>
      </p:sp>
      <p:pic>
        <p:nvPicPr>
          <p:cNvPr id="243716" name="SECCHI 201002.mpeg">
            <a:hlinkClick r:id="" action="ppaction://media"/>
          </p:cNvPr>
          <p:cNvPicPr>
            <a:picLocks noGrp="1" noChangeAspect="1" noChangeArrowheads="1"/>
          </p:cNvPicPr>
          <p:nvPr>
            <p:ph idx="1"/>
            <a:videoFile r:link="rId2"/>
            <p:extLst>
              <p:ext uri="{DAA4B4D4-6D71-4841-9C94-3DE7FCFB9230}">
                <p14:media xmlns:p14="http://schemas.microsoft.com/office/powerpoint/2010/main" r:link="rId1"/>
              </p:ext>
            </p:extLst>
          </p:nvPr>
        </p:nvPicPr>
        <p:blipFill>
          <a:blip r:embed="rId4"/>
          <a:srcRect/>
          <a:stretch>
            <a:fillRect/>
          </a:stretch>
        </p:blipFill>
        <p:spPr>
          <a:xfrm>
            <a:off x="-98425" y="1131888"/>
            <a:ext cx="9307513" cy="2370137"/>
          </a:xfrm>
        </p:spPr>
      </p:pic>
      <p:sp>
        <p:nvSpPr>
          <p:cNvPr id="86020" name="Text Box 7"/>
          <p:cNvSpPr txBox="1">
            <a:spLocks noChangeArrowheads="1"/>
          </p:cNvSpPr>
          <p:nvPr/>
        </p:nvSpPr>
        <p:spPr bwMode="auto">
          <a:xfrm>
            <a:off x="323850" y="3625850"/>
            <a:ext cx="8820150" cy="3232150"/>
          </a:xfrm>
          <a:prstGeom prst="rect">
            <a:avLst/>
          </a:prstGeom>
          <a:noFill/>
          <a:ln w="9525">
            <a:noFill/>
            <a:miter lim="800000"/>
            <a:headEnd/>
            <a:tailEnd/>
          </a:ln>
        </p:spPr>
        <p:txBody>
          <a:bodyPr>
            <a:spAutoFit/>
          </a:bodyPr>
          <a:lstStyle/>
          <a:p>
            <a:pPr algn="just" eaLnBrk="1" hangingPunct="1">
              <a:spcBef>
                <a:spcPct val="50000"/>
              </a:spcBef>
            </a:pPr>
            <a:r>
              <a:rPr lang="zh-CN" altLang="en-US" b="1"/>
              <a:t>目前，利用</a:t>
            </a:r>
            <a:r>
              <a:rPr lang="en-US" altLang="zh-CN" b="1"/>
              <a:t>STEREO</a:t>
            </a:r>
            <a:r>
              <a:rPr lang="zh-CN" altLang="en-US" b="1"/>
              <a:t>卫星，我们可以观测跟踪</a:t>
            </a:r>
            <a:r>
              <a:rPr lang="en-US" altLang="zh-CN" b="1"/>
              <a:t>CME</a:t>
            </a:r>
            <a:r>
              <a:rPr lang="zh-CN" altLang="en-US" b="1"/>
              <a:t>从太阳到地球</a:t>
            </a:r>
            <a:r>
              <a:rPr lang="en-US" altLang="zh-CN" b="1"/>
              <a:t>1AU</a:t>
            </a:r>
            <a:r>
              <a:rPr lang="zh-CN" altLang="en-US" b="1"/>
              <a:t>的连续传播过程。</a:t>
            </a:r>
            <a:endParaRPr lang="en-US" altLang="zh-CN" b="1"/>
          </a:p>
          <a:p>
            <a:pPr algn="just" eaLnBrk="1" hangingPunct="1">
              <a:spcBef>
                <a:spcPct val="50000"/>
              </a:spcBef>
            </a:pPr>
            <a:r>
              <a:rPr lang="en-US" altLang="zh-CN"/>
              <a:t>Solar activity as seen with STEREO‘s SECCHI imagers from the Sun out to Earth. These images wrap around the sky so that you see Earth from both sides. Numerous Coronal Mass Ejections (CMEs) are seen erupting from the Sun and heading out to Earth orbit.</a:t>
            </a:r>
            <a:r>
              <a:rPr lang="zh-CN" altLang="en-US"/>
              <a:t> </a:t>
            </a:r>
            <a:r>
              <a:rPr lang="en-US" altLang="zh-CN"/>
              <a:t>Images at center and left are from the STEREO-A observatory, while the two images on the right are from STEREO-B. Data taken Feb. 1-19, 2010.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0367" fill="hold"/>
                                        <p:tgtEl>
                                          <p:spTgt spid="2437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243716"/>
                </p:tgtEl>
              </p:cMediaNode>
            </p:video>
            <p:seq concurrent="1" nextAc="seek">
              <p:cTn id="8" restart="whenNotActive" fill="hold" evtFilter="cancelBubble" nodeType="interactiveSeq">
                <p:stCondLst>
                  <p:cond evt="onClick" delay="0">
                    <p:tgtEl>
                      <p:spTgt spid="243716"/>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43716"/>
                                        </p:tgtEl>
                                      </p:cBhvr>
                                    </p:cmd>
                                  </p:childTnLst>
                                </p:cTn>
                              </p:par>
                            </p:childTnLst>
                          </p:cTn>
                        </p:par>
                      </p:childTnLst>
                    </p:cTn>
                  </p:par>
                </p:childTnLst>
              </p:cTn>
              <p:nextCondLst>
                <p:cond evt="onClick" delay="0">
                  <p:tgtEl>
                    <p:spTgt spid="243716"/>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r>
              <a:rPr lang="en-US" altLang="zh-CN" smtClean="0"/>
              <a:t>CME</a:t>
            </a:r>
            <a:r>
              <a:rPr lang="zh-CN" altLang="en-US" smtClean="0"/>
              <a:t>的各种次结构</a:t>
            </a:r>
          </a:p>
        </p:txBody>
      </p:sp>
      <p:sp>
        <p:nvSpPr>
          <p:cNvPr id="87043" name="Rectangle 3"/>
          <p:cNvSpPr>
            <a:spLocks noGrp="1" noChangeArrowheads="1"/>
          </p:cNvSpPr>
          <p:nvPr>
            <p:ph type="body" idx="1"/>
          </p:nvPr>
        </p:nvSpPr>
        <p:spPr/>
        <p:txBody>
          <a:bodyPr/>
          <a:lstStyle/>
          <a:p>
            <a:pPr eaLnBrk="1" hangingPunct="1">
              <a:spcBef>
                <a:spcPct val="0"/>
              </a:spcBef>
              <a:buFontTx/>
              <a:buNone/>
            </a:pPr>
            <a:r>
              <a:rPr lang="en-US" altLang="zh-CN" smtClean="0"/>
              <a:t>-  </a:t>
            </a:r>
            <a:r>
              <a:rPr lang="zh-CN" altLang="en-US" smtClean="0"/>
              <a:t>前沿。</a:t>
            </a:r>
          </a:p>
          <a:p>
            <a:pPr eaLnBrk="1" hangingPunct="1"/>
            <a:r>
              <a:rPr lang="zh-CN" altLang="en-US" smtClean="0"/>
              <a:t>暗腔（空腔）。</a:t>
            </a:r>
          </a:p>
          <a:p>
            <a:pPr eaLnBrk="1" hangingPunct="1"/>
            <a:r>
              <a:rPr lang="zh-CN" altLang="en-US" smtClean="0"/>
              <a:t>日珥亮核。</a:t>
            </a:r>
          </a:p>
          <a:p>
            <a:pPr eaLnBrk="1" hangingPunct="1">
              <a:buFontTx/>
              <a:buChar char="-"/>
            </a:pPr>
            <a:r>
              <a:rPr lang="en-US" altLang="zh-CN" smtClean="0"/>
              <a:t>CME</a:t>
            </a:r>
            <a:r>
              <a:rPr lang="zh-CN" altLang="en-US" smtClean="0"/>
              <a:t>抛射后亮环（亮拱）。</a:t>
            </a:r>
          </a:p>
          <a:p>
            <a:pPr eaLnBrk="1" hangingPunct="1">
              <a:buFontTx/>
              <a:buChar char="-"/>
            </a:pPr>
            <a:r>
              <a:rPr lang="zh-CN" altLang="en-US" smtClean="0"/>
              <a:t>如果抛射速度超</a:t>
            </a:r>
            <a:r>
              <a:rPr lang="en-US" altLang="zh-CN" smtClean="0"/>
              <a:t>Alfven</a:t>
            </a:r>
            <a:r>
              <a:rPr lang="zh-CN" altLang="en-US" smtClean="0"/>
              <a:t>速，还可能产生激波。</a:t>
            </a:r>
          </a:p>
          <a:p>
            <a:pPr eaLnBrk="1" hangingPunct="1"/>
            <a:r>
              <a:rPr lang="zh-CN" altLang="en-US" smtClean="0">
                <a:solidFill>
                  <a:srgbClr val="FF3300"/>
                </a:solidFill>
              </a:rPr>
              <a:t>注意</a:t>
            </a:r>
            <a:r>
              <a:rPr lang="en-US" altLang="zh-CN" smtClean="0">
                <a:solidFill>
                  <a:srgbClr val="FF3300"/>
                </a:solidFill>
              </a:rPr>
              <a:t>: </a:t>
            </a:r>
            <a:r>
              <a:rPr lang="zh-CN" altLang="en-US" smtClean="0">
                <a:solidFill>
                  <a:srgbClr val="FF3300"/>
                </a:solidFill>
              </a:rPr>
              <a:t>并不是所有的结构在所有的</a:t>
            </a:r>
            <a:r>
              <a:rPr lang="en-US" altLang="zh-CN" smtClean="0">
                <a:solidFill>
                  <a:srgbClr val="FF3300"/>
                </a:solidFill>
              </a:rPr>
              <a:t>CME</a:t>
            </a:r>
            <a:r>
              <a:rPr lang="zh-CN" altLang="en-US" smtClean="0">
                <a:solidFill>
                  <a:srgbClr val="FF3300"/>
                </a:solidFill>
              </a:rPr>
              <a:t>中都表现出来</a:t>
            </a:r>
            <a:r>
              <a:rPr lang="en-US" altLang="zh-CN" smtClean="0">
                <a:solidFill>
                  <a:srgbClr val="FF3300"/>
                </a:solidFill>
              </a:rPr>
              <a:t>!</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152400" y="152400"/>
            <a:ext cx="8839200" cy="685800"/>
          </a:xfrm>
        </p:spPr>
        <p:txBody>
          <a:bodyPr/>
          <a:lstStyle/>
          <a:p>
            <a:pPr eaLnBrk="1" hangingPunct="1"/>
            <a:r>
              <a:rPr lang="en-US" altLang="zh-CN" smtClean="0"/>
              <a:t>CME</a:t>
            </a:r>
            <a:r>
              <a:rPr lang="zh-CN" altLang="en-US" smtClean="0"/>
              <a:t>次结构的基本性质</a:t>
            </a:r>
          </a:p>
        </p:txBody>
      </p:sp>
      <p:sp>
        <p:nvSpPr>
          <p:cNvPr id="171011" name="Rectangle 3"/>
          <p:cNvSpPr>
            <a:spLocks noGrp="1" noChangeArrowheads="1"/>
          </p:cNvSpPr>
          <p:nvPr>
            <p:ph type="body" idx="1"/>
          </p:nvPr>
        </p:nvSpPr>
        <p:spPr>
          <a:xfrm>
            <a:off x="228600" y="1143000"/>
            <a:ext cx="8763000" cy="5410200"/>
          </a:xfrm>
        </p:spPr>
        <p:txBody>
          <a:bodyPr/>
          <a:lstStyle/>
          <a:p>
            <a:pPr eaLnBrk="1" hangingPunct="1">
              <a:lnSpc>
                <a:spcPct val="90000"/>
              </a:lnSpc>
            </a:pPr>
            <a:r>
              <a:rPr lang="zh-CN" altLang="en-US" smtClean="0"/>
              <a:t>前沿 </a:t>
            </a:r>
            <a:r>
              <a:rPr lang="en-US" altLang="zh-CN" smtClean="0"/>
              <a:t>(</a:t>
            </a:r>
            <a:r>
              <a:rPr lang="zh-CN" altLang="en-US" smtClean="0"/>
              <a:t>高密度</a:t>
            </a:r>
            <a:r>
              <a:rPr lang="en-US" altLang="zh-CN" smtClean="0"/>
              <a:t>, </a:t>
            </a:r>
            <a:r>
              <a:rPr lang="zh-CN" altLang="en-US" smtClean="0"/>
              <a:t>日冕温度</a:t>
            </a:r>
            <a:r>
              <a:rPr lang="en-US" altLang="zh-CN" smtClean="0"/>
              <a:t>, </a:t>
            </a:r>
            <a:r>
              <a:rPr lang="zh-CN" altLang="en-US" smtClean="0"/>
              <a:t>强磁场</a:t>
            </a:r>
            <a:r>
              <a:rPr lang="en-US" altLang="zh-CN" smtClean="0"/>
              <a:t>): </a:t>
            </a:r>
          </a:p>
          <a:p>
            <a:pPr eaLnBrk="1" hangingPunct="1">
              <a:lnSpc>
                <a:spcPct val="90000"/>
              </a:lnSpc>
              <a:buFontTx/>
              <a:buNone/>
            </a:pPr>
            <a:r>
              <a:rPr lang="en-US" altLang="zh-CN" smtClean="0"/>
              <a:t>        - 10</a:t>
            </a:r>
            <a:r>
              <a:rPr lang="en-US" altLang="zh-CN" baseline="30000" smtClean="0"/>
              <a:t>8 </a:t>
            </a:r>
            <a:r>
              <a:rPr lang="en-US" altLang="zh-CN" smtClean="0"/>
              <a:t>cm</a:t>
            </a:r>
            <a:r>
              <a:rPr lang="en-US" altLang="zh-CN" baseline="30000" smtClean="0"/>
              <a:t>-3 </a:t>
            </a:r>
            <a:r>
              <a:rPr lang="en-US" altLang="zh-CN" smtClean="0"/>
              <a:t>; ~2 MK; ~1 G</a:t>
            </a:r>
            <a:endParaRPr lang="en-US" altLang="zh-CN" baseline="30000" smtClean="0"/>
          </a:p>
          <a:p>
            <a:pPr eaLnBrk="1" hangingPunct="1">
              <a:lnSpc>
                <a:spcPct val="90000"/>
              </a:lnSpc>
            </a:pPr>
            <a:r>
              <a:rPr lang="zh-CN" altLang="en-US" smtClean="0"/>
              <a:t>暗腔 </a:t>
            </a:r>
            <a:r>
              <a:rPr lang="en-US" altLang="zh-CN" smtClean="0"/>
              <a:t>(</a:t>
            </a:r>
            <a:r>
              <a:rPr lang="zh-CN" altLang="en-US" smtClean="0"/>
              <a:t>低密度</a:t>
            </a:r>
            <a:r>
              <a:rPr lang="en-US" altLang="zh-CN" smtClean="0"/>
              <a:t>, </a:t>
            </a:r>
            <a:r>
              <a:rPr lang="zh-CN" altLang="en-US" smtClean="0"/>
              <a:t>日冕温度</a:t>
            </a:r>
            <a:r>
              <a:rPr lang="en-US" altLang="zh-CN" smtClean="0"/>
              <a:t>, </a:t>
            </a:r>
            <a:r>
              <a:rPr lang="zh-CN" altLang="en-US" smtClean="0"/>
              <a:t>更强的磁场</a:t>
            </a:r>
            <a:r>
              <a:rPr lang="en-US" altLang="zh-CN" smtClean="0"/>
              <a:t>)</a:t>
            </a:r>
          </a:p>
          <a:p>
            <a:pPr eaLnBrk="1" hangingPunct="1">
              <a:lnSpc>
                <a:spcPct val="90000"/>
              </a:lnSpc>
              <a:buFontTx/>
              <a:buNone/>
            </a:pPr>
            <a:r>
              <a:rPr lang="en-US" altLang="zh-CN" smtClean="0"/>
              <a:t>        - 10</a:t>
            </a:r>
            <a:r>
              <a:rPr lang="en-US" altLang="zh-CN" baseline="30000" smtClean="0"/>
              <a:t>7 </a:t>
            </a:r>
            <a:r>
              <a:rPr lang="en-US" altLang="zh-CN" smtClean="0"/>
              <a:t>cm</a:t>
            </a:r>
            <a:r>
              <a:rPr lang="en-US" altLang="zh-CN" baseline="30000" smtClean="0"/>
              <a:t>-3 </a:t>
            </a:r>
            <a:r>
              <a:rPr lang="en-US" altLang="zh-CN" smtClean="0"/>
              <a:t>; ~</a:t>
            </a:r>
            <a:r>
              <a:rPr lang="en-US" altLang="zh-CN" baseline="30000" smtClean="0"/>
              <a:t> </a:t>
            </a:r>
            <a:r>
              <a:rPr lang="en-US" altLang="zh-CN" smtClean="0"/>
              <a:t>2 MK; ~ </a:t>
            </a:r>
            <a:r>
              <a:rPr lang="zh-CN" altLang="en-US" smtClean="0"/>
              <a:t>几个 </a:t>
            </a:r>
            <a:r>
              <a:rPr lang="en-US" altLang="zh-CN" smtClean="0"/>
              <a:t>G ? </a:t>
            </a:r>
          </a:p>
          <a:p>
            <a:pPr eaLnBrk="1" hangingPunct="1">
              <a:lnSpc>
                <a:spcPct val="90000"/>
              </a:lnSpc>
            </a:pPr>
            <a:r>
              <a:rPr lang="zh-CN" altLang="en-US" smtClean="0"/>
              <a:t>日珥亮核 </a:t>
            </a:r>
            <a:r>
              <a:rPr lang="en-US" altLang="zh-CN" smtClean="0"/>
              <a:t>(</a:t>
            </a:r>
            <a:r>
              <a:rPr lang="zh-CN" altLang="en-US" smtClean="0"/>
              <a:t>最高的密度</a:t>
            </a:r>
            <a:r>
              <a:rPr lang="en-US" altLang="zh-CN" smtClean="0"/>
              <a:t>, </a:t>
            </a:r>
            <a:r>
              <a:rPr lang="zh-CN" altLang="en-US" smtClean="0"/>
              <a:t>最低的温度</a:t>
            </a:r>
            <a:r>
              <a:rPr lang="en-US" altLang="zh-CN" smtClean="0"/>
              <a:t>, </a:t>
            </a:r>
            <a:r>
              <a:rPr lang="zh-CN" altLang="en-US" smtClean="0"/>
              <a:t>最强的磁场</a:t>
            </a:r>
            <a:r>
              <a:rPr lang="en-US" altLang="zh-CN" smtClean="0"/>
              <a:t>)</a:t>
            </a:r>
          </a:p>
          <a:p>
            <a:pPr eaLnBrk="1" hangingPunct="1">
              <a:lnSpc>
                <a:spcPct val="90000"/>
              </a:lnSpc>
              <a:buFontTx/>
              <a:buNone/>
            </a:pPr>
            <a:r>
              <a:rPr lang="en-US" altLang="zh-CN" smtClean="0"/>
              <a:t>        - 10</a:t>
            </a:r>
            <a:r>
              <a:rPr lang="en-US" altLang="zh-CN" baseline="30000" smtClean="0"/>
              <a:t>11 </a:t>
            </a:r>
            <a:r>
              <a:rPr lang="en-US" altLang="zh-CN" smtClean="0"/>
              <a:t>cm</a:t>
            </a:r>
            <a:r>
              <a:rPr lang="en-US" altLang="zh-CN" baseline="30000" smtClean="0"/>
              <a:t>-3 </a:t>
            </a:r>
            <a:r>
              <a:rPr lang="en-US" altLang="zh-CN" smtClean="0"/>
              <a:t>;</a:t>
            </a:r>
            <a:r>
              <a:rPr lang="en-US" altLang="zh-CN" baseline="30000" smtClean="0"/>
              <a:t> </a:t>
            </a:r>
            <a:r>
              <a:rPr lang="en-US" altLang="zh-CN" smtClean="0"/>
              <a:t>8000 K; ~ 10 G</a:t>
            </a:r>
          </a:p>
          <a:p>
            <a:pPr eaLnBrk="1" hangingPunct="1">
              <a:lnSpc>
                <a:spcPct val="90000"/>
              </a:lnSpc>
            </a:pPr>
            <a:r>
              <a:rPr lang="zh-CN" altLang="en-US" smtClean="0"/>
              <a:t>抛射后环</a:t>
            </a:r>
            <a:r>
              <a:rPr lang="en-US" altLang="zh-CN" smtClean="0"/>
              <a:t>(</a:t>
            </a:r>
            <a:r>
              <a:rPr lang="zh-CN" altLang="en-US" smtClean="0"/>
              <a:t>拱</a:t>
            </a:r>
            <a:r>
              <a:rPr lang="en-US" altLang="zh-CN" smtClean="0"/>
              <a:t>)</a:t>
            </a:r>
          </a:p>
          <a:p>
            <a:pPr eaLnBrk="1" hangingPunct="1">
              <a:lnSpc>
                <a:spcPct val="90000"/>
              </a:lnSpc>
              <a:buFontTx/>
              <a:buNone/>
            </a:pPr>
            <a:r>
              <a:rPr lang="en-US" altLang="zh-CN" smtClean="0"/>
              <a:t>        - 10</a:t>
            </a:r>
            <a:r>
              <a:rPr lang="en-US" altLang="zh-CN" baseline="30000" smtClean="0"/>
              <a:t>9 </a:t>
            </a:r>
            <a:r>
              <a:rPr lang="en-US" altLang="zh-CN" smtClean="0"/>
              <a:t>cm</a:t>
            </a:r>
            <a:r>
              <a:rPr lang="en-US" altLang="zh-CN" baseline="30000" smtClean="0"/>
              <a:t>-3 </a:t>
            </a:r>
            <a:r>
              <a:rPr lang="en-US" altLang="zh-CN" smtClean="0"/>
              <a:t>; 10 MK; ~  </a:t>
            </a:r>
            <a:r>
              <a:rPr lang="zh-CN" altLang="en-US" smtClean="0"/>
              <a:t>几个 </a:t>
            </a:r>
            <a:r>
              <a:rPr lang="en-US" altLang="zh-CN" smtClean="0"/>
              <a:t>G</a:t>
            </a:r>
          </a:p>
          <a:p>
            <a:pPr eaLnBrk="1" hangingPunct="1">
              <a:lnSpc>
                <a:spcPct val="90000"/>
              </a:lnSpc>
            </a:pPr>
            <a:r>
              <a:rPr lang="zh-CN" altLang="en-US" smtClean="0"/>
              <a:t>激波</a:t>
            </a:r>
            <a:r>
              <a:rPr lang="en-US" altLang="zh-CN" smtClean="0"/>
              <a:t>: </a:t>
            </a:r>
            <a:r>
              <a:rPr lang="zh-CN" altLang="en-US" smtClean="0"/>
              <a:t>在米波及更长的射电波段可被观测。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10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710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7101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7101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7101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71011">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71011">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71011">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710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1" grpId="0" build="p" autoUpdateAnimBg="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r>
              <a:rPr lang="en-US" altLang="zh-CN" smtClean="0"/>
              <a:t>CME</a:t>
            </a:r>
            <a:r>
              <a:rPr lang="zh-CN" altLang="en-US" smtClean="0"/>
              <a:t>的极紫外线观测</a:t>
            </a:r>
          </a:p>
        </p:txBody>
      </p:sp>
      <p:sp>
        <p:nvSpPr>
          <p:cNvPr id="89093" name="Line 6"/>
          <p:cNvSpPr>
            <a:spLocks noChangeShapeType="1"/>
          </p:cNvSpPr>
          <p:nvPr/>
        </p:nvSpPr>
        <p:spPr bwMode="auto">
          <a:xfrm flipH="1" flipV="1">
            <a:off x="3962400" y="4648200"/>
            <a:ext cx="304800" cy="228600"/>
          </a:xfrm>
          <a:prstGeom prst="line">
            <a:avLst/>
          </a:prstGeom>
          <a:noFill/>
          <a:ln w="28575">
            <a:solidFill>
              <a:schemeClr val="bg1"/>
            </a:solidFill>
            <a:round/>
            <a:headEnd/>
            <a:tailEnd type="triangle" w="med" len="med"/>
          </a:ln>
        </p:spPr>
        <p:txBody>
          <a:bodyPr/>
          <a:lstStyle/>
          <a:p>
            <a:endParaRPr lang="zh-CN" altLang="en-US"/>
          </a:p>
        </p:txBody>
      </p:sp>
      <p:sp>
        <p:nvSpPr>
          <p:cNvPr id="89094" name="Rectangle 7"/>
          <p:cNvSpPr>
            <a:spLocks noChangeArrowheads="1"/>
          </p:cNvSpPr>
          <p:nvPr/>
        </p:nvSpPr>
        <p:spPr bwMode="auto">
          <a:xfrm>
            <a:off x="123825" y="5741988"/>
            <a:ext cx="8929688" cy="1071562"/>
          </a:xfrm>
          <a:prstGeom prst="rect">
            <a:avLst/>
          </a:prstGeom>
          <a:noFill/>
          <a:ln w="9525">
            <a:noFill/>
            <a:miter lim="800000"/>
            <a:headEnd/>
            <a:tailEnd/>
          </a:ln>
        </p:spPr>
        <p:txBody>
          <a:bodyPr anchor="ctr"/>
          <a:lstStyle/>
          <a:p>
            <a:pPr algn="just" eaLnBrk="1" hangingPunct="1"/>
            <a:r>
              <a:rPr lang="en-US" altLang="zh-CN" b="1" dirty="0">
                <a:solidFill>
                  <a:schemeClr val="accent2"/>
                </a:solidFill>
              </a:rPr>
              <a:t>EUV Dimming </a:t>
            </a:r>
            <a:r>
              <a:rPr lang="zh-CN" altLang="en-US" b="1" dirty="0">
                <a:solidFill>
                  <a:schemeClr val="accent2"/>
                </a:solidFill>
              </a:rPr>
              <a:t>（极紫外线变暗）</a:t>
            </a:r>
            <a:r>
              <a:rPr lang="zh-CN" altLang="en-US" dirty="0"/>
              <a:t>：</a:t>
            </a:r>
            <a:r>
              <a:rPr lang="zh-CN" altLang="en-US" b="1" dirty="0"/>
              <a:t>物质抛射后，导致发射体减少，辐射强度降低。</a:t>
            </a:r>
            <a:r>
              <a:rPr lang="zh-CN" altLang="en-US" b="1" dirty="0">
                <a:solidFill>
                  <a:srgbClr val="FF0000"/>
                </a:solidFill>
              </a:rPr>
              <a:t>将日面观测和日冕仪的观测结合，有助于我们分析</a:t>
            </a:r>
            <a:r>
              <a:rPr lang="en-US" altLang="zh-CN" b="1" dirty="0">
                <a:solidFill>
                  <a:srgbClr val="FF0000"/>
                </a:solidFill>
              </a:rPr>
              <a:t>CME</a:t>
            </a:r>
            <a:r>
              <a:rPr lang="zh-CN" altLang="en-US" b="1" dirty="0">
                <a:solidFill>
                  <a:srgbClr val="FF0000"/>
                </a:solidFill>
              </a:rPr>
              <a:t>爆发的源区位置及特征，分析其爆发机制。</a:t>
            </a:r>
          </a:p>
        </p:txBody>
      </p:sp>
      <p:sp>
        <p:nvSpPr>
          <p:cNvPr id="89095" name="Line 8"/>
          <p:cNvSpPr>
            <a:spLocks noChangeShapeType="1"/>
          </p:cNvSpPr>
          <p:nvPr/>
        </p:nvSpPr>
        <p:spPr bwMode="auto">
          <a:xfrm flipH="1" flipV="1">
            <a:off x="8675688" y="4581525"/>
            <a:ext cx="304800" cy="228600"/>
          </a:xfrm>
          <a:prstGeom prst="line">
            <a:avLst/>
          </a:prstGeom>
          <a:noFill/>
          <a:ln w="28575">
            <a:solidFill>
              <a:schemeClr val="bg1"/>
            </a:solidFill>
            <a:round/>
            <a:headEnd/>
            <a:tailEnd type="triangle" w="med" len="med"/>
          </a:ln>
        </p:spPr>
        <p:txBody>
          <a:bodyPr/>
          <a:lstStyle/>
          <a:p>
            <a:endParaRPr lang="zh-CN" altLang="en-US"/>
          </a:p>
        </p:txBody>
      </p:sp>
      <p:pic>
        <p:nvPicPr>
          <p:cNvPr id="2" name="apj452876f4_video7">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23825" y="1161990"/>
            <a:ext cx="4329343" cy="4314703"/>
          </a:xfrm>
          <a:prstGeom prst="rect">
            <a:avLst/>
          </a:prstGeom>
        </p:spPr>
      </p:pic>
      <p:pic>
        <p:nvPicPr>
          <p:cNvPr id="3" name="apj452876f4_video8">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4599521" y="1164949"/>
            <a:ext cx="4326373" cy="431174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00" fill="hold"/>
                                        <p:tgtEl>
                                          <p:spTgt spid="2"/>
                                        </p:tgtEl>
                                      </p:cBhvr>
                                    </p:cmd>
                                  </p:childTnLst>
                                </p:cTn>
                              </p:par>
                            </p:childTnLst>
                          </p:cTn>
                        </p:par>
                        <p:par>
                          <p:cTn id="7" fill="hold">
                            <p:stCondLst>
                              <p:cond delay="4800"/>
                            </p:stCondLst>
                            <p:childTnLst>
                              <p:par>
                                <p:cTn id="8" presetID="1" presetClass="mediacall" presetSubtype="0" fill="hold" nodeType="afterEffect">
                                  <p:stCondLst>
                                    <p:cond delay="0"/>
                                  </p:stCondLst>
                                  <p:childTnLst>
                                    <p:cmd type="call" cmd="playFrom(0.0)">
                                      <p:cBhvr>
                                        <p:cTn id="9" dur="473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remove"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video>
              <p:cMediaNode vol="80000">
                <p:cTn id="16" repeatCount="indefinite" fill="remove" display="0">
                  <p:stCondLst>
                    <p:cond delay="indefinite"/>
                  </p:stCondLst>
                </p:cTn>
                <p:tgtEl>
                  <p:spTgt spid="3"/>
                </p:tgtEl>
              </p:cMediaNode>
            </p:video>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114" name="组合 26"/>
          <p:cNvGrpSpPr>
            <a:grpSpLocks/>
          </p:cNvGrpSpPr>
          <p:nvPr/>
        </p:nvGrpSpPr>
        <p:grpSpPr bwMode="auto">
          <a:xfrm>
            <a:off x="598488" y="1628775"/>
            <a:ext cx="7874000" cy="3900488"/>
            <a:chOff x="598552" y="260648"/>
            <a:chExt cx="7874888" cy="3901440"/>
          </a:xfrm>
        </p:grpSpPr>
        <p:pic>
          <p:nvPicPr>
            <p:cNvPr id="90116" name="图片 30" descr="19971103_LICME_eit.gif"/>
            <p:cNvPicPr>
              <a:picLocks noChangeAspect="1"/>
            </p:cNvPicPr>
            <p:nvPr/>
          </p:nvPicPr>
          <p:blipFill>
            <a:blip r:embed="rId2"/>
            <a:srcRect/>
            <a:stretch>
              <a:fillRect/>
            </a:stretch>
          </p:blipFill>
          <p:spPr bwMode="auto">
            <a:xfrm>
              <a:off x="598552" y="260648"/>
              <a:ext cx="3901440" cy="3901440"/>
            </a:xfrm>
            <a:prstGeom prst="rect">
              <a:avLst/>
            </a:prstGeom>
            <a:noFill/>
            <a:ln w="9525">
              <a:noFill/>
              <a:miter lim="800000"/>
              <a:headEnd/>
              <a:tailEnd/>
            </a:ln>
          </p:spPr>
        </p:pic>
        <p:pic>
          <p:nvPicPr>
            <p:cNvPr id="90117" name="图片 31" descr="19971103_LICME_c2.gif"/>
            <p:cNvPicPr>
              <a:picLocks noChangeAspect="1"/>
            </p:cNvPicPr>
            <p:nvPr/>
          </p:nvPicPr>
          <p:blipFill>
            <a:blip r:embed="rId3"/>
            <a:srcRect/>
            <a:stretch>
              <a:fillRect/>
            </a:stretch>
          </p:blipFill>
          <p:spPr bwMode="auto">
            <a:xfrm>
              <a:off x="4572000" y="260648"/>
              <a:ext cx="3901440" cy="3901440"/>
            </a:xfrm>
            <a:prstGeom prst="rect">
              <a:avLst/>
            </a:prstGeom>
            <a:noFill/>
            <a:ln w="9525">
              <a:noFill/>
              <a:miter lim="800000"/>
              <a:headEnd/>
              <a:tailEnd/>
            </a:ln>
          </p:spPr>
        </p:pic>
      </p:grpSp>
      <p:sp>
        <p:nvSpPr>
          <p:cNvPr id="90115" name="Rectangle 8"/>
          <p:cNvSpPr>
            <a:spLocks noChangeArrowheads="1"/>
          </p:cNvSpPr>
          <p:nvPr/>
        </p:nvSpPr>
        <p:spPr bwMode="auto">
          <a:xfrm>
            <a:off x="533400" y="5661025"/>
            <a:ext cx="8077200" cy="792163"/>
          </a:xfrm>
          <a:prstGeom prst="rect">
            <a:avLst/>
          </a:prstGeom>
          <a:noFill/>
          <a:ln w="9525">
            <a:noFill/>
            <a:miter lim="800000"/>
            <a:headEnd/>
            <a:tailEnd/>
          </a:ln>
        </p:spPr>
        <p:txBody>
          <a:bodyPr anchor="ctr"/>
          <a:lstStyle/>
          <a:p>
            <a:pPr algn="just" eaLnBrk="1" hangingPunct="1"/>
            <a:r>
              <a:rPr lang="en-US" altLang="zh-CN" b="1">
                <a:solidFill>
                  <a:schemeClr val="accent2"/>
                </a:solidFill>
              </a:rPr>
              <a:t>EUV Dimming (</a:t>
            </a:r>
            <a:r>
              <a:rPr lang="zh-CN" altLang="en-US" b="1">
                <a:solidFill>
                  <a:schemeClr val="accent2"/>
                </a:solidFill>
              </a:rPr>
              <a:t>极紫外线变暗</a:t>
            </a:r>
            <a:r>
              <a:rPr lang="en-US" altLang="zh-CN" b="1">
                <a:solidFill>
                  <a:schemeClr val="accent2"/>
                </a:solidFill>
              </a:rPr>
              <a:t>), </a:t>
            </a:r>
            <a:r>
              <a:rPr lang="en-US" altLang="zh-CN" b="1"/>
              <a:t>1997</a:t>
            </a:r>
            <a:r>
              <a:rPr lang="zh-CN" altLang="en-US" b="1"/>
              <a:t>年</a:t>
            </a:r>
            <a:r>
              <a:rPr lang="en-US" altLang="zh-CN" b="1"/>
              <a:t>11</a:t>
            </a:r>
            <a:r>
              <a:rPr lang="zh-CN" altLang="en-US" b="1"/>
              <a:t>月</a:t>
            </a:r>
            <a:r>
              <a:rPr lang="en-US" altLang="zh-CN" b="1"/>
              <a:t>3</a:t>
            </a:r>
            <a:r>
              <a:rPr lang="zh-CN" altLang="en-US" b="1"/>
              <a:t>日</a:t>
            </a:r>
            <a:r>
              <a:rPr lang="en-US" altLang="zh-CN" b="1"/>
              <a:t>CME</a:t>
            </a:r>
            <a:r>
              <a:rPr lang="zh-CN" altLang="en-US" b="1"/>
              <a:t>的</a:t>
            </a:r>
            <a:r>
              <a:rPr lang="en-US" altLang="zh-CN" b="1"/>
              <a:t>SOHO/EIT </a:t>
            </a:r>
            <a:r>
              <a:rPr lang="zh-CN" altLang="en-US" b="1"/>
              <a:t>（左）和</a:t>
            </a:r>
            <a:r>
              <a:rPr lang="en-US" altLang="zh-CN" b="1"/>
              <a:t>SOHO/LASCO</a:t>
            </a:r>
            <a:r>
              <a:rPr lang="zh-CN" altLang="en-US" b="1"/>
              <a:t>观测的差分图像。</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9"/>
          <p:cNvGrpSpPr>
            <a:grpSpLocks/>
          </p:cNvGrpSpPr>
          <p:nvPr/>
        </p:nvGrpSpPr>
        <p:grpSpPr bwMode="auto">
          <a:xfrm>
            <a:off x="598488" y="1557338"/>
            <a:ext cx="7862887" cy="3900487"/>
            <a:chOff x="814576" y="692696"/>
            <a:chExt cx="7861880" cy="3901440"/>
          </a:xfrm>
        </p:grpSpPr>
        <p:pic>
          <p:nvPicPr>
            <p:cNvPr id="91140" name="图片 41" descr="19980509_ALCME_eit.gif"/>
            <p:cNvPicPr>
              <a:picLocks noChangeAspect="1"/>
            </p:cNvPicPr>
            <p:nvPr/>
          </p:nvPicPr>
          <p:blipFill>
            <a:blip r:embed="rId2"/>
            <a:srcRect/>
            <a:stretch>
              <a:fillRect/>
            </a:stretch>
          </p:blipFill>
          <p:spPr bwMode="auto">
            <a:xfrm>
              <a:off x="814576" y="692696"/>
              <a:ext cx="3901440" cy="3901440"/>
            </a:xfrm>
            <a:prstGeom prst="rect">
              <a:avLst/>
            </a:prstGeom>
            <a:noFill/>
            <a:ln w="9525">
              <a:noFill/>
              <a:miter lim="800000"/>
              <a:headEnd/>
              <a:tailEnd/>
            </a:ln>
          </p:spPr>
        </p:pic>
        <p:pic>
          <p:nvPicPr>
            <p:cNvPr id="91141" name="图片 42" descr="19980509_ALCME_c2.gif"/>
            <p:cNvPicPr>
              <a:picLocks noChangeAspect="1"/>
            </p:cNvPicPr>
            <p:nvPr/>
          </p:nvPicPr>
          <p:blipFill>
            <a:blip r:embed="rId3"/>
            <a:srcRect/>
            <a:stretch>
              <a:fillRect/>
            </a:stretch>
          </p:blipFill>
          <p:spPr bwMode="auto">
            <a:xfrm>
              <a:off x="4775016" y="692696"/>
              <a:ext cx="3901440" cy="3901440"/>
            </a:xfrm>
            <a:prstGeom prst="rect">
              <a:avLst/>
            </a:prstGeom>
            <a:noFill/>
            <a:ln w="9525">
              <a:noFill/>
              <a:miter lim="800000"/>
              <a:headEnd/>
              <a:tailEnd/>
            </a:ln>
          </p:spPr>
        </p:pic>
      </p:grpSp>
      <p:sp>
        <p:nvSpPr>
          <p:cNvPr id="91139" name="Rectangle 8"/>
          <p:cNvSpPr>
            <a:spLocks noChangeArrowheads="1"/>
          </p:cNvSpPr>
          <p:nvPr/>
        </p:nvSpPr>
        <p:spPr bwMode="auto">
          <a:xfrm>
            <a:off x="520700" y="5589588"/>
            <a:ext cx="8077200" cy="792162"/>
          </a:xfrm>
          <a:prstGeom prst="rect">
            <a:avLst/>
          </a:prstGeom>
          <a:noFill/>
          <a:ln w="9525">
            <a:noFill/>
            <a:miter lim="800000"/>
            <a:headEnd/>
            <a:tailEnd/>
          </a:ln>
        </p:spPr>
        <p:txBody>
          <a:bodyPr anchor="ctr"/>
          <a:lstStyle/>
          <a:p>
            <a:pPr algn="just" eaLnBrk="1" hangingPunct="1"/>
            <a:r>
              <a:rPr lang="en-US" altLang="zh-CN" b="1">
                <a:solidFill>
                  <a:schemeClr val="accent2"/>
                </a:solidFill>
              </a:rPr>
              <a:t>EUV Dimming (</a:t>
            </a:r>
            <a:r>
              <a:rPr lang="zh-CN" altLang="en-US" b="1">
                <a:solidFill>
                  <a:schemeClr val="accent2"/>
                </a:solidFill>
              </a:rPr>
              <a:t>极紫外线变暗</a:t>
            </a:r>
            <a:r>
              <a:rPr lang="en-US" altLang="zh-CN" b="1">
                <a:solidFill>
                  <a:schemeClr val="accent2"/>
                </a:solidFill>
              </a:rPr>
              <a:t>), </a:t>
            </a:r>
            <a:r>
              <a:rPr lang="en-US" altLang="zh-CN" b="1"/>
              <a:t>1998</a:t>
            </a:r>
            <a:r>
              <a:rPr lang="zh-CN" altLang="en-US" b="1"/>
              <a:t>年</a:t>
            </a:r>
            <a:r>
              <a:rPr lang="en-US" altLang="zh-CN" b="1"/>
              <a:t>5</a:t>
            </a:r>
            <a:r>
              <a:rPr lang="zh-CN" altLang="en-US" b="1"/>
              <a:t>月</a:t>
            </a:r>
            <a:r>
              <a:rPr lang="en-US" altLang="zh-CN" b="1"/>
              <a:t>9</a:t>
            </a:r>
            <a:r>
              <a:rPr lang="zh-CN" altLang="en-US" b="1"/>
              <a:t>日</a:t>
            </a:r>
            <a:r>
              <a:rPr lang="en-US" altLang="zh-CN" b="1"/>
              <a:t>CME</a:t>
            </a:r>
            <a:r>
              <a:rPr lang="zh-CN" altLang="en-US" b="1"/>
              <a:t>的</a:t>
            </a:r>
            <a:r>
              <a:rPr lang="en-US" altLang="zh-CN" b="1"/>
              <a:t>SOHO/EIT </a:t>
            </a:r>
            <a:r>
              <a:rPr lang="zh-CN" altLang="en-US" b="1"/>
              <a:t>（左）和</a:t>
            </a:r>
            <a:r>
              <a:rPr lang="en-US" altLang="zh-CN" b="1"/>
              <a:t>SOHO/LASCO</a:t>
            </a:r>
            <a:r>
              <a:rPr lang="zh-CN" altLang="en-US" b="1"/>
              <a:t>观测的差分图像。</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may12_color_time"/>
          <p:cNvPicPr>
            <a:picLocks noGrp="1" noChangeAspect="1" noChangeArrowheads="1"/>
          </p:cNvPicPr>
          <p:nvPr>
            <p:ph sz="quarter" idx="3"/>
          </p:nvPr>
        </p:nvPicPr>
        <p:blipFill>
          <a:blip r:embed="rId5"/>
          <a:srcRect/>
          <a:stretch>
            <a:fillRect/>
          </a:stretch>
        </p:blipFill>
        <p:spPr>
          <a:xfrm>
            <a:off x="4775200" y="1360488"/>
            <a:ext cx="3940175" cy="4330700"/>
          </a:xfrm>
        </p:spPr>
      </p:pic>
      <p:sp>
        <p:nvSpPr>
          <p:cNvPr id="92163" name="Text Box 8"/>
          <p:cNvSpPr txBox="1">
            <a:spLocks noChangeArrowheads="1"/>
          </p:cNvSpPr>
          <p:nvPr/>
        </p:nvSpPr>
        <p:spPr bwMode="auto">
          <a:xfrm>
            <a:off x="428625" y="5857875"/>
            <a:ext cx="8324850" cy="830263"/>
          </a:xfrm>
          <a:prstGeom prst="rect">
            <a:avLst/>
          </a:prstGeom>
          <a:noFill/>
          <a:ln w="9525">
            <a:noFill/>
            <a:miter lim="800000"/>
            <a:headEnd/>
            <a:tailEnd/>
          </a:ln>
        </p:spPr>
        <p:txBody>
          <a:bodyPr>
            <a:spAutoFit/>
          </a:bodyPr>
          <a:lstStyle/>
          <a:p>
            <a:pPr eaLnBrk="1" hangingPunct="1">
              <a:spcBef>
                <a:spcPct val="50000"/>
              </a:spcBef>
            </a:pPr>
            <a:r>
              <a:rPr lang="en-US" altLang="zh-CN" b="1" dirty="0">
                <a:solidFill>
                  <a:schemeClr val="accent2"/>
                </a:solidFill>
              </a:rPr>
              <a:t>EIT</a:t>
            </a:r>
            <a:r>
              <a:rPr lang="zh-CN" altLang="en-US" b="1" dirty="0">
                <a:solidFill>
                  <a:schemeClr val="accent2"/>
                </a:solidFill>
              </a:rPr>
              <a:t>或</a:t>
            </a:r>
            <a:r>
              <a:rPr lang="en-US" altLang="zh-CN" b="1" dirty="0">
                <a:solidFill>
                  <a:schemeClr val="accent2"/>
                </a:solidFill>
              </a:rPr>
              <a:t>EUV</a:t>
            </a:r>
            <a:r>
              <a:rPr lang="zh-CN" altLang="en-US" b="1" dirty="0">
                <a:solidFill>
                  <a:schemeClr val="accent2"/>
                </a:solidFill>
              </a:rPr>
              <a:t>波：</a:t>
            </a:r>
            <a:r>
              <a:rPr lang="zh-CN" altLang="en-US" b="1" dirty="0"/>
              <a:t>平均传播速度比相应的</a:t>
            </a:r>
            <a:r>
              <a:rPr lang="en-US" altLang="zh-CN" b="1" dirty="0"/>
              <a:t>Moreton</a:t>
            </a:r>
            <a:r>
              <a:rPr lang="zh-CN" altLang="en-US" b="1" dirty="0"/>
              <a:t>波的传播速度慢</a:t>
            </a:r>
            <a:r>
              <a:rPr lang="en-US" altLang="zh-CN" b="1" dirty="0"/>
              <a:t>2-3</a:t>
            </a:r>
            <a:r>
              <a:rPr lang="zh-CN" altLang="en-US" b="1" dirty="0"/>
              <a:t>倍，伴随有</a:t>
            </a:r>
            <a:r>
              <a:rPr lang="en-US" altLang="zh-CN" b="1" dirty="0"/>
              <a:t>EIT</a:t>
            </a:r>
            <a:r>
              <a:rPr lang="zh-CN" altLang="en-US" b="1" dirty="0"/>
              <a:t>变暗</a:t>
            </a:r>
            <a:r>
              <a:rPr lang="en-US" altLang="zh-CN" b="1" dirty="0"/>
              <a:t>(dimming)</a:t>
            </a:r>
            <a:r>
              <a:rPr lang="zh-CN" altLang="en-US" dirty="0"/>
              <a:t>。</a:t>
            </a:r>
          </a:p>
        </p:txBody>
      </p:sp>
      <p:pic>
        <p:nvPicPr>
          <p:cNvPr id="175114" name="970512_195.mpg">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6"/>
          <a:srcRect/>
          <a:stretch>
            <a:fillRect/>
          </a:stretch>
        </p:blipFill>
        <p:spPr bwMode="auto">
          <a:xfrm>
            <a:off x="152400" y="1327150"/>
            <a:ext cx="4267200" cy="4267200"/>
          </a:xfrm>
          <a:prstGeom prst="rect">
            <a:avLst/>
          </a:prstGeom>
          <a:noFill/>
          <a:ln w="9525">
            <a:noFill/>
            <a:miter lim="800000"/>
            <a:headEnd/>
            <a:tailEnd/>
          </a:ln>
        </p:spPr>
      </p:pic>
    </p:spTree>
  </p:cSld>
  <p:clrMapOvr>
    <a:masterClrMapping/>
  </p:clrMapOvr>
  <p:transition advTm="131568">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399" fill="hold"/>
                                        <p:tgtEl>
                                          <p:spTgt spid="1751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remove" display="0">
                  <p:stCondLst>
                    <p:cond delay="indefinite"/>
                  </p:stCondLst>
                  <p:endCondLst>
                    <p:cond evt="onNext" delay="0">
                      <p:tgtEl>
                        <p:sldTgt/>
                      </p:tgtEl>
                    </p:cond>
                    <p:cond evt="onPrev" delay="0">
                      <p:tgtEl>
                        <p:sldTgt/>
                      </p:tgtEl>
                    </p:cond>
                  </p:endCondLst>
                </p:cTn>
                <p:tgtEl>
                  <p:spTgt spid="175114"/>
                </p:tgtEl>
              </p:cMediaNode>
            </p:video>
            <p:seq concurrent="1" nextAc="seek">
              <p:cTn id="8" restart="whenNotActive" fill="hold" evtFilter="cancelBubble" nodeType="interactiveSeq">
                <p:stCondLst>
                  <p:cond evt="onClick" delay="0">
                    <p:tgtEl>
                      <p:spTgt spid="17511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175114"/>
                                        </p:tgtEl>
                                      </p:cBhvr>
                                    </p:cmd>
                                  </p:childTnLst>
                                </p:cTn>
                              </p:par>
                            </p:childTnLst>
                          </p:cTn>
                        </p:par>
                      </p:childTnLst>
                    </p:cTn>
                  </p:par>
                </p:childTnLst>
              </p:cTn>
              <p:nextCondLst>
                <p:cond evt="onClick" delay="0">
                  <p:tgtEl>
                    <p:spTgt spid="175114"/>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5"/>
          <p:cNvSpPr>
            <a:spLocks noGrp="1" noChangeArrowheads="1"/>
          </p:cNvSpPr>
          <p:nvPr>
            <p:ph type="title"/>
          </p:nvPr>
        </p:nvSpPr>
        <p:spPr/>
        <p:txBody>
          <a:bodyPr/>
          <a:lstStyle/>
          <a:p>
            <a:pPr eaLnBrk="1" hangingPunct="1"/>
            <a:endParaRPr lang="zh-CN" altLang="zh-CN" smtClean="0"/>
          </a:p>
        </p:txBody>
      </p:sp>
      <p:pic>
        <p:nvPicPr>
          <p:cNvPr id="220164" name="STEREO 195wave_zm.mpeg">
            <a:hlinkClick r:id="" action="ppaction://media"/>
          </p:cNvPr>
          <p:cNvPicPr>
            <a:picLocks noGrp="1" noChangeAspect="1" noChangeArrowheads="1"/>
          </p:cNvPicPr>
          <p:nvPr>
            <p:ph idx="1"/>
            <a:videoFile r:link="rId2"/>
            <p:extLst>
              <p:ext uri="{DAA4B4D4-6D71-4841-9C94-3DE7FCFB9230}">
                <p14:media xmlns:p14="http://schemas.microsoft.com/office/powerpoint/2010/main" r:link="rId1"/>
              </p:ext>
            </p:extLst>
          </p:nvPr>
        </p:nvPicPr>
        <p:blipFill>
          <a:blip r:embed="rId4"/>
          <a:srcRect/>
          <a:stretch>
            <a:fillRect/>
          </a:stretch>
        </p:blipFill>
        <p:spPr>
          <a:xfrm>
            <a:off x="1928813" y="79375"/>
            <a:ext cx="4929187" cy="4929188"/>
          </a:xfrm>
        </p:spPr>
      </p:pic>
      <p:sp>
        <p:nvSpPr>
          <p:cNvPr id="94212" name="Rectangle 7"/>
          <p:cNvSpPr>
            <a:spLocks noChangeArrowheads="1"/>
          </p:cNvSpPr>
          <p:nvPr/>
        </p:nvSpPr>
        <p:spPr bwMode="auto">
          <a:xfrm>
            <a:off x="123825" y="5173980"/>
            <a:ext cx="8929688" cy="1477328"/>
          </a:xfrm>
          <a:prstGeom prst="rect">
            <a:avLst/>
          </a:prstGeom>
          <a:noFill/>
          <a:ln w="9525">
            <a:noFill/>
            <a:miter lim="800000"/>
            <a:headEnd/>
            <a:tailEnd/>
          </a:ln>
        </p:spPr>
        <p:txBody>
          <a:bodyPr anchor="ctr">
            <a:spAutoFit/>
          </a:bodyPr>
          <a:lstStyle/>
          <a:p>
            <a:pPr algn="just" eaLnBrk="1" hangingPunct="1"/>
            <a:r>
              <a:rPr lang="en-US" altLang="zh-CN" sz="1800" b="1" dirty="0"/>
              <a:t>STEREO B </a:t>
            </a:r>
            <a:r>
              <a:rPr lang="zh-CN" altLang="en-US" sz="1800" b="1" dirty="0"/>
              <a:t>观测到的</a:t>
            </a:r>
            <a:r>
              <a:rPr lang="en-US" altLang="zh-CN" sz="1800" b="1" dirty="0"/>
              <a:t>2009</a:t>
            </a:r>
            <a:r>
              <a:rPr lang="zh-CN" altLang="en-US" sz="1800" b="1" dirty="0"/>
              <a:t>年</a:t>
            </a:r>
            <a:r>
              <a:rPr lang="en-US" altLang="zh-CN" sz="1800" b="1" dirty="0"/>
              <a:t>2</a:t>
            </a:r>
            <a:r>
              <a:rPr lang="zh-CN" altLang="en-US" sz="1800" b="1" dirty="0"/>
              <a:t>月</a:t>
            </a:r>
            <a:r>
              <a:rPr lang="en-US" altLang="zh-CN" sz="1800" b="1" dirty="0"/>
              <a:t>8</a:t>
            </a:r>
            <a:r>
              <a:rPr lang="zh-CN" altLang="en-US" sz="1800" b="1" dirty="0"/>
              <a:t>日 三个极紫外 </a:t>
            </a:r>
            <a:r>
              <a:rPr lang="en-US" altLang="zh-CN" sz="1800" b="1" dirty="0"/>
              <a:t>(EIT) </a:t>
            </a:r>
            <a:r>
              <a:rPr lang="zh-CN" altLang="en-US" sz="1800" b="1" dirty="0"/>
              <a:t>波动</a:t>
            </a:r>
            <a:r>
              <a:rPr lang="en-US" altLang="zh-CN" sz="1800" b="1" dirty="0"/>
              <a:t>. </a:t>
            </a:r>
            <a:r>
              <a:rPr lang="en-US" altLang="zh-CN" sz="1800" dirty="0"/>
              <a:t>They all originated from one active region that had just come into view of the </a:t>
            </a:r>
            <a:r>
              <a:rPr lang="en-US" altLang="zh-CN" sz="1800" dirty="0" smtClean="0"/>
              <a:t>spacecraft. </a:t>
            </a:r>
            <a:r>
              <a:rPr lang="en-US" altLang="zh-CN" sz="1800" dirty="0"/>
              <a:t>Two waves of lighter material can be seen spreading to the right across part of the </a:t>
            </a:r>
            <a:r>
              <a:rPr lang="en-US" altLang="zh-CN" sz="1800" dirty="0" smtClean="0"/>
              <a:t>Sun’s </a:t>
            </a:r>
            <a:r>
              <a:rPr lang="en-US" altLang="zh-CN" sz="1800" dirty="0"/>
              <a:t>face, early in the day, with another fainter wave following a small outburst near the end of the day. All of these events were accompanied by radio bursts detected by the STEREO WAVES instrument.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9500" fill="hold"/>
                                        <p:tgtEl>
                                          <p:spTgt spid="22016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220164"/>
                </p:tgtEl>
              </p:cMediaNode>
            </p:video>
            <p:seq concurrent="1" nextAc="seek">
              <p:cTn id="8" restart="whenNotActive" fill="hold" evtFilter="cancelBubble" nodeType="interactiveSeq">
                <p:stCondLst>
                  <p:cond evt="onClick" delay="0">
                    <p:tgtEl>
                      <p:spTgt spid="22016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20164"/>
                                        </p:tgtEl>
                                      </p:cBhvr>
                                    </p:cmd>
                                  </p:childTnLst>
                                </p:cTn>
                              </p:par>
                            </p:childTnLst>
                          </p:cTn>
                        </p:par>
                      </p:childTnLst>
                    </p:cTn>
                  </p:par>
                </p:childTnLst>
              </p:cTn>
              <p:nextCondLst>
                <p:cond evt="onClick" delay="0">
                  <p:tgtEl>
                    <p:spTgt spid="220164"/>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p:cNvSpPr>
            <a:spLocks noGrp="1" noChangeArrowheads="1"/>
          </p:cNvSpPr>
          <p:nvPr>
            <p:ph type="body" idx="1"/>
          </p:nvPr>
        </p:nvSpPr>
        <p:spPr>
          <a:xfrm>
            <a:off x="611188" y="6092825"/>
            <a:ext cx="7772400" cy="561975"/>
          </a:xfrm>
        </p:spPr>
        <p:txBody>
          <a:bodyPr/>
          <a:lstStyle/>
          <a:p>
            <a:pPr algn="ctr" eaLnBrk="1" hangingPunct="1">
              <a:lnSpc>
                <a:spcPct val="90000"/>
              </a:lnSpc>
              <a:buFontTx/>
              <a:buNone/>
            </a:pPr>
            <a:r>
              <a:rPr lang="en-US" altLang="zh-CN" sz="2800" dirty="0" smtClean="0">
                <a:solidFill>
                  <a:srgbClr val="FF6600"/>
                </a:solidFill>
              </a:rPr>
              <a:t>“EIT</a:t>
            </a:r>
            <a:r>
              <a:rPr lang="zh-CN" altLang="en-US" sz="2800" dirty="0" smtClean="0">
                <a:solidFill>
                  <a:srgbClr val="FF6600"/>
                </a:solidFill>
              </a:rPr>
              <a:t>波”真的是波吗？（</a:t>
            </a:r>
            <a:r>
              <a:rPr lang="en-US" altLang="zh-CN" sz="2800" dirty="0" smtClean="0">
                <a:solidFill>
                  <a:srgbClr val="FF6600"/>
                </a:solidFill>
              </a:rPr>
              <a:t>Chen PF et al., 2002)</a:t>
            </a:r>
          </a:p>
        </p:txBody>
      </p:sp>
      <p:pic>
        <p:nvPicPr>
          <p:cNvPr id="219140" name="Picture 4"/>
          <p:cNvPicPr>
            <a:picLocks noChangeAspect="1" noChangeArrowheads="1"/>
          </p:cNvPicPr>
          <p:nvPr/>
        </p:nvPicPr>
        <p:blipFill>
          <a:blip r:embed="rId2"/>
          <a:srcRect/>
          <a:stretch>
            <a:fillRect/>
          </a:stretch>
        </p:blipFill>
        <p:spPr bwMode="auto">
          <a:xfrm>
            <a:off x="684213" y="333375"/>
            <a:ext cx="7837487" cy="5507038"/>
          </a:xfrm>
          <a:prstGeom prst="rect">
            <a:avLst/>
          </a:prstGeom>
          <a:noFill/>
          <a:ln w="9525">
            <a:noFill/>
            <a:miter lim="800000"/>
            <a:headEnd/>
            <a:tailEnd/>
          </a:ln>
        </p:spPr>
      </p:pic>
      <p:pic>
        <p:nvPicPr>
          <p:cNvPr id="219141" name="Picture 5"/>
          <p:cNvPicPr>
            <a:picLocks noChangeAspect="1" noChangeArrowheads="1"/>
          </p:cNvPicPr>
          <p:nvPr/>
        </p:nvPicPr>
        <p:blipFill>
          <a:blip r:embed="rId3"/>
          <a:srcRect/>
          <a:stretch>
            <a:fillRect/>
          </a:stretch>
        </p:blipFill>
        <p:spPr bwMode="auto">
          <a:xfrm>
            <a:off x="1112838" y="333375"/>
            <a:ext cx="6769100" cy="5811838"/>
          </a:xfrm>
          <a:prstGeom prst="rect">
            <a:avLst/>
          </a:prstGeom>
          <a:noFill/>
          <a:ln w="9525">
            <a:noFill/>
            <a:miter lim="800000"/>
            <a:headEnd/>
            <a:tailEnd/>
          </a:ln>
        </p:spPr>
      </p:pic>
      <p:pic>
        <p:nvPicPr>
          <p:cNvPr id="219142" name="Picture 6"/>
          <p:cNvPicPr>
            <a:picLocks noChangeAspect="1" noChangeArrowheads="1"/>
          </p:cNvPicPr>
          <p:nvPr/>
        </p:nvPicPr>
        <p:blipFill>
          <a:blip r:embed="rId4"/>
          <a:srcRect/>
          <a:stretch>
            <a:fillRect/>
          </a:stretch>
        </p:blipFill>
        <p:spPr bwMode="auto">
          <a:xfrm>
            <a:off x="611188" y="981075"/>
            <a:ext cx="7983537" cy="49323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9140"/>
                                        </p:tgtEl>
                                        <p:attrNameLst>
                                          <p:attrName>style.visibility</p:attrName>
                                        </p:attrNameLst>
                                      </p:cBhvr>
                                      <p:to>
                                        <p:strVal val="visible"/>
                                      </p:to>
                                    </p:set>
                                  </p:childTnLst>
                                  <p:subTnLst>
                                    <p:set>
                                      <p:cBhvr override="childStyle">
                                        <p:cTn dur="1" fill="hold" display="0" masterRel="nextClick" afterEffect="1"/>
                                        <p:tgtEl>
                                          <p:spTgt spid="219140"/>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19141"/>
                                        </p:tgtEl>
                                        <p:attrNameLst>
                                          <p:attrName>style.visibility</p:attrName>
                                        </p:attrNameLst>
                                      </p:cBhvr>
                                      <p:to>
                                        <p:strVal val="visible"/>
                                      </p:to>
                                    </p:set>
                                  </p:childTnLst>
                                  <p:subTnLst>
                                    <p:set>
                                      <p:cBhvr override="childStyle">
                                        <p:cTn dur="1" fill="hold" display="0" masterRel="nextClick" afterEffect="1"/>
                                        <p:tgtEl>
                                          <p:spTgt spid="219141"/>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91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685800" y="6324600"/>
            <a:ext cx="3962400" cy="381000"/>
          </a:xfrm>
        </p:spPr>
        <p:txBody>
          <a:bodyPr/>
          <a:lstStyle/>
          <a:p>
            <a:pPr eaLnBrk="1" hangingPunct="1"/>
            <a:r>
              <a:rPr lang="en-US" altLang="zh-CN" sz="2400" smtClean="0"/>
              <a:t>EUV</a:t>
            </a:r>
            <a:r>
              <a:rPr lang="zh-CN" altLang="en-US" sz="2400" smtClean="0"/>
              <a:t>抛射后环（拱）</a:t>
            </a:r>
          </a:p>
        </p:txBody>
      </p:sp>
      <p:sp>
        <p:nvSpPr>
          <p:cNvPr id="96259" name="Rectangle 3"/>
          <p:cNvSpPr>
            <a:spLocks noGrp="1" noChangeArrowheads="1"/>
          </p:cNvSpPr>
          <p:nvPr>
            <p:ph type="body" sz="half" idx="2"/>
          </p:nvPr>
        </p:nvSpPr>
        <p:spPr>
          <a:xfrm>
            <a:off x="5791200" y="1600200"/>
            <a:ext cx="2819400" cy="4495800"/>
          </a:xfrm>
        </p:spPr>
        <p:txBody>
          <a:bodyPr/>
          <a:lstStyle/>
          <a:p>
            <a:pPr algn="just" eaLnBrk="1" hangingPunct="1"/>
            <a:r>
              <a:rPr lang="en-US" altLang="zh-CN" sz="2800" smtClean="0"/>
              <a:t> SOHO/EIT</a:t>
            </a:r>
            <a:r>
              <a:rPr lang="zh-CN" altLang="en-US" sz="2800" smtClean="0"/>
              <a:t>观测影片。 </a:t>
            </a:r>
          </a:p>
          <a:p>
            <a:pPr algn="just" eaLnBrk="1" hangingPunct="1"/>
            <a:r>
              <a:rPr lang="zh-CN" altLang="en-US" sz="2800" smtClean="0"/>
              <a:t>在暗条爆发后，在原暗条位置出现抛射后的亮拱。</a:t>
            </a:r>
          </a:p>
          <a:p>
            <a:pPr algn="just" eaLnBrk="1" hangingPunct="1"/>
            <a:r>
              <a:rPr lang="zh-CN" altLang="en-US" sz="2800" smtClean="0"/>
              <a:t>在亮拱的两侧还观测到变暗。</a:t>
            </a:r>
          </a:p>
        </p:txBody>
      </p:sp>
      <p:pic>
        <p:nvPicPr>
          <p:cNvPr id="88068" name="011220_eit_195.mpg">
            <a:hlinkClick r:id="" action="ppaction://media"/>
          </p:cNvPr>
          <p:cNvPicPr>
            <a:picLocks noGrp="1" noChangeAspect="1" noChangeArrowheads="1"/>
          </p:cNvPicPr>
          <p:nvPr>
            <p:ph type="clipArt" sz="half" idx="1"/>
            <a:videoFile r:link="rId2"/>
            <p:extLst>
              <p:ext uri="{DAA4B4D4-6D71-4841-9C94-3DE7FCFB9230}">
                <p14:media xmlns:p14="http://schemas.microsoft.com/office/powerpoint/2010/main" r:link="rId1"/>
              </p:ext>
            </p:extLst>
          </p:nvPr>
        </p:nvPicPr>
        <p:blipFill>
          <a:blip r:embed="rId4"/>
          <a:srcRect/>
          <a:stretch>
            <a:fillRect/>
          </a:stretch>
        </p:blipFill>
        <p:spPr>
          <a:xfrm>
            <a:off x="457200" y="1143000"/>
            <a:ext cx="5105400" cy="51054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66" fill="hold"/>
                                        <p:tgtEl>
                                          <p:spTgt spid="8806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remove" display="0">
                  <p:stCondLst>
                    <p:cond delay="indefinite"/>
                  </p:stCondLst>
                </p:cTn>
                <p:tgtEl>
                  <p:spTgt spid="88068"/>
                </p:tgtEl>
              </p:cMediaNode>
            </p:video>
            <p:seq concurrent="1" nextAc="seek">
              <p:cTn id="8" restart="whenNotActive" fill="hold" evtFilter="cancelBubble" nodeType="interactiveSeq">
                <p:stCondLst>
                  <p:cond evt="onClick" delay="0">
                    <p:tgtEl>
                      <p:spTgt spid="8806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8068"/>
                                        </p:tgtEl>
                                      </p:cBhvr>
                                    </p:cmd>
                                  </p:childTnLst>
                                </p:cTn>
                              </p:par>
                            </p:childTnLst>
                          </p:cTn>
                        </p:par>
                      </p:childTnLst>
                    </p:cTn>
                  </p:par>
                </p:childTnLst>
              </p:cTn>
              <p:nextCondLst>
                <p:cond evt="onClick" delay="0">
                  <p:tgtEl>
                    <p:spTgt spid="88068"/>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eaLnBrk="1" hangingPunct="1"/>
            <a:r>
              <a:rPr lang="en-US" altLang="zh-CN" smtClean="0"/>
              <a:t>CME</a:t>
            </a:r>
            <a:r>
              <a:rPr lang="zh-CN" altLang="en-US" smtClean="0"/>
              <a:t>的软</a:t>
            </a:r>
            <a:r>
              <a:rPr lang="en-US" altLang="zh-CN" smtClean="0"/>
              <a:t>X</a:t>
            </a:r>
            <a:r>
              <a:rPr lang="zh-CN" altLang="en-US" smtClean="0"/>
              <a:t>射线观测</a:t>
            </a:r>
          </a:p>
        </p:txBody>
      </p:sp>
      <p:sp>
        <p:nvSpPr>
          <p:cNvPr id="97283" name="Line 5"/>
          <p:cNvSpPr>
            <a:spLocks noChangeShapeType="1"/>
          </p:cNvSpPr>
          <p:nvPr/>
        </p:nvSpPr>
        <p:spPr bwMode="auto">
          <a:xfrm flipH="1" flipV="1">
            <a:off x="3962400" y="4648200"/>
            <a:ext cx="304800" cy="228600"/>
          </a:xfrm>
          <a:prstGeom prst="line">
            <a:avLst/>
          </a:prstGeom>
          <a:noFill/>
          <a:ln w="28575">
            <a:solidFill>
              <a:schemeClr val="bg1"/>
            </a:solidFill>
            <a:round/>
            <a:headEnd/>
            <a:tailEnd type="triangle" w="med" len="med"/>
          </a:ln>
        </p:spPr>
        <p:txBody>
          <a:bodyPr/>
          <a:lstStyle/>
          <a:p>
            <a:endParaRPr lang="zh-CN" altLang="en-US"/>
          </a:p>
        </p:txBody>
      </p:sp>
      <p:pic>
        <p:nvPicPr>
          <p:cNvPr id="97284" name="Picture 7"/>
          <p:cNvPicPr>
            <a:picLocks noChangeAspect="1" noChangeArrowheads="1"/>
          </p:cNvPicPr>
          <p:nvPr/>
        </p:nvPicPr>
        <p:blipFill>
          <a:blip r:embed="rId2"/>
          <a:srcRect/>
          <a:stretch>
            <a:fillRect/>
          </a:stretch>
        </p:blipFill>
        <p:spPr bwMode="auto">
          <a:xfrm>
            <a:off x="1066800" y="1171575"/>
            <a:ext cx="6477000" cy="5686425"/>
          </a:xfrm>
          <a:prstGeom prst="rect">
            <a:avLst/>
          </a:prstGeom>
          <a:noFill/>
          <a:ln w="9525">
            <a:noFill/>
            <a:miter lim="800000"/>
            <a:headEnd/>
            <a:tailEnd/>
          </a:ln>
        </p:spPr>
      </p:pic>
      <p:sp>
        <p:nvSpPr>
          <p:cNvPr id="97285" name="AutoShape 8"/>
          <p:cNvSpPr>
            <a:spLocks/>
          </p:cNvSpPr>
          <p:nvPr/>
        </p:nvSpPr>
        <p:spPr bwMode="auto">
          <a:xfrm>
            <a:off x="4267200" y="6248400"/>
            <a:ext cx="2033588" cy="414338"/>
          </a:xfrm>
          <a:prstGeom prst="borderCallout2">
            <a:avLst>
              <a:gd name="adj1" fmla="val 27588"/>
              <a:gd name="adj2" fmla="val -3745"/>
              <a:gd name="adj3" fmla="val 27588"/>
              <a:gd name="adj4" fmla="val -36847"/>
              <a:gd name="adj5" fmla="val -48657"/>
              <a:gd name="adj6" fmla="val -71273"/>
            </a:avLst>
          </a:prstGeom>
          <a:solidFill>
            <a:schemeClr val="accent1"/>
          </a:solidFill>
          <a:ln w="9525">
            <a:solidFill>
              <a:srgbClr val="FF0000"/>
            </a:solidFill>
            <a:miter lim="800000"/>
            <a:headEnd/>
            <a:tailEnd/>
          </a:ln>
        </p:spPr>
        <p:txBody>
          <a:bodyPr/>
          <a:lstStyle/>
          <a:p>
            <a:pPr algn="ctr" eaLnBrk="1" hangingPunct="1"/>
            <a:r>
              <a:rPr lang="zh-CN" altLang="en-US" sz="1800" b="1"/>
              <a:t>变暗</a:t>
            </a:r>
            <a:r>
              <a:rPr lang="en-US" altLang="zh-CN" sz="1800" b="1"/>
              <a:t>(dimming)</a:t>
            </a:r>
          </a:p>
        </p:txBody>
      </p:sp>
      <p:sp>
        <p:nvSpPr>
          <p:cNvPr id="97286" name="AutoShape 9"/>
          <p:cNvSpPr>
            <a:spLocks/>
          </p:cNvSpPr>
          <p:nvPr/>
        </p:nvSpPr>
        <p:spPr bwMode="auto">
          <a:xfrm>
            <a:off x="7315200" y="3429000"/>
            <a:ext cx="1828800" cy="576263"/>
          </a:xfrm>
          <a:prstGeom prst="borderCallout2">
            <a:avLst>
              <a:gd name="adj1" fmla="val 19833"/>
              <a:gd name="adj2" fmla="val -4167"/>
              <a:gd name="adj3" fmla="val 19833"/>
              <a:gd name="adj4" fmla="val -38106"/>
              <a:gd name="adj5" fmla="val -34986"/>
              <a:gd name="adj6" fmla="val -73352"/>
            </a:avLst>
          </a:prstGeom>
          <a:solidFill>
            <a:schemeClr val="accent1"/>
          </a:solidFill>
          <a:ln w="9525">
            <a:solidFill>
              <a:srgbClr val="FF0000"/>
            </a:solidFill>
            <a:miter lim="800000"/>
            <a:headEnd/>
            <a:tailEnd/>
          </a:ln>
        </p:spPr>
        <p:txBody>
          <a:bodyPr/>
          <a:lstStyle/>
          <a:p>
            <a:pPr algn="ctr" eaLnBrk="1" hangingPunct="1"/>
            <a:r>
              <a:rPr lang="zh-CN" altLang="en-US" sz="1800" b="1"/>
              <a:t>抛射后拱（环）</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228600" y="228600"/>
            <a:ext cx="8686800" cy="609600"/>
          </a:xfrm>
        </p:spPr>
        <p:txBody>
          <a:bodyPr/>
          <a:lstStyle/>
          <a:p>
            <a:pPr eaLnBrk="1" hangingPunct="1"/>
            <a:r>
              <a:rPr lang="zh-CN" altLang="en-US" smtClean="0"/>
              <a:t>软</a:t>
            </a:r>
            <a:r>
              <a:rPr lang="en-US" altLang="zh-CN" smtClean="0"/>
              <a:t>X</a:t>
            </a:r>
            <a:r>
              <a:rPr lang="zh-CN" altLang="en-US" smtClean="0"/>
              <a:t>射线、</a:t>
            </a:r>
            <a:r>
              <a:rPr lang="en-US" altLang="zh-CN" smtClean="0"/>
              <a:t>LASCO</a:t>
            </a:r>
            <a:r>
              <a:rPr lang="zh-CN" altLang="en-US" smtClean="0"/>
              <a:t>的联合观测</a:t>
            </a:r>
          </a:p>
        </p:txBody>
      </p:sp>
      <p:pic>
        <p:nvPicPr>
          <p:cNvPr id="98307" name="Picture 3" descr="sxt_global_ct3"/>
          <p:cNvPicPr>
            <a:picLocks noGrp="1" noChangeAspect="1" noChangeArrowheads="1"/>
          </p:cNvPicPr>
          <p:nvPr>
            <p:ph type="clipArt" sz="half" idx="1"/>
          </p:nvPr>
        </p:nvPicPr>
        <p:blipFill>
          <a:blip r:embed="rId3"/>
          <a:srcRect/>
          <a:stretch>
            <a:fillRect/>
          </a:stretch>
        </p:blipFill>
        <p:spPr>
          <a:xfrm>
            <a:off x="381000" y="1219200"/>
            <a:ext cx="5715000" cy="2319338"/>
          </a:xfrm>
        </p:spPr>
      </p:pic>
      <p:pic>
        <p:nvPicPr>
          <p:cNvPr id="98308" name="Picture 5" descr="eit_sxt_annotate"/>
          <p:cNvPicPr>
            <a:picLocks noChangeAspect="1" noChangeArrowheads="1"/>
          </p:cNvPicPr>
          <p:nvPr/>
        </p:nvPicPr>
        <p:blipFill>
          <a:blip r:embed="rId4"/>
          <a:srcRect/>
          <a:stretch>
            <a:fillRect/>
          </a:stretch>
        </p:blipFill>
        <p:spPr bwMode="auto">
          <a:xfrm>
            <a:off x="6400800" y="3810000"/>
            <a:ext cx="2286000" cy="2286000"/>
          </a:xfrm>
          <a:prstGeom prst="rect">
            <a:avLst/>
          </a:prstGeom>
          <a:noFill/>
          <a:ln w="9525">
            <a:noFill/>
            <a:miter lim="800000"/>
            <a:headEnd/>
            <a:tailEnd/>
          </a:ln>
        </p:spPr>
      </p:pic>
      <p:pic>
        <p:nvPicPr>
          <p:cNvPr id="98309" name="Picture 6" descr="sxt_c2_red"/>
          <p:cNvPicPr>
            <a:picLocks noChangeAspect="1" noChangeArrowheads="1"/>
          </p:cNvPicPr>
          <p:nvPr/>
        </p:nvPicPr>
        <p:blipFill>
          <a:blip r:embed="rId5"/>
          <a:srcRect/>
          <a:stretch>
            <a:fillRect/>
          </a:stretch>
        </p:blipFill>
        <p:spPr bwMode="auto">
          <a:xfrm>
            <a:off x="1371600" y="3657600"/>
            <a:ext cx="3200400" cy="3200400"/>
          </a:xfrm>
          <a:prstGeom prst="rect">
            <a:avLst/>
          </a:prstGeom>
          <a:noFill/>
          <a:ln w="9525">
            <a:noFill/>
            <a:miter lim="800000"/>
            <a:headEnd/>
            <a:tailEnd/>
          </a:ln>
        </p:spPr>
      </p:pic>
      <p:sp>
        <p:nvSpPr>
          <p:cNvPr id="98310" name="Line 7"/>
          <p:cNvSpPr>
            <a:spLocks noChangeShapeType="1"/>
          </p:cNvSpPr>
          <p:nvPr/>
        </p:nvSpPr>
        <p:spPr bwMode="auto">
          <a:xfrm>
            <a:off x="5791200" y="3352800"/>
            <a:ext cx="838200" cy="685800"/>
          </a:xfrm>
          <a:prstGeom prst="line">
            <a:avLst/>
          </a:prstGeom>
          <a:noFill/>
          <a:ln w="28575">
            <a:solidFill>
              <a:schemeClr val="accent2"/>
            </a:solidFill>
            <a:round/>
            <a:headEnd/>
            <a:tailEnd type="triangle" w="med" len="med"/>
          </a:ln>
        </p:spPr>
        <p:txBody>
          <a:bodyPr/>
          <a:lstStyle/>
          <a:p>
            <a:endParaRPr lang="zh-CN" altLang="en-US"/>
          </a:p>
        </p:txBody>
      </p:sp>
      <p:sp>
        <p:nvSpPr>
          <p:cNvPr id="98311" name="Line 9"/>
          <p:cNvSpPr>
            <a:spLocks noChangeShapeType="1"/>
          </p:cNvSpPr>
          <p:nvPr/>
        </p:nvSpPr>
        <p:spPr bwMode="auto">
          <a:xfrm flipH="1">
            <a:off x="2438400" y="3429000"/>
            <a:ext cx="2438400" cy="1295400"/>
          </a:xfrm>
          <a:prstGeom prst="line">
            <a:avLst/>
          </a:prstGeom>
          <a:noFill/>
          <a:ln w="28575">
            <a:solidFill>
              <a:schemeClr val="accent2"/>
            </a:solidFill>
            <a:round/>
            <a:headEnd/>
            <a:tailEnd type="triangle" w="med" len="med"/>
          </a:ln>
        </p:spPr>
        <p:txBody>
          <a:bodyPr/>
          <a:lstStyle/>
          <a:p>
            <a:endParaRPr lang="zh-CN" altLang="en-US"/>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type II and III bursts"/>
          <p:cNvPicPr>
            <a:picLocks noChangeAspect="1" noChangeArrowheads="1"/>
          </p:cNvPicPr>
          <p:nvPr/>
        </p:nvPicPr>
        <p:blipFill>
          <a:blip r:embed="rId2"/>
          <a:srcRect/>
          <a:stretch>
            <a:fillRect/>
          </a:stretch>
        </p:blipFill>
        <p:spPr bwMode="auto">
          <a:xfrm>
            <a:off x="1143000" y="1050925"/>
            <a:ext cx="6781800" cy="5086350"/>
          </a:xfrm>
          <a:prstGeom prst="rect">
            <a:avLst/>
          </a:prstGeom>
          <a:noFill/>
          <a:ln w="9525">
            <a:noFill/>
            <a:miter lim="800000"/>
            <a:headEnd/>
            <a:tailEnd/>
          </a:ln>
        </p:spPr>
      </p:pic>
      <p:sp>
        <p:nvSpPr>
          <p:cNvPr id="100355" name="AutoShape 3"/>
          <p:cNvSpPr>
            <a:spLocks noChangeArrowheads="1"/>
          </p:cNvSpPr>
          <p:nvPr/>
        </p:nvSpPr>
        <p:spPr bwMode="auto">
          <a:xfrm>
            <a:off x="685800" y="1676400"/>
            <a:ext cx="2446338" cy="1465263"/>
          </a:xfrm>
          <a:prstGeom prst="wedgeRoundRectCallout">
            <a:avLst>
              <a:gd name="adj1" fmla="val 68625"/>
              <a:gd name="adj2" fmla="val 12514"/>
              <a:gd name="adj3" fmla="val 16667"/>
            </a:avLst>
          </a:prstGeom>
          <a:noFill/>
          <a:ln w="9525">
            <a:solidFill>
              <a:srgbClr val="00FF00"/>
            </a:solidFill>
            <a:miter lim="800000"/>
            <a:headEnd/>
            <a:tailEnd/>
          </a:ln>
        </p:spPr>
        <p:txBody>
          <a:bodyPr/>
          <a:lstStyle/>
          <a:p>
            <a:pPr eaLnBrk="1" hangingPunct="1"/>
            <a:r>
              <a:rPr lang="en-US" altLang="zh-CN" sz="2000" b="1">
                <a:solidFill>
                  <a:srgbClr val="FF0000"/>
                </a:solidFill>
              </a:rPr>
              <a:t>III</a:t>
            </a:r>
            <a:r>
              <a:rPr lang="zh-CN" altLang="en-US" sz="2000" b="1">
                <a:solidFill>
                  <a:srgbClr val="FF0000"/>
                </a:solidFill>
              </a:rPr>
              <a:t>型暴，与耀斑爆发产生的沿开放磁力线运动的高能电子束流相关</a:t>
            </a:r>
          </a:p>
        </p:txBody>
      </p:sp>
      <p:sp>
        <p:nvSpPr>
          <p:cNvPr id="100356" name="AutoShape 4"/>
          <p:cNvSpPr>
            <a:spLocks noChangeArrowheads="1"/>
          </p:cNvSpPr>
          <p:nvPr/>
        </p:nvSpPr>
        <p:spPr bwMode="auto">
          <a:xfrm>
            <a:off x="6400800" y="1143000"/>
            <a:ext cx="2209800" cy="838200"/>
          </a:xfrm>
          <a:prstGeom prst="wedgeRoundRectCallout">
            <a:avLst>
              <a:gd name="adj1" fmla="val -50287"/>
              <a:gd name="adj2" fmla="val 79546"/>
              <a:gd name="adj3" fmla="val 16667"/>
            </a:avLst>
          </a:prstGeom>
          <a:noFill/>
          <a:ln w="9525">
            <a:solidFill>
              <a:srgbClr val="00FF00"/>
            </a:solidFill>
            <a:miter lim="800000"/>
            <a:headEnd/>
            <a:tailEnd/>
          </a:ln>
        </p:spPr>
        <p:txBody>
          <a:bodyPr/>
          <a:lstStyle/>
          <a:p>
            <a:pPr algn="ctr" eaLnBrk="1" hangingPunct="1"/>
            <a:r>
              <a:rPr lang="en-US" altLang="zh-CN" sz="2000" b="1">
                <a:solidFill>
                  <a:srgbClr val="FF0000"/>
                </a:solidFill>
              </a:rPr>
              <a:t>II</a:t>
            </a:r>
            <a:r>
              <a:rPr lang="zh-CN" altLang="en-US" sz="2000" b="1">
                <a:solidFill>
                  <a:srgbClr val="FF0000"/>
                </a:solidFill>
              </a:rPr>
              <a:t>型暴，与</a:t>
            </a:r>
            <a:r>
              <a:rPr lang="en-US" altLang="zh-CN" sz="2000" b="1">
                <a:solidFill>
                  <a:srgbClr val="FF0000"/>
                </a:solidFill>
              </a:rPr>
              <a:t>CME</a:t>
            </a:r>
            <a:r>
              <a:rPr lang="zh-CN" altLang="en-US" sz="2000" b="1">
                <a:solidFill>
                  <a:srgbClr val="FF0000"/>
                </a:solidFill>
              </a:rPr>
              <a:t>驱动的激波相关</a:t>
            </a:r>
          </a:p>
        </p:txBody>
      </p:sp>
      <p:sp>
        <p:nvSpPr>
          <p:cNvPr id="100357" name="Text Box 5"/>
          <p:cNvSpPr txBox="1">
            <a:spLocks noChangeArrowheads="1"/>
          </p:cNvSpPr>
          <p:nvPr/>
        </p:nvSpPr>
        <p:spPr bwMode="auto">
          <a:xfrm>
            <a:off x="1752600" y="6019800"/>
            <a:ext cx="5121275" cy="457200"/>
          </a:xfrm>
          <a:prstGeom prst="rect">
            <a:avLst/>
          </a:prstGeom>
          <a:noFill/>
          <a:ln w="9525">
            <a:noFill/>
            <a:miter lim="800000"/>
            <a:headEnd/>
            <a:tailEnd/>
          </a:ln>
        </p:spPr>
        <p:txBody>
          <a:bodyPr>
            <a:spAutoFit/>
          </a:bodyPr>
          <a:lstStyle/>
          <a:p>
            <a:pPr eaLnBrk="1" hangingPunct="1"/>
            <a:endParaRPr lang="zh-CN" altLang="zh-CN"/>
          </a:p>
        </p:txBody>
      </p:sp>
      <p:sp>
        <p:nvSpPr>
          <p:cNvPr id="83974" name="Text Box 6"/>
          <p:cNvSpPr txBox="1">
            <a:spLocks noChangeArrowheads="1"/>
          </p:cNvSpPr>
          <p:nvPr/>
        </p:nvSpPr>
        <p:spPr bwMode="auto">
          <a:xfrm>
            <a:off x="654050" y="6170613"/>
            <a:ext cx="7858125" cy="461962"/>
          </a:xfrm>
          <a:prstGeom prst="rect">
            <a:avLst/>
          </a:prstGeom>
          <a:noFill/>
          <a:ln w="9525">
            <a:noFill/>
            <a:miter lim="800000"/>
            <a:headEnd/>
            <a:tailEnd/>
          </a:ln>
        </p:spPr>
        <p:txBody>
          <a:bodyPr>
            <a:spAutoFit/>
          </a:bodyPr>
          <a:lstStyle/>
          <a:p>
            <a:pPr eaLnBrk="1" hangingPunct="1">
              <a:spcBef>
                <a:spcPct val="50000"/>
              </a:spcBef>
              <a:defRPr/>
            </a:pPr>
            <a:r>
              <a:rPr lang="zh-CN" altLang="en-US" b="1" dirty="0">
                <a:solidFill>
                  <a:schemeClr val="tx1">
                    <a:lumMod val="95000"/>
                    <a:lumOff val="5000"/>
                  </a:schemeClr>
                </a:solidFill>
              </a:rPr>
              <a:t>一般认为太阳的</a:t>
            </a:r>
            <a:r>
              <a:rPr lang="en-US" altLang="zh-CN" b="1" dirty="0">
                <a:solidFill>
                  <a:schemeClr val="tx1">
                    <a:lumMod val="95000"/>
                    <a:lumOff val="5000"/>
                  </a:schemeClr>
                </a:solidFill>
              </a:rPr>
              <a:t>II</a:t>
            </a:r>
            <a:r>
              <a:rPr lang="zh-CN" altLang="en-US" b="1" dirty="0">
                <a:solidFill>
                  <a:schemeClr val="tx1">
                    <a:lumMod val="95000"/>
                    <a:lumOff val="5000"/>
                  </a:schemeClr>
                </a:solidFill>
              </a:rPr>
              <a:t>型射电爆和</a:t>
            </a:r>
            <a:r>
              <a:rPr lang="en-US" altLang="zh-CN" b="1" dirty="0">
                <a:solidFill>
                  <a:schemeClr val="tx1">
                    <a:lumMod val="95000"/>
                    <a:lumOff val="5000"/>
                  </a:schemeClr>
                </a:solidFill>
              </a:rPr>
              <a:t>CME</a:t>
            </a:r>
            <a:r>
              <a:rPr lang="zh-CN" altLang="en-US" b="1" dirty="0">
                <a:solidFill>
                  <a:schemeClr val="tx1">
                    <a:lumMod val="95000"/>
                    <a:lumOff val="5000"/>
                  </a:schemeClr>
                </a:solidFill>
              </a:rPr>
              <a:t>驱动的激波密切相关。</a:t>
            </a:r>
          </a:p>
        </p:txBody>
      </p:sp>
      <p:sp>
        <p:nvSpPr>
          <p:cNvPr id="100359" name="Text Box 7"/>
          <p:cNvSpPr txBox="1">
            <a:spLocks noChangeArrowheads="1"/>
          </p:cNvSpPr>
          <p:nvPr/>
        </p:nvSpPr>
        <p:spPr bwMode="auto">
          <a:xfrm>
            <a:off x="4495800" y="5791200"/>
            <a:ext cx="1066800" cy="396875"/>
          </a:xfrm>
          <a:prstGeom prst="rect">
            <a:avLst/>
          </a:prstGeom>
          <a:noFill/>
          <a:ln w="9525">
            <a:noFill/>
            <a:miter lim="800000"/>
            <a:headEnd/>
            <a:tailEnd/>
          </a:ln>
        </p:spPr>
        <p:txBody>
          <a:bodyPr>
            <a:spAutoFit/>
          </a:bodyPr>
          <a:lstStyle/>
          <a:p>
            <a:pPr eaLnBrk="1" hangingPunct="1">
              <a:spcBef>
                <a:spcPct val="50000"/>
              </a:spcBef>
            </a:pPr>
            <a:r>
              <a:rPr lang="zh-CN" altLang="en-US" sz="2000">
                <a:solidFill>
                  <a:schemeClr val="accent1"/>
                </a:solidFill>
              </a:rPr>
              <a:t>时间</a:t>
            </a:r>
          </a:p>
        </p:txBody>
      </p:sp>
      <p:sp>
        <p:nvSpPr>
          <p:cNvPr id="100360" name="Text Box 8"/>
          <p:cNvSpPr txBox="1">
            <a:spLocks noChangeArrowheads="1"/>
          </p:cNvSpPr>
          <p:nvPr/>
        </p:nvSpPr>
        <p:spPr bwMode="auto">
          <a:xfrm>
            <a:off x="1295400" y="3657600"/>
            <a:ext cx="488950" cy="914400"/>
          </a:xfrm>
          <a:prstGeom prst="rect">
            <a:avLst/>
          </a:prstGeom>
          <a:noFill/>
          <a:ln w="9525">
            <a:noFill/>
            <a:miter lim="800000"/>
            <a:headEnd/>
            <a:tailEnd/>
          </a:ln>
        </p:spPr>
        <p:txBody>
          <a:bodyPr vert="eaVert">
            <a:spAutoFit/>
          </a:bodyPr>
          <a:lstStyle/>
          <a:p>
            <a:pPr eaLnBrk="1" hangingPunct="1">
              <a:spcBef>
                <a:spcPct val="50000"/>
              </a:spcBef>
            </a:pPr>
            <a:r>
              <a:rPr lang="zh-CN" altLang="en-US" sz="2000">
                <a:solidFill>
                  <a:schemeClr val="accent1"/>
                </a:solidFill>
              </a:rPr>
              <a:t>频率</a:t>
            </a:r>
          </a:p>
        </p:txBody>
      </p:sp>
      <p:sp>
        <p:nvSpPr>
          <p:cNvPr id="100361" name="Rectangle 9"/>
          <p:cNvSpPr>
            <a:spLocks noChangeArrowheads="1"/>
          </p:cNvSpPr>
          <p:nvPr/>
        </p:nvSpPr>
        <p:spPr bwMode="auto">
          <a:xfrm>
            <a:off x="685800" y="0"/>
            <a:ext cx="7772400" cy="1143000"/>
          </a:xfrm>
          <a:prstGeom prst="rect">
            <a:avLst/>
          </a:prstGeom>
          <a:noFill/>
          <a:ln w="9525">
            <a:noFill/>
            <a:miter lim="800000"/>
            <a:headEnd/>
            <a:tailEnd/>
          </a:ln>
        </p:spPr>
        <p:txBody>
          <a:bodyPr anchor="ctr"/>
          <a:lstStyle/>
          <a:p>
            <a:pPr algn="ctr" eaLnBrk="1" hangingPunct="1"/>
            <a:r>
              <a:rPr lang="en-US" altLang="zh-CN" sz="4000" b="1">
                <a:solidFill>
                  <a:srgbClr val="FF0000"/>
                </a:solidFill>
              </a:rPr>
              <a:t>CME</a:t>
            </a:r>
            <a:r>
              <a:rPr lang="zh-CN" altLang="en-US" sz="4000" b="1">
                <a:solidFill>
                  <a:srgbClr val="FF0000"/>
                </a:solidFill>
              </a:rPr>
              <a:t>的射电观测特征</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0" y="0"/>
            <a:ext cx="9144000" cy="1143000"/>
          </a:xfrm>
        </p:spPr>
        <p:txBody>
          <a:bodyPr/>
          <a:lstStyle/>
          <a:p>
            <a:pPr eaLnBrk="1" hangingPunct="1"/>
            <a:r>
              <a:rPr lang="zh-CN" altLang="en-US" smtClean="0"/>
              <a:t>一个例子： </a:t>
            </a:r>
            <a:r>
              <a:rPr lang="en-US" altLang="zh-CN" smtClean="0"/>
              <a:t>2000 </a:t>
            </a:r>
            <a:r>
              <a:rPr lang="zh-CN" altLang="en-US" smtClean="0"/>
              <a:t>年</a:t>
            </a:r>
            <a:r>
              <a:rPr lang="en-US" altLang="zh-CN" smtClean="0"/>
              <a:t>9</a:t>
            </a:r>
            <a:r>
              <a:rPr lang="zh-CN" altLang="en-US" smtClean="0"/>
              <a:t>月</a:t>
            </a:r>
            <a:r>
              <a:rPr lang="en-US" altLang="zh-CN" smtClean="0"/>
              <a:t>12</a:t>
            </a:r>
            <a:r>
              <a:rPr lang="zh-CN" altLang="en-US" smtClean="0"/>
              <a:t>日</a:t>
            </a:r>
            <a:r>
              <a:rPr lang="en-US" altLang="zh-CN" smtClean="0"/>
              <a:t>CME</a:t>
            </a:r>
            <a:r>
              <a:rPr lang="zh-CN" altLang="en-US" smtClean="0"/>
              <a:t>的观测</a:t>
            </a:r>
          </a:p>
        </p:txBody>
      </p:sp>
      <p:sp>
        <p:nvSpPr>
          <p:cNvPr id="101379" name="Rectangle 3"/>
          <p:cNvSpPr>
            <a:spLocks noGrp="1" noChangeArrowheads="1"/>
          </p:cNvSpPr>
          <p:nvPr>
            <p:ph type="body" idx="1"/>
          </p:nvPr>
        </p:nvSpPr>
        <p:spPr>
          <a:xfrm>
            <a:off x="304800" y="2438400"/>
            <a:ext cx="3810000" cy="2209800"/>
          </a:xfrm>
        </p:spPr>
        <p:txBody>
          <a:bodyPr/>
          <a:lstStyle/>
          <a:p>
            <a:pPr eaLnBrk="1" hangingPunct="1"/>
            <a:r>
              <a:rPr lang="en-US" altLang="zh-CN" smtClean="0"/>
              <a:t>SOHO/EIT</a:t>
            </a:r>
            <a:r>
              <a:rPr lang="zh-CN" altLang="en-US" smtClean="0"/>
              <a:t>观测到一个暗条爆发。</a:t>
            </a:r>
          </a:p>
          <a:p>
            <a:pPr eaLnBrk="1" hangingPunct="1"/>
            <a:r>
              <a:rPr lang="zh-CN" altLang="en-US" smtClean="0"/>
              <a:t>暗条爆发后形成抛射后亮拱。</a:t>
            </a:r>
          </a:p>
        </p:txBody>
      </p:sp>
      <p:pic>
        <p:nvPicPr>
          <p:cNvPr id="180228" name="000912_eit_195.mpg">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srcRect/>
          <a:stretch>
            <a:fillRect/>
          </a:stretch>
        </p:blipFill>
        <p:spPr bwMode="auto">
          <a:xfrm>
            <a:off x="4191000" y="1524000"/>
            <a:ext cx="4724400" cy="4724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733" fill="hold"/>
                                        <p:tgtEl>
                                          <p:spTgt spid="18022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cTn>
                <p:tgtEl>
                  <p:spTgt spid="180228"/>
                </p:tgtEl>
              </p:cMediaNode>
            </p:video>
            <p:seq concurrent="1" nextAc="seek">
              <p:cTn id="8" restart="whenNotActive" fill="hold" evtFilter="cancelBubble" nodeType="interactiveSeq">
                <p:stCondLst>
                  <p:cond evt="onClick" delay="0">
                    <p:tgtEl>
                      <p:spTgt spid="180228"/>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180228"/>
                                        </p:tgtEl>
                                      </p:cBhvr>
                                    </p:cmd>
                                  </p:childTnLst>
                                </p:cTn>
                              </p:par>
                            </p:childTnLst>
                          </p:cTn>
                        </p:par>
                      </p:childTnLst>
                    </p:cTn>
                  </p:par>
                </p:childTnLst>
              </p:cTn>
              <p:nextCondLst>
                <p:cond evt="onClick" delay="0">
                  <p:tgtEl>
                    <p:spTgt spid="180228"/>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02" name="Rectangle 3"/>
          <p:cNvSpPr>
            <a:spLocks noGrp="1" noChangeArrowheads="1"/>
          </p:cNvSpPr>
          <p:nvPr>
            <p:ph type="body" sz="half" idx="1"/>
          </p:nvPr>
        </p:nvSpPr>
        <p:spPr>
          <a:xfrm>
            <a:off x="152400" y="1981200"/>
            <a:ext cx="3810000" cy="3352800"/>
          </a:xfrm>
        </p:spPr>
        <p:txBody>
          <a:bodyPr/>
          <a:lstStyle/>
          <a:p>
            <a:pPr eaLnBrk="1" hangingPunct="1"/>
            <a:r>
              <a:rPr lang="en-US" altLang="zh-CN" sz="2800" smtClean="0"/>
              <a:t>SOHO/LASCO C3</a:t>
            </a:r>
            <a:r>
              <a:rPr lang="zh-CN" altLang="en-US" sz="2800" smtClean="0"/>
              <a:t>的观测</a:t>
            </a:r>
          </a:p>
          <a:p>
            <a:pPr eaLnBrk="1" hangingPunct="1"/>
            <a:r>
              <a:rPr lang="zh-CN" altLang="en-US" sz="2800" smtClean="0"/>
              <a:t>在南面观测到一个部分晕状</a:t>
            </a:r>
            <a:r>
              <a:rPr lang="en-US" altLang="zh-CN" sz="2800" smtClean="0"/>
              <a:t>(Partial-Halo) CME</a:t>
            </a:r>
            <a:r>
              <a:rPr lang="zh-CN" altLang="en-US" sz="2800" smtClean="0"/>
              <a:t>。</a:t>
            </a:r>
          </a:p>
          <a:p>
            <a:pPr eaLnBrk="1" hangingPunct="1"/>
            <a:r>
              <a:rPr lang="zh-CN" altLang="en-US" sz="2800" smtClean="0"/>
              <a:t>观测中的亮核对应于</a:t>
            </a:r>
            <a:r>
              <a:rPr lang="en-US" altLang="zh-CN" sz="2800" smtClean="0"/>
              <a:t>EIT</a:t>
            </a:r>
            <a:r>
              <a:rPr lang="zh-CN" altLang="en-US" sz="2800" smtClean="0"/>
              <a:t>中的暗条。</a:t>
            </a:r>
          </a:p>
          <a:p>
            <a:pPr eaLnBrk="1" hangingPunct="1">
              <a:buFontTx/>
              <a:buNone/>
            </a:pPr>
            <a:endParaRPr lang="en-US" altLang="zh-CN" sz="2800" smtClean="0"/>
          </a:p>
        </p:txBody>
      </p:sp>
      <p:pic>
        <p:nvPicPr>
          <p:cNvPr id="181252" name="000912_c3.mpg">
            <a:hlinkClick r:id="" action="ppaction://media"/>
          </p:cNvPr>
          <p:cNvPicPr>
            <a:picLocks noGrp="1" noChangeAspect="1" noChangeArrowheads="1"/>
          </p:cNvPicPr>
          <p:nvPr>
            <p:ph type="clipArt" sz="half" idx="2"/>
            <a:videoFile r:link="rId2"/>
            <p:extLst>
              <p:ext uri="{DAA4B4D4-6D71-4841-9C94-3DE7FCFB9230}">
                <p14:media xmlns:p14="http://schemas.microsoft.com/office/powerpoint/2010/main" r:link="rId1"/>
              </p:ext>
            </p:extLst>
          </p:nvPr>
        </p:nvPicPr>
        <p:blipFill>
          <a:blip r:embed="rId4"/>
          <a:srcRect/>
          <a:stretch>
            <a:fillRect/>
          </a:stretch>
        </p:blipFill>
        <p:spPr>
          <a:xfrm>
            <a:off x="3886200" y="1447800"/>
            <a:ext cx="5029200" cy="5029200"/>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18125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remove" display="0">
                  <p:stCondLst>
                    <p:cond delay="indefinite"/>
                  </p:stCondLst>
                </p:cTn>
                <p:tgtEl>
                  <p:spTgt spid="181252"/>
                </p:tgtEl>
              </p:cMediaNode>
            </p:video>
            <p:seq concurrent="1" nextAc="seek">
              <p:cTn id="8" restart="whenNotActive" fill="hold" evtFilter="cancelBubble" nodeType="interactiveSeq">
                <p:stCondLst>
                  <p:cond evt="onClick" delay="0">
                    <p:tgtEl>
                      <p:spTgt spid="18125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181252"/>
                                        </p:tgtEl>
                                      </p:cBhvr>
                                    </p:cmd>
                                  </p:childTnLst>
                                </p:cTn>
                              </p:par>
                            </p:childTnLst>
                          </p:cTn>
                        </p:par>
                      </p:childTnLst>
                    </p:cTn>
                  </p:par>
                </p:childTnLst>
              </p:cTn>
              <p:nextCondLst>
                <p:cond evt="onClick" delay="0">
                  <p:tgtEl>
                    <p:spTgt spid="181252"/>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标题 1"/>
          <p:cNvSpPr>
            <a:spLocks noGrp="1"/>
          </p:cNvSpPr>
          <p:nvPr>
            <p:ph type="title"/>
          </p:nvPr>
        </p:nvSpPr>
        <p:spPr/>
        <p:txBody>
          <a:bodyPr/>
          <a:lstStyle/>
          <a:p>
            <a:endParaRPr lang="zh-CN" altLang="en-US" smtClean="0"/>
          </a:p>
        </p:txBody>
      </p:sp>
      <p:sp>
        <p:nvSpPr>
          <p:cNvPr id="103427" name="文本占位符 2"/>
          <p:cNvSpPr>
            <a:spLocks noGrp="1"/>
          </p:cNvSpPr>
          <p:nvPr>
            <p:ph type="body" sz="half" idx="1"/>
          </p:nvPr>
        </p:nvSpPr>
        <p:spPr>
          <a:xfrm>
            <a:off x="323850" y="5661025"/>
            <a:ext cx="8496300" cy="706438"/>
          </a:xfrm>
        </p:spPr>
        <p:txBody>
          <a:bodyPr/>
          <a:lstStyle/>
          <a:p>
            <a:pPr marL="0" indent="0" algn="ctr">
              <a:buFontTx/>
              <a:buNone/>
            </a:pPr>
            <a:r>
              <a:rPr lang="en-US" altLang="zh-CN" sz="2800" smtClean="0"/>
              <a:t>2000</a:t>
            </a:r>
            <a:r>
              <a:rPr lang="zh-CN" altLang="en-US" sz="2800" smtClean="0"/>
              <a:t>年</a:t>
            </a:r>
            <a:r>
              <a:rPr lang="en-US" altLang="zh-CN" sz="2800" smtClean="0"/>
              <a:t>9</a:t>
            </a:r>
            <a:r>
              <a:rPr lang="zh-CN" altLang="en-US" sz="2800" smtClean="0"/>
              <a:t>月</a:t>
            </a:r>
            <a:r>
              <a:rPr lang="en-US" altLang="zh-CN" sz="2800" smtClean="0"/>
              <a:t>12</a:t>
            </a:r>
            <a:r>
              <a:rPr lang="zh-CN" altLang="en-US" sz="2800" smtClean="0"/>
              <a:t>日</a:t>
            </a:r>
            <a:r>
              <a:rPr lang="en-US" altLang="zh-CN" sz="2800" smtClean="0"/>
              <a:t>CME</a:t>
            </a:r>
            <a:r>
              <a:rPr lang="zh-CN" altLang="en-US" sz="2800" smtClean="0"/>
              <a:t>的</a:t>
            </a:r>
            <a:r>
              <a:rPr lang="en-US" altLang="zh-CN" sz="2800" smtClean="0"/>
              <a:t>SOHO/LASCO</a:t>
            </a:r>
            <a:r>
              <a:rPr lang="zh-CN" altLang="en-US" sz="2800" smtClean="0"/>
              <a:t>差分图像</a:t>
            </a:r>
          </a:p>
        </p:txBody>
      </p:sp>
      <p:pic>
        <p:nvPicPr>
          <p:cNvPr id="103428" name="图片 4"/>
          <p:cNvPicPr>
            <a:picLocks noChangeAspect="1"/>
          </p:cNvPicPr>
          <p:nvPr/>
        </p:nvPicPr>
        <p:blipFill>
          <a:blip r:embed="rId2"/>
          <a:srcRect/>
          <a:stretch>
            <a:fillRect/>
          </a:stretch>
        </p:blipFill>
        <p:spPr bwMode="auto">
          <a:xfrm>
            <a:off x="468313" y="1252538"/>
            <a:ext cx="8504237" cy="4298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838200" y="6019800"/>
            <a:ext cx="7543800" cy="609600"/>
          </a:xfrm>
        </p:spPr>
        <p:txBody>
          <a:bodyPr/>
          <a:lstStyle/>
          <a:p>
            <a:pPr eaLnBrk="1" hangingPunct="1"/>
            <a:r>
              <a:rPr lang="en-US" altLang="zh-CN" sz="2800" smtClean="0">
                <a:solidFill>
                  <a:schemeClr val="accent2"/>
                </a:solidFill>
              </a:rPr>
              <a:t>H-alpha </a:t>
            </a:r>
            <a:r>
              <a:rPr lang="zh-CN" altLang="en-US" sz="2800" smtClean="0">
                <a:solidFill>
                  <a:schemeClr val="accent2"/>
                </a:solidFill>
              </a:rPr>
              <a:t>观测到暗条消失</a:t>
            </a:r>
          </a:p>
        </p:txBody>
      </p:sp>
      <p:pic>
        <p:nvPicPr>
          <p:cNvPr id="104451" name="Picture 5" descr="20000912ha_evol"/>
          <p:cNvPicPr>
            <a:picLocks noChangeAspect="1" noChangeArrowheads="1"/>
          </p:cNvPicPr>
          <p:nvPr/>
        </p:nvPicPr>
        <p:blipFill>
          <a:blip r:embed="rId2"/>
          <a:srcRect/>
          <a:stretch>
            <a:fillRect/>
          </a:stretch>
        </p:blipFill>
        <p:spPr bwMode="auto">
          <a:xfrm>
            <a:off x="0" y="1371600"/>
            <a:ext cx="9144000"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838200" y="6096000"/>
            <a:ext cx="7162800" cy="533400"/>
          </a:xfrm>
        </p:spPr>
        <p:txBody>
          <a:bodyPr/>
          <a:lstStyle/>
          <a:p>
            <a:pPr eaLnBrk="1" hangingPunct="1"/>
            <a:r>
              <a:rPr lang="en-US" altLang="zh-CN" sz="2800" smtClean="0">
                <a:solidFill>
                  <a:schemeClr val="accent2"/>
                </a:solidFill>
              </a:rPr>
              <a:t>He 10830</a:t>
            </a:r>
            <a:r>
              <a:rPr lang="zh-CN" altLang="en-US" sz="2800" smtClean="0">
                <a:solidFill>
                  <a:schemeClr val="accent2"/>
                </a:solidFill>
              </a:rPr>
              <a:t>线也观测到暗条消失</a:t>
            </a:r>
          </a:p>
        </p:txBody>
      </p:sp>
      <p:pic>
        <p:nvPicPr>
          <p:cNvPr id="105475" name="Picture 5" descr="20000912_he10830"/>
          <p:cNvPicPr>
            <a:picLocks noChangeAspect="1" noChangeArrowheads="1"/>
          </p:cNvPicPr>
          <p:nvPr/>
        </p:nvPicPr>
        <p:blipFill>
          <a:blip r:embed="rId2"/>
          <a:srcRect/>
          <a:stretch>
            <a:fillRect/>
          </a:stretch>
        </p:blipFill>
        <p:spPr bwMode="auto">
          <a:xfrm>
            <a:off x="304800" y="1828800"/>
            <a:ext cx="8515350" cy="4257675"/>
          </a:xfrm>
          <a:prstGeom prst="rect">
            <a:avLst/>
          </a:prstGeom>
          <a:noFill/>
          <a:ln w="9525">
            <a:noFill/>
            <a:miter lim="800000"/>
            <a:headEnd/>
            <a:tailEnd/>
          </a:ln>
        </p:spPr>
      </p:pic>
      <p:sp>
        <p:nvSpPr>
          <p:cNvPr id="105476" name="Line 6"/>
          <p:cNvSpPr>
            <a:spLocks noChangeShapeType="1"/>
          </p:cNvSpPr>
          <p:nvPr/>
        </p:nvSpPr>
        <p:spPr bwMode="auto">
          <a:xfrm flipH="1" flipV="1">
            <a:off x="7543800" y="4800600"/>
            <a:ext cx="457200" cy="228600"/>
          </a:xfrm>
          <a:prstGeom prst="line">
            <a:avLst/>
          </a:prstGeom>
          <a:noFill/>
          <a:ln w="28575">
            <a:solidFill>
              <a:schemeClr val="accent1"/>
            </a:solidFill>
            <a:round/>
            <a:headEnd/>
            <a:tailEnd type="triangle" w="med" len="med"/>
          </a:ln>
        </p:spPr>
        <p:txBody>
          <a:bodyPr/>
          <a:lstStyle/>
          <a:p>
            <a:endParaRPr lang="zh-CN" altLang="en-US"/>
          </a:p>
        </p:txBody>
      </p:sp>
      <p:sp>
        <p:nvSpPr>
          <p:cNvPr id="105477" name="Line 7"/>
          <p:cNvSpPr>
            <a:spLocks noChangeShapeType="1"/>
          </p:cNvSpPr>
          <p:nvPr/>
        </p:nvSpPr>
        <p:spPr bwMode="auto">
          <a:xfrm>
            <a:off x="6705600" y="4267200"/>
            <a:ext cx="76200" cy="381000"/>
          </a:xfrm>
          <a:prstGeom prst="line">
            <a:avLst/>
          </a:prstGeom>
          <a:noFill/>
          <a:ln w="28575">
            <a:solidFill>
              <a:schemeClr val="accent1"/>
            </a:solidFill>
            <a:round/>
            <a:headEnd/>
            <a:tailEnd type="triangle" w="med" len="med"/>
          </a:ln>
        </p:spPr>
        <p:txBody>
          <a:bodyPr/>
          <a:lstStyle/>
          <a:p>
            <a:endParaRPr lang="zh-CN" altLang="en-US"/>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609600" y="5867400"/>
            <a:ext cx="7391400" cy="762000"/>
          </a:xfrm>
        </p:spPr>
        <p:txBody>
          <a:bodyPr/>
          <a:lstStyle/>
          <a:p>
            <a:pPr eaLnBrk="1" hangingPunct="1"/>
            <a:r>
              <a:rPr lang="zh-CN" altLang="en-US" sz="2800" smtClean="0">
                <a:solidFill>
                  <a:schemeClr val="accent2"/>
                </a:solidFill>
              </a:rPr>
              <a:t>爆发前的三部分结构 </a:t>
            </a:r>
            <a:r>
              <a:rPr lang="en-US" altLang="zh-CN" sz="2800" smtClean="0">
                <a:solidFill>
                  <a:schemeClr val="accent2"/>
                </a:solidFill>
              </a:rPr>
              <a:t>(Yohkoh/SXT)</a:t>
            </a:r>
          </a:p>
        </p:txBody>
      </p:sp>
      <p:sp>
        <p:nvSpPr>
          <p:cNvPr id="106499" name="Rectangle 3"/>
          <p:cNvSpPr>
            <a:spLocks noGrp="1" noChangeArrowheads="1"/>
          </p:cNvSpPr>
          <p:nvPr>
            <p:ph type="body" sz="half" idx="2"/>
          </p:nvPr>
        </p:nvSpPr>
        <p:spPr>
          <a:xfrm>
            <a:off x="5029200" y="1752600"/>
            <a:ext cx="3429000" cy="3657600"/>
          </a:xfrm>
        </p:spPr>
        <p:txBody>
          <a:bodyPr/>
          <a:lstStyle/>
          <a:p>
            <a:pPr eaLnBrk="1" hangingPunct="1"/>
            <a:r>
              <a:rPr lang="en-US" altLang="zh-CN" sz="2800" smtClean="0"/>
              <a:t>Frontal (but sheared)</a:t>
            </a:r>
          </a:p>
          <a:p>
            <a:pPr eaLnBrk="1" hangingPunct="1"/>
            <a:endParaRPr lang="en-US" altLang="zh-CN" sz="2800" smtClean="0"/>
          </a:p>
          <a:p>
            <a:pPr eaLnBrk="1" hangingPunct="1"/>
            <a:r>
              <a:rPr lang="en-US" altLang="zh-CN" sz="2800" smtClean="0"/>
              <a:t>Cavity hidden?</a:t>
            </a:r>
          </a:p>
          <a:p>
            <a:pPr eaLnBrk="1" hangingPunct="1"/>
            <a:endParaRPr lang="en-US" altLang="zh-CN" sz="2800" smtClean="0"/>
          </a:p>
          <a:p>
            <a:pPr eaLnBrk="1" hangingPunct="1"/>
            <a:r>
              <a:rPr lang="en-US" altLang="zh-CN" sz="2800" smtClean="0"/>
              <a:t>Filament core</a:t>
            </a:r>
          </a:p>
        </p:txBody>
      </p:sp>
      <p:pic>
        <p:nvPicPr>
          <p:cNvPr id="106500" name="Picture 4" descr="x1018+ha"/>
          <p:cNvPicPr>
            <a:picLocks noGrp="1" noChangeAspect="1" noChangeArrowheads="1"/>
          </p:cNvPicPr>
          <p:nvPr>
            <p:ph type="clipArt" sz="half" idx="1"/>
          </p:nvPr>
        </p:nvPicPr>
        <p:blipFill>
          <a:blip r:embed="rId2"/>
          <a:srcRect/>
          <a:stretch>
            <a:fillRect/>
          </a:stretch>
        </p:blipFill>
        <p:spPr>
          <a:xfrm>
            <a:off x="747713" y="1295400"/>
            <a:ext cx="3684587" cy="4495800"/>
          </a:xfrm>
        </p:spPr>
      </p:pic>
      <p:sp>
        <p:nvSpPr>
          <p:cNvPr id="106501" name="Line 5"/>
          <p:cNvSpPr>
            <a:spLocks noChangeShapeType="1"/>
          </p:cNvSpPr>
          <p:nvPr/>
        </p:nvSpPr>
        <p:spPr bwMode="auto">
          <a:xfrm flipH="1">
            <a:off x="2971800" y="4419600"/>
            <a:ext cx="2057400" cy="228600"/>
          </a:xfrm>
          <a:prstGeom prst="line">
            <a:avLst/>
          </a:prstGeom>
          <a:noFill/>
          <a:ln w="19050">
            <a:solidFill>
              <a:schemeClr val="tx1"/>
            </a:solidFill>
            <a:round/>
            <a:headEnd/>
            <a:tailEnd type="triangle" w="med" len="med"/>
          </a:ln>
        </p:spPr>
        <p:txBody>
          <a:bodyPr/>
          <a:lstStyle/>
          <a:p>
            <a:endParaRPr lang="zh-CN" altLang="en-US"/>
          </a:p>
        </p:txBody>
      </p:sp>
      <p:sp>
        <p:nvSpPr>
          <p:cNvPr id="106502" name="Line 6"/>
          <p:cNvSpPr>
            <a:spLocks noChangeShapeType="1"/>
          </p:cNvSpPr>
          <p:nvPr/>
        </p:nvSpPr>
        <p:spPr bwMode="auto">
          <a:xfrm flipH="1" flipV="1">
            <a:off x="2667000" y="2590800"/>
            <a:ext cx="2514600" cy="838200"/>
          </a:xfrm>
          <a:prstGeom prst="line">
            <a:avLst/>
          </a:prstGeom>
          <a:noFill/>
          <a:ln w="19050">
            <a:solidFill>
              <a:schemeClr val="tx1"/>
            </a:solidFill>
            <a:round/>
            <a:headEnd/>
            <a:tailEnd type="triangle" w="med" len="med"/>
          </a:ln>
        </p:spPr>
        <p:txBody>
          <a:bodyPr/>
          <a:lstStyle/>
          <a:p>
            <a:endParaRPr lang="zh-CN" altLang="en-US"/>
          </a:p>
        </p:txBody>
      </p:sp>
      <p:sp>
        <p:nvSpPr>
          <p:cNvPr id="106503" name="Line 7"/>
          <p:cNvSpPr>
            <a:spLocks noChangeShapeType="1"/>
          </p:cNvSpPr>
          <p:nvPr/>
        </p:nvSpPr>
        <p:spPr bwMode="auto">
          <a:xfrm flipH="1">
            <a:off x="3200400" y="2057400"/>
            <a:ext cx="1981200" cy="228600"/>
          </a:xfrm>
          <a:prstGeom prst="line">
            <a:avLst/>
          </a:prstGeom>
          <a:noFill/>
          <a:ln w="19050">
            <a:solidFill>
              <a:schemeClr val="tx1"/>
            </a:solidFill>
            <a:round/>
            <a:headEnd/>
            <a:tailEnd type="triangle" w="med" len="med"/>
          </a:ln>
        </p:spPr>
        <p:txBody>
          <a:bodyPr/>
          <a:lstStyle/>
          <a:p>
            <a:endParaRPr lang="zh-CN" altLang="en-US"/>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685800" y="6096000"/>
            <a:ext cx="7315200" cy="762000"/>
          </a:xfrm>
        </p:spPr>
        <p:txBody>
          <a:bodyPr/>
          <a:lstStyle/>
          <a:p>
            <a:pPr eaLnBrk="1" hangingPunct="1"/>
            <a:r>
              <a:rPr lang="zh-CN" altLang="en-US" sz="2800" smtClean="0">
                <a:solidFill>
                  <a:schemeClr val="accent2"/>
                </a:solidFill>
              </a:rPr>
              <a:t>暗条附近能量释放</a:t>
            </a:r>
          </a:p>
        </p:txBody>
      </p:sp>
      <p:sp>
        <p:nvSpPr>
          <p:cNvPr id="107523" name="Rectangle 3"/>
          <p:cNvSpPr>
            <a:spLocks noGrp="1" noChangeArrowheads="1"/>
          </p:cNvSpPr>
          <p:nvPr>
            <p:ph type="body" sz="half" idx="2"/>
          </p:nvPr>
        </p:nvSpPr>
        <p:spPr/>
        <p:txBody>
          <a:bodyPr/>
          <a:lstStyle/>
          <a:p>
            <a:pPr eaLnBrk="1" hangingPunct="1"/>
            <a:endParaRPr lang="zh-CN" altLang="zh-CN" sz="2800" smtClean="0"/>
          </a:p>
        </p:txBody>
      </p:sp>
      <p:pic>
        <p:nvPicPr>
          <p:cNvPr id="107524" name="Picture 4" descr="eit"/>
          <p:cNvPicPr>
            <a:picLocks noGrp="1" noChangeAspect="1" noChangeArrowheads="1"/>
          </p:cNvPicPr>
          <p:nvPr>
            <p:ph type="clipArt" sz="half" idx="1"/>
          </p:nvPr>
        </p:nvPicPr>
        <p:blipFill>
          <a:blip r:embed="rId2"/>
          <a:srcRect/>
          <a:stretch>
            <a:fillRect/>
          </a:stretch>
        </p:blipFill>
        <p:spPr>
          <a:xfrm>
            <a:off x="762000" y="1219200"/>
            <a:ext cx="2514600" cy="2514600"/>
          </a:xfrm>
        </p:spPr>
      </p:pic>
      <p:pic>
        <p:nvPicPr>
          <p:cNvPr id="107525" name="Picture 5" descr="eit"/>
          <p:cNvPicPr>
            <a:picLocks noChangeAspect="1" noChangeArrowheads="1"/>
          </p:cNvPicPr>
          <p:nvPr/>
        </p:nvPicPr>
        <p:blipFill>
          <a:blip r:embed="rId3"/>
          <a:srcRect/>
          <a:stretch>
            <a:fillRect/>
          </a:stretch>
        </p:blipFill>
        <p:spPr bwMode="auto">
          <a:xfrm>
            <a:off x="762000" y="3733800"/>
            <a:ext cx="2514600" cy="2514600"/>
          </a:xfrm>
          <a:prstGeom prst="rect">
            <a:avLst/>
          </a:prstGeom>
          <a:noFill/>
          <a:ln w="9525">
            <a:noFill/>
            <a:miter lim="800000"/>
            <a:headEnd/>
            <a:tailEnd/>
          </a:ln>
        </p:spPr>
      </p:pic>
      <p:pic>
        <p:nvPicPr>
          <p:cNvPr id="107526" name="Picture 6" descr="x1018+ha"/>
          <p:cNvPicPr>
            <a:picLocks noChangeAspect="1" noChangeArrowheads="1"/>
          </p:cNvPicPr>
          <p:nvPr/>
        </p:nvPicPr>
        <p:blipFill>
          <a:blip r:embed="rId4"/>
          <a:srcRect/>
          <a:stretch>
            <a:fillRect/>
          </a:stretch>
        </p:blipFill>
        <p:spPr bwMode="auto">
          <a:xfrm>
            <a:off x="3775868" y="1066800"/>
            <a:ext cx="4640263" cy="5181600"/>
          </a:xfrm>
          <a:prstGeom prst="rect">
            <a:avLst/>
          </a:prstGeom>
          <a:noFill/>
          <a:ln w="9525">
            <a:noFill/>
            <a:miter lim="800000"/>
            <a:headEnd/>
            <a:tailEnd/>
          </a:ln>
        </p:spPr>
      </p:pic>
      <p:sp>
        <p:nvSpPr>
          <p:cNvPr id="185351" name="Oval 7"/>
          <p:cNvSpPr>
            <a:spLocks noChangeArrowheads="1"/>
          </p:cNvSpPr>
          <p:nvPr/>
        </p:nvSpPr>
        <p:spPr bwMode="auto">
          <a:xfrm>
            <a:off x="1676400" y="1905000"/>
            <a:ext cx="228600" cy="152400"/>
          </a:xfrm>
          <a:prstGeom prst="ellipse">
            <a:avLst/>
          </a:prstGeom>
          <a:noFill/>
          <a:ln w="9525">
            <a:solidFill>
              <a:schemeClr val="bg1"/>
            </a:solidFill>
            <a:round/>
            <a:headEnd/>
            <a:tailEnd/>
          </a:ln>
        </p:spPr>
        <p:txBody>
          <a:bodyPr wrap="none" anchor="ctr"/>
          <a:lstStyle/>
          <a:p>
            <a:pPr eaLnBrk="1" hangingPunct="1"/>
            <a:endParaRPr lang="zh-CN" altLang="en-US"/>
          </a:p>
        </p:txBody>
      </p:sp>
      <p:sp>
        <p:nvSpPr>
          <p:cNvPr id="185352" name="Line 8"/>
          <p:cNvSpPr>
            <a:spLocks noChangeShapeType="1"/>
          </p:cNvSpPr>
          <p:nvPr/>
        </p:nvSpPr>
        <p:spPr bwMode="auto">
          <a:xfrm>
            <a:off x="1752600" y="1981200"/>
            <a:ext cx="4403576" cy="304800"/>
          </a:xfrm>
          <a:prstGeom prst="line">
            <a:avLst/>
          </a:prstGeom>
          <a:noFill/>
          <a:ln w="9525">
            <a:solidFill>
              <a:schemeClr val="bg1"/>
            </a:solidFill>
            <a:round/>
            <a:headEnd/>
            <a:tailEnd type="triangle"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853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85352"/>
                                        </p:tgtEl>
                                        <p:attrNameLst>
                                          <p:attrName>style.visibility</p:attrName>
                                        </p:attrNameLst>
                                      </p:cBhvr>
                                      <p:to>
                                        <p:strVal val="visible"/>
                                      </p:to>
                                    </p:set>
                                    <p:animEffect transition="in" filter="wipe(left)">
                                      <p:cBhvr>
                                        <p:cTn id="11" dur="500"/>
                                        <p:tgtEl>
                                          <p:spTgt spid="1853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51" grpId="0" animBg="1"/>
      <p:bldP spid="185352"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762000" y="5791200"/>
            <a:ext cx="7391400" cy="533400"/>
          </a:xfrm>
        </p:spPr>
        <p:txBody>
          <a:bodyPr/>
          <a:lstStyle/>
          <a:p>
            <a:pPr eaLnBrk="1" hangingPunct="1"/>
            <a:r>
              <a:rPr lang="zh-CN" altLang="en-US" sz="2800" smtClean="0">
                <a:solidFill>
                  <a:schemeClr val="accent2"/>
                </a:solidFill>
              </a:rPr>
              <a:t>爆发前和爆发后的</a:t>
            </a:r>
            <a:r>
              <a:rPr lang="en-US" altLang="zh-CN" sz="2800" smtClean="0">
                <a:solidFill>
                  <a:schemeClr val="accent2"/>
                </a:solidFill>
              </a:rPr>
              <a:t>H-alpha</a:t>
            </a:r>
            <a:r>
              <a:rPr lang="zh-CN" altLang="en-US" sz="2800" smtClean="0">
                <a:solidFill>
                  <a:schemeClr val="accent2"/>
                </a:solidFill>
              </a:rPr>
              <a:t>图像</a:t>
            </a:r>
          </a:p>
        </p:txBody>
      </p:sp>
      <p:pic>
        <p:nvPicPr>
          <p:cNvPr id="108547" name="Picture 3" descr="20000912ha_evol_large"/>
          <p:cNvPicPr>
            <a:picLocks noGrp="1" noChangeAspect="1" noChangeArrowheads="1"/>
          </p:cNvPicPr>
          <p:nvPr>
            <p:ph type="dgm" idx="1"/>
          </p:nvPr>
        </p:nvPicPr>
        <p:blipFill>
          <a:blip r:embed="rId2"/>
          <a:srcRect/>
          <a:stretch>
            <a:fillRect/>
          </a:stretch>
        </p:blipFill>
        <p:spPr>
          <a:xfrm>
            <a:off x="685800" y="1420813"/>
            <a:ext cx="7772400" cy="4244975"/>
          </a:xfrm>
        </p:spPr>
      </p:pic>
      <p:sp>
        <p:nvSpPr>
          <p:cNvPr id="186372" name="Line 4"/>
          <p:cNvSpPr>
            <a:spLocks noChangeShapeType="1"/>
          </p:cNvSpPr>
          <p:nvPr/>
        </p:nvSpPr>
        <p:spPr bwMode="auto">
          <a:xfrm>
            <a:off x="2362200" y="4191000"/>
            <a:ext cx="3581400" cy="0"/>
          </a:xfrm>
          <a:prstGeom prst="line">
            <a:avLst/>
          </a:prstGeom>
          <a:noFill/>
          <a:ln w="9525">
            <a:solidFill>
              <a:srgbClr val="FF3300"/>
            </a:solidFill>
            <a:round/>
            <a:headEnd/>
            <a:tailEnd type="triangle"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6372"/>
                                        </p:tgtEl>
                                        <p:attrNameLst>
                                          <p:attrName>style.visibility</p:attrName>
                                        </p:attrNameLst>
                                      </p:cBhvr>
                                      <p:to>
                                        <p:strVal val="visible"/>
                                      </p:to>
                                    </p:set>
                                    <p:animEffect transition="in" filter="wipe(left)">
                                      <p:cBhvr>
                                        <p:cTn id="7" dur="500"/>
                                        <p:tgtEl>
                                          <p:spTgt spid="186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72"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1026"/>
          <p:cNvSpPr>
            <a:spLocks noGrp="1" noChangeArrowheads="1"/>
          </p:cNvSpPr>
          <p:nvPr>
            <p:ph type="title"/>
          </p:nvPr>
        </p:nvSpPr>
        <p:spPr>
          <a:xfrm>
            <a:off x="533400" y="5943600"/>
            <a:ext cx="8153400" cy="914400"/>
          </a:xfrm>
        </p:spPr>
        <p:txBody>
          <a:bodyPr/>
          <a:lstStyle/>
          <a:p>
            <a:pPr eaLnBrk="1" hangingPunct="1"/>
            <a:r>
              <a:rPr lang="zh-CN" altLang="en-US" sz="2800" smtClean="0">
                <a:solidFill>
                  <a:schemeClr val="accent2"/>
                </a:solidFill>
              </a:rPr>
              <a:t>磁通量浮现，产生磁场重联导致爆发？</a:t>
            </a:r>
          </a:p>
        </p:txBody>
      </p:sp>
      <p:pic>
        <p:nvPicPr>
          <p:cNvPr id="109571" name="Picture 1027" descr="20000912mag_evol"/>
          <p:cNvPicPr>
            <a:picLocks noGrp="1" noChangeAspect="1" noChangeArrowheads="1"/>
          </p:cNvPicPr>
          <p:nvPr>
            <p:ph type="dgm" idx="1"/>
          </p:nvPr>
        </p:nvPicPr>
        <p:blipFill>
          <a:blip r:embed="rId2"/>
          <a:srcRect/>
          <a:stretch>
            <a:fillRect/>
          </a:stretch>
        </p:blipFill>
        <p:spPr>
          <a:xfrm>
            <a:off x="1752600" y="685800"/>
            <a:ext cx="5486400" cy="5486400"/>
          </a:xfrm>
        </p:spPr>
      </p:pic>
      <p:sp>
        <p:nvSpPr>
          <p:cNvPr id="109572" name="Line 1028"/>
          <p:cNvSpPr>
            <a:spLocks noChangeShapeType="1"/>
          </p:cNvSpPr>
          <p:nvPr/>
        </p:nvSpPr>
        <p:spPr bwMode="auto">
          <a:xfrm flipH="1">
            <a:off x="3111500" y="1689100"/>
            <a:ext cx="533400" cy="228600"/>
          </a:xfrm>
          <a:prstGeom prst="line">
            <a:avLst/>
          </a:prstGeom>
          <a:noFill/>
          <a:ln w="9525">
            <a:solidFill>
              <a:srgbClr val="FF3300"/>
            </a:solidFill>
            <a:round/>
            <a:headEnd/>
            <a:tailEnd type="triangle" w="med" len="med"/>
          </a:ln>
        </p:spPr>
        <p:txBody>
          <a:bodyPr/>
          <a:lstStyle/>
          <a:p>
            <a:endParaRPr lang="zh-CN" altLang="en-US"/>
          </a:p>
        </p:txBody>
      </p:sp>
      <p:sp>
        <p:nvSpPr>
          <p:cNvPr id="109573" name="Line 1029"/>
          <p:cNvSpPr>
            <a:spLocks noChangeShapeType="1"/>
          </p:cNvSpPr>
          <p:nvPr/>
        </p:nvSpPr>
        <p:spPr bwMode="auto">
          <a:xfrm flipH="1">
            <a:off x="5981700" y="1651000"/>
            <a:ext cx="457200" cy="228600"/>
          </a:xfrm>
          <a:prstGeom prst="line">
            <a:avLst/>
          </a:prstGeom>
          <a:noFill/>
          <a:ln w="9525">
            <a:solidFill>
              <a:srgbClr val="FF3300"/>
            </a:solidFill>
            <a:round/>
            <a:headEnd/>
            <a:tailEnd type="triangle" w="med" len="med"/>
          </a:ln>
        </p:spPr>
        <p:txBody>
          <a:bodyPr/>
          <a:lstStyle/>
          <a:p>
            <a:endParaRPr lang="zh-CN" altLang="en-US"/>
          </a:p>
        </p:txBody>
      </p:sp>
      <p:sp>
        <p:nvSpPr>
          <p:cNvPr id="109574" name="Line 1030"/>
          <p:cNvSpPr>
            <a:spLocks noChangeShapeType="1"/>
          </p:cNvSpPr>
          <p:nvPr/>
        </p:nvSpPr>
        <p:spPr bwMode="auto">
          <a:xfrm flipH="1">
            <a:off x="3314700" y="4292600"/>
            <a:ext cx="533400" cy="304800"/>
          </a:xfrm>
          <a:prstGeom prst="line">
            <a:avLst/>
          </a:prstGeom>
          <a:noFill/>
          <a:ln w="9525">
            <a:solidFill>
              <a:srgbClr val="FF3300"/>
            </a:solidFill>
            <a:round/>
            <a:headEnd/>
            <a:tailEnd type="triangle" w="med" len="med"/>
          </a:ln>
        </p:spPr>
        <p:txBody>
          <a:bodyPr/>
          <a:lstStyle/>
          <a:p>
            <a:endParaRPr lang="zh-CN" altLang="en-US"/>
          </a:p>
        </p:txBody>
      </p:sp>
      <p:sp>
        <p:nvSpPr>
          <p:cNvPr id="109575" name="Line 1031"/>
          <p:cNvSpPr>
            <a:spLocks noChangeShapeType="1"/>
          </p:cNvSpPr>
          <p:nvPr/>
        </p:nvSpPr>
        <p:spPr bwMode="auto">
          <a:xfrm flipH="1">
            <a:off x="6134100" y="4241800"/>
            <a:ext cx="609600" cy="381000"/>
          </a:xfrm>
          <a:prstGeom prst="line">
            <a:avLst/>
          </a:prstGeom>
          <a:noFill/>
          <a:ln w="9525">
            <a:solidFill>
              <a:srgbClr val="FF3300"/>
            </a:solidFill>
            <a:round/>
            <a:headEnd/>
            <a:tailEnd type="triangle" w="med" len="med"/>
          </a:ln>
        </p:spPr>
        <p:txBody>
          <a:bodyPr/>
          <a:lstStyle/>
          <a:p>
            <a:endParaRPr lang="zh-CN" altLang="en-US"/>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图片 4"/>
          <p:cNvPicPr>
            <a:picLocks noChangeAspect="1"/>
          </p:cNvPicPr>
          <p:nvPr/>
        </p:nvPicPr>
        <p:blipFill>
          <a:blip r:embed="rId2"/>
          <a:srcRect/>
          <a:stretch>
            <a:fillRect/>
          </a:stretch>
        </p:blipFill>
        <p:spPr bwMode="auto">
          <a:xfrm>
            <a:off x="539750" y="23813"/>
            <a:ext cx="5976938" cy="5768975"/>
          </a:xfrm>
          <a:prstGeom prst="rect">
            <a:avLst/>
          </a:prstGeom>
          <a:noFill/>
          <a:ln w="9525">
            <a:noFill/>
            <a:miter lim="800000"/>
            <a:headEnd/>
            <a:tailEnd/>
          </a:ln>
        </p:spPr>
      </p:pic>
      <p:sp>
        <p:nvSpPr>
          <p:cNvPr id="110595" name="Rectangle 1026"/>
          <p:cNvSpPr>
            <a:spLocks noGrp="1" noChangeArrowheads="1"/>
          </p:cNvSpPr>
          <p:nvPr>
            <p:ph type="title"/>
          </p:nvPr>
        </p:nvSpPr>
        <p:spPr>
          <a:xfrm>
            <a:off x="314325" y="5792788"/>
            <a:ext cx="8569325" cy="1085850"/>
          </a:xfrm>
        </p:spPr>
        <p:txBody>
          <a:bodyPr/>
          <a:lstStyle/>
          <a:p>
            <a:pPr algn="just" eaLnBrk="1" hangingPunct="1"/>
            <a:r>
              <a:rPr lang="en-US" altLang="zh-CN" sz="2000" smtClean="0">
                <a:solidFill>
                  <a:schemeClr val="accent2"/>
                </a:solidFill>
              </a:rPr>
              <a:t>ACE</a:t>
            </a:r>
            <a:r>
              <a:rPr lang="zh-CN" altLang="en-US" sz="2000" smtClean="0">
                <a:solidFill>
                  <a:schemeClr val="accent2"/>
                </a:solidFill>
              </a:rPr>
              <a:t>卫星的行星际观测，显示伴随该</a:t>
            </a:r>
            <a:r>
              <a:rPr lang="en-US" altLang="zh-CN" sz="2000" smtClean="0">
                <a:solidFill>
                  <a:schemeClr val="accent2"/>
                </a:solidFill>
              </a:rPr>
              <a:t>CME</a:t>
            </a:r>
            <a:r>
              <a:rPr lang="zh-CN" altLang="en-US" sz="2000" smtClean="0">
                <a:solidFill>
                  <a:schemeClr val="accent2"/>
                </a:solidFill>
              </a:rPr>
              <a:t>有一激波到达地球，但是激波后的太阳风参数和平常宁静太阳风的参数没有差别，没有显示出任何行星际</a:t>
            </a:r>
            <a:r>
              <a:rPr lang="en-US" altLang="zh-CN" sz="2000" smtClean="0">
                <a:solidFill>
                  <a:schemeClr val="accent2"/>
                </a:solidFill>
              </a:rPr>
              <a:t>CME</a:t>
            </a:r>
            <a:r>
              <a:rPr lang="zh-CN" altLang="en-US" sz="2000" smtClean="0">
                <a:solidFill>
                  <a:schemeClr val="accent2"/>
                </a:solidFill>
              </a:rPr>
              <a:t>（</a:t>
            </a:r>
            <a:r>
              <a:rPr lang="en-US" altLang="zh-CN" sz="2000" smtClean="0">
                <a:solidFill>
                  <a:schemeClr val="accent2"/>
                </a:solidFill>
              </a:rPr>
              <a:t>ICME</a:t>
            </a:r>
            <a:r>
              <a:rPr lang="zh-CN" altLang="en-US" sz="2000" smtClean="0">
                <a:solidFill>
                  <a:schemeClr val="accent2"/>
                </a:solidFill>
              </a:rPr>
              <a:t>）到达地球的证据。</a:t>
            </a:r>
          </a:p>
        </p:txBody>
      </p:sp>
      <p:sp>
        <p:nvSpPr>
          <p:cNvPr id="8" name="矩形 7"/>
          <p:cNvSpPr/>
          <p:nvPr/>
        </p:nvSpPr>
        <p:spPr>
          <a:xfrm>
            <a:off x="6378575" y="1412875"/>
            <a:ext cx="2736850" cy="2462213"/>
          </a:xfrm>
          <a:prstGeom prst="rect">
            <a:avLst/>
          </a:prstGeom>
        </p:spPr>
        <p:txBody>
          <a:bodyPr>
            <a:spAutoFit/>
          </a:bodyPr>
          <a:lstStyle/>
          <a:p>
            <a:pPr marL="228600" indent="-228600">
              <a:buFontTx/>
              <a:buAutoNum type="alphaLcParenBoth"/>
              <a:defRPr/>
            </a:pPr>
            <a:r>
              <a:rPr lang="en-US" altLang="zh-CN" sz="1400" dirty="0">
                <a:latin typeface="+mn-lt"/>
              </a:rPr>
              <a:t>Oxygen freezing-in temperature</a:t>
            </a:r>
          </a:p>
          <a:p>
            <a:pPr marL="228600" indent="-228600" algn="just">
              <a:buFontTx/>
              <a:buAutoNum type="alphaLcParenBoth"/>
              <a:defRPr/>
            </a:pPr>
            <a:r>
              <a:rPr lang="en-US" altLang="zh-CN" sz="1400" dirty="0">
                <a:latin typeface="+mn-lt"/>
              </a:rPr>
              <a:t>average iron charge state </a:t>
            </a:r>
          </a:p>
          <a:p>
            <a:pPr marL="228600" indent="-228600" algn="just">
              <a:buFontTx/>
              <a:buAutoNum type="alphaLcParenBoth"/>
              <a:defRPr/>
            </a:pPr>
            <a:r>
              <a:rPr lang="en-US" altLang="zh-CN" sz="1400" dirty="0">
                <a:latin typeface="+mn-lt"/>
              </a:rPr>
              <a:t>solar wind speed </a:t>
            </a:r>
          </a:p>
          <a:p>
            <a:pPr marL="228600" indent="-228600" algn="just">
              <a:buFontTx/>
              <a:buAutoNum type="alphaLcParenBoth"/>
              <a:defRPr/>
            </a:pPr>
            <a:r>
              <a:rPr lang="en-US" altLang="zh-CN" sz="1400" dirty="0">
                <a:latin typeface="+mn-lt"/>
              </a:rPr>
              <a:t>density </a:t>
            </a:r>
          </a:p>
          <a:p>
            <a:pPr marL="228600" indent="-228600" algn="just">
              <a:buFontTx/>
              <a:buAutoNum type="alphaLcParenBoth"/>
              <a:defRPr/>
            </a:pPr>
            <a:r>
              <a:rPr lang="en-US" altLang="zh-CN" sz="1400" dirty="0">
                <a:latin typeface="+mn-lt"/>
              </a:rPr>
              <a:t>temperature</a:t>
            </a:r>
          </a:p>
          <a:p>
            <a:pPr marL="228600" indent="-228600" algn="just">
              <a:buFontTx/>
              <a:buAutoNum type="alphaLcParenBoth"/>
              <a:defRPr/>
            </a:pPr>
            <a:r>
              <a:rPr lang="en-US" altLang="zh-CN" sz="1400" dirty="0">
                <a:latin typeface="+mn-lt"/>
              </a:rPr>
              <a:t>the magnetic field magnitude </a:t>
            </a:r>
          </a:p>
          <a:p>
            <a:pPr marL="263525" indent="-263525" algn="just">
              <a:defRPr/>
            </a:pPr>
            <a:r>
              <a:rPr lang="en-US" altLang="zh-CN" sz="1400" dirty="0">
                <a:latin typeface="+mn-lt"/>
              </a:rPr>
              <a:t>(g-</a:t>
            </a:r>
            <a:r>
              <a:rPr lang="en-US" altLang="zh-CN" sz="1400" dirty="0" err="1">
                <a:latin typeface="+mn-lt"/>
              </a:rPr>
              <a:t>i</a:t>
            </a:r>
            <a:r>
              <a:rPr lang="en-US" altLang="zh-CN" sz="1400" dirty="0">
                <a:latin typeface="+mn-lt"/>
              </a:rPr>
              <a:t>)the components of the magnetic  field vector (GSE system) </a:t>
            </a:r>
          </a:p>
          <a:p>
            <a:pPr algn="just">
              <a:defRPr/>
            </a:pPr>
            <a:r>
              <a:rPr lang="en-US" altLang="zh-CN" sz="1400" dirty="0">
                <a:latin typeface="+mn-lt"/>
              </a:rPr>
              <a:t>(j) the proton plasma beta</a:t>
            </a:r>
          </a:p>
          <a:p>
            <a:pPr algn="just">
              <a:defRPr/>
            </a:pPr>
            <a:r>
              <a:rPr lang="en-US" altLang="zh-CN" sz="1400" dirty="0">
                <a:latin typeface="+mn-lt"/>
              </a:rPr>
              <a:t>(k) the </a:t>
            </a:r>
            <a:r>
              <a:rPr lang="en-US" altLang="zh-CN" sz="1400" dirty="0" err="1">
                <a:latin typeface="+mn-lt"/>
              </a:rPr>
              <a:t>Dst</a:t>
            </a:r>
            <a:r>
              <a:rPr lang="en-US" altLang="zh-CN" sz="1400" dirty="0">
                <a:latin typeface="+mn-lt"/>
              </a:rPr>
              <a:t> data</a:t>
            </a: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815975" y="360363"/>
            <a:ext cx="7772400" cy="1219200"/>
          </a:xfrm>
        </p:spPr>
        <p:txBody>
          <a:bodyPr/>
          <a:lstStyle/>
          <a:p>
            <a:pPr eaLnBrk="1" hangingPunct="1"/>
            <a:r>
              <a:rPr lang="zh-CN" altLang="en-US" smtClean="0"/>
              <a:t>描述</a:t>
            </a:r>
            <a:r>
              <a:rPr lang="en-US" altLang="zh-CN" smtClean="0"/>
              <a:t>CME</a:t>
            </a:r>
            <a:r>
              <a:rPr lang="zh-CN" altLang="en-US" smtClean="0"/>
              <a:t>几何结构的基本量：</a:t>
            </a:r>
            <a:br>
              <a:rPr lang="zh-CN" altLang="en-US" smtClean="0"/>
            </a:br>
            <a:r>
              <a:rPr lang="zh-CN" altLang="en-US" sz="2800" smtClean="0">
                <a:solidFill>
                  <a:schemeClr val="accent2"/>
                </a:solidFill>
              </a:rPr>
              <a:t>速度，宽度及 位置角</a:t>
            </a:r>
            <a:r>
              <a:rPr lang="en-US" altLang="zh-CN" sz="2800" smtClean="0">
                <a:solidFill>
                  <a:schemeClr val="accent2"/>
                </a:solidFill>
              </a:rPr>
              <a:t>CPA</a:t>
            </a:r>
          </a:p>
        </p:txBody>
      </p:sp>
      <p:sp>
        <p:nvSpPr>
          <p:cNvPr id="111619" name="Text Box 13"/>
          <p:cNvSpPr txBox="1">
            <a:spLocks noChangeArrowheads="1"/>
          </p:cNvSpPr>
          <p:nvPr/>
        </p:nvSpPr>
        <p:spPr bwMode="auto">
          <a:xfrm>
            <a:off x="152400" y="1828800"/>
            <a:ext cx="4191000" cy="4232275"/>
          </a:xfrm>
          <a:prstGeom prst="rect">
            <a:avLst/>
          </a:prstGeom>
          <a:noFill/>
          <a:ln w="9525">
            <a:noFill/>
            <a:miter lim="800000"/>
            <a:headEnd/>
            <a:tailEnd/>
          </a:ln>
        </p:spPr>
        <p:txBody>
          <a:bodyPr>
            <a:spAutoFit/>
          </a:bodyPr>
          <a:lstStyle/>
          <a:p>
            <a:pPr eaLnBrk="1" hangingPunct="1"/>
            <a:r>
              <a:rPr kumimoji="0" lang="en-US" altLang="zh-CN" b="1">
                <a:solidFill>
                  <a:schemeClr val="accent2"/>
                </a:solidFill>
              </a:rPr>
              <a:t>Base Difference:  F</a:t>
            </a:r>
            <a:r>
              <a:rPr kumimoji="0" lang="en-US" altLang="zh-CN" b="1" baseline="-25000">
                <a:solidFill>
                  <a:schemeClr val="accent2"/>
                </a:solidFill>
              </a:rPr>
              <a:t>n</a:t>
            </a:r>
            <a:r>
              <a:rPr kumimoji="0" lang="en-US" altLang="zh-CN" b="1">
                <a:solidFill>
                  <a:schemeClr val="accent2"/>
                </a:solidFill>
              </a:rPr>
              <a:t> – F</a:t>
            </a:r>
            <a:r>
              <a:rPr kumimoji="0" lang="en-US" altLang="zh-CN" b="1" baseline="-25000">
                <a:solidFill>
                  <a:schemeClr val="accent2"/>
                </a:solidFill>
              </a:rPr>
              <a:t>o</a:t>
            </a:r>
          </a:p>
          <a:p>
            <a:pPr eaLnBrk="1" hangingPunct="1"/>
            <a:r>
              <a:rPr kumimoji="0" lang="en-US" altLang="zh-CN" b="1">
                <a:solidFill>
                  <a:schemeClr val="accent2"/>
                </a:solidFill>
              </a:rPr>
              <a:t>Running Difference:  F</a:t>
            </a:r>
            <a:r>
              <a:rPr kumimoji="0" lang="en-US" altLang="zh-CN" b="1" baseline="-25000">
                <a:solidFill>
                  <a:schemeClr val="accent2"/>
                </a:solidFill>
              </a:rPr>
              <a:t>n</a:t>
            </a:r>
            <a:r>
              <a:rPr kumimoji="0" lang="en-US" altLang="zh-CN" b="1">
                <a:solidFill>
                  <a:schemeClr val="accent2"/>
                </a:solidFill>
              </a:rPr>
              <a:t> – F</a:t>
            </a:r>
            <a:r>
              <a:rPr kumimoji="0" lang="en-US" altLang="zh-CN" b="1" baseline="-25000">
                <a:solidFill>
                  <a:schemeClr val="accent2"/>
                </a:solidFill>
              </a:rPr>
              <a:t>n-1</a:t>
            </a:r>
          </a:p>
          <a:p>
            <a:pPr eaLnBrk="1" hangingPunct="1"/>
            <a:r>
              <a:rPr kumimoji="0" lang="en-US" altLang="zh-CN" b="1">
                <a:solidFill>
                  <a:schemeClr val="accent2"/>
                </a:solidFill>
              </a:rPr>
              <a:t>F</a:t>
            </a:r>
            <a:r>
              <a:rPr kumimoji="0" lang="en-US" altLang="zh-CN" b="1" baseline="-25000">
                <a:solidFill>
                  <a:schemeClr val="accent2"/>
                </a:solidFill>
              </a:rPr>
              <a:t>n</a:t>
            </a:r>
            <a:r>
              <a:rPr kumimoji="0" lang="en-US" altLang="zh-CN" b="1">
                <a:solidFill>
                  <a:schemeClr val="accent2"/>
                </a:solidFill>
              </a:rPr>
              <a:t>, F</a:t>
            </a:r>
            <a:r>
              <a:rPr kumimoji="0" lang="en-US" altLang="zh-CN" b="1" baseline="-25000">
                <a:solidFill>
                  <a:schemeClr val="accent2"/>
                </a:solidFill>
              </a:rPr>
              <a:t>n-1</a:t>
            </a:r>
            <a:r>
              <a:rPr kumimoji="0" lang="en-US" altLang="zh-CN" b="1">
                <a:solidFill>
                  <a:schemeClr val="accent2"/>
                </a:solidFill>
              </a:rPr>
              <a:t>, Fo are images at times</a:t>
            </a:r>
            <a:r>
              <a:rPr kumimoji="0" lang="en-US" altLang="zh-CN" b="1" baseline="-25000">
                <a:solidFill>
                  <a:schemeClr val="accent2"/>
                </a:solidFill>
              </a:rPr>
              <a:t> </a:t>
            </a:r>
            <a:r>
              <a:rPr kumimoji="0" lang="en-US" altLang="zh-CN" b="1">
                <a:solidFill>
                  <a:schemeClr val="accent2"/>
                </a:solidFill>
              </a:rPr>
              <a:t>t</a:t>
            </a:r>
            <a:r>
              <a:rPr kumimoji="0" lang="en-US" altLang="zh-CN" b="1" baseline="-25000">
                <a:solidFill>
                  <a:schemeClr val="accent2"/>
                </a:solidFill>
              </a:rPr>
              <a:t>n</a:t>
            </a:r>
            <a:r>
              <a:rPr kumimoji="0" lang="en-US" altLang="zh-CN" b="1">
                <a:solidFill>
                  <a:schemeClr val="accent2"/>
                </a:solidFill>
              </a:rPr>
              <a:t> , t</a:t>
            </a:r>
            <a:r>
              <a:rPr kumimoji="0" lang="en-US" altLang="zh-CN" b="1" baseline="-25000">
                <a:solidFill>
                  <a:schemeClr val="accent2"/>
                </a:solidFill>
              </a:rPr>
              <a:t>n-1 </a:t>
            </a:r>
            <a:r>
              <a:rPr kumimoji="0" lang="en-US" altLang="zh-CN" b="1">
                <a:solidFill>
                  <a:schemeClr val="accent2"/>
                </a:solidFill>
              </a:rPr>
              <a:t>and  t</a:t>
            </a:r>
            <a:r>
              <a:rPr kumimoji="0" lang="en-US" altLang="zh-CN" b="1" baseline="-25000">
                <a:solidFill>
                  <a:schemeClr val="accent2"/>
                </a:solidFill>
              </a:rPr>
              <a:t>o</a:t>
            </a:r>
          </a:p>
          <a:p>
            <a:pPr eaLnBrk="1" hangingPunct="1"/>
            <a:endParaRPr kumimoji="0" lang="en-US" altLang="zh-CN" b="1" baseline="-25000">
              <a:solidFill>
                <a:schemeClr val="accent2"/>
              </a:solidFill>
            </a:endParaRPr>
          </a:p>
          <a:p>
            <a:pPr algn="just" eaLnBrk="1" hangingPunct="1"/>
            <a:r>
              <a:rPr kumimoji="0" lang="en-US" altLang="zh-CN" b="1">
                <a:solidFill>
                  <a:schemeClr val="accent2"/>
                </a:solidFill>
              </a:rPr>
              <a:t>CPA =CME</a:t>
            </a:r>
            <a:r>
              <a:rPr kumimoji="0" lang="zh-CN" altLang="en-US" b="1">
                <a:solidFill>
                  <a:schemeClr val="accent2"/>
                </a:solidFill>
              </a:rPr>
              <a:t>中心轴和太阳北极轴的夹角。</a:t>
            </a:r>
          </a:p>
          <a:p>
            <a:pPr eaLnBrk="1" hangingPunct="1"/>
            <a:endParaRPr kumimoji="0" lang="zh-CN" altLang="en-US" b="1">
              <a:solidFill>
                <a:schemeClr val="accent2"/>
              </a:solidFill>
            </a:endParaRPr>
          </a:p>
          <a:p>
            <a:pPr eaLnBrk="1" hangingPunct="1"/>
            <a:r>
              <a:rPr kumimoji="0" lang="zh-CN" altLang="en-US" b="1">
                <a:solidFill>
                  <a:schemeClr val="accent2"/>
                </a:solidFill>
              </a:rPr>
              <a:t>宽度 </a:t>
            </a:r>
            <a:r>
              <a:rPr kumimoji="0" lang="en-US" altLang="zh-CN" b="1">
                <a:solidFill>
                  <a:schemeClr val="accent2"/>
                </a:solidFill>
              </a:rPr>
              <a:t>= PA2 – PA1</a:t>
            </a:r>
          </a:p>
          <a:p>
            <a:pPr eaLnBrk="1" hangingPunct="1"/>
            <a:endParaRPr kumimoji="0" lang="en-US" altLang="zh-CN" b="1">
              <a:solidFill>
                <a:schemeClr val="accent2"/>
              </a:solidFill>
            </a:endParaRPr>
          </a:p>
          <a:p>
            <a:pPr eaLnBrk="1" hangingPunct="1"/>
            <a:r>
              <a:rPr kumimoji="0" lang="zh-CN" altLang="en-US" b="1">
                <a:solidFill>
                  <a:schemeClr val="accent2"/>
                </a:solidFill>
              </a:rPr>
              <a:t>速度 </a:t>
            </a:r>
            <a:r>
              <a:rPr kumimoji="0" lang="en-US" altLang="zh-CN" b="1">
                <a:solidFill>
                  <a:schemeClr val="accent2"/>
                </a:solidFill>
              </a:rPr>
              <a:t>= dh/dt</a:t>
            </a:r>
          </a:p>
          <a:p>
            <a:pPr eaLnBrk="1" hangingPunct="1"/>
            <a:endParaRPr kumimoji="0" lang="en-US" altLang="zh-CN" b="1" baseline="-25000">
              <a:solidFill>
                <a:schemeClr val="accent2"/>
              </a:solidFill>
            </a:endParaRPr>
          </a:p>
        </p:txBody>
      </p:sp>
      <p:grpSp>
        <p:nvGrpSpPr>
          <p:cNvPr id="111620" name="Group 22"/>
          <p:cNvGrpSpPr>
            <a:grpSpLocks/>
          </p:cNvGrpSpPr>
          <p:nvPr/>
        </p:nvGrpSpPr>
        <p:grpSpPr bwMode="auto">
          <a:xfrm>
            <a:off x="4489450" y="1600200"/>
            <a:ext cx="4654550" cy="5257800"/>
            <a:chOff x="2736" y="960"/>
            <a:chExt cx="2932" cy="3312"/>
          </a:xfrm>
        </p:grpSpPr>
        <p:pic>
          <p:nvPicPr>
            <p:cNvPr id="111621" name="Picture 4" descr="19991018_0126_c2rdif"/>
            <p:cNvPicPr>
              <a:picLocks noChangeAspect="1" noChangeArrowheads="1"/>
            </p:cNvPicPr>
            <p:nvPr/>
          </p:nvPicPr>
          <p:blipFill>
            <a:blip r:embed="rId2"/>
            <a:srcRect/>
            <a:stretch>
              <a:fillRect/>
            </a:stretch>
          </p:blipFill>
          <p:spPr bwMode="auto">
            <a:xfrm>
              <a:off x="2736" y="1248"/>
              <a:ext cx="2611" cy="2611"/>
            </a:xfrm>
            <a:prstGeom prst="rect">
              <a:avLst/>
            </a:prstGeom>
            <a:noFill/>
            <a:ln w="9525">
              <a:noFill/>
              <a:miter lim="800000"/>
              <a:headEnd/>
              <a:tailEnd/>
            </a:ln>
          </p:spPr>
        </p:pic>
        <p:sp>
          <p:nvSpPr>
            <p:cNvPr id="111622" name="Line 5"/>
            <p:cNvSpPr>
              <a:spLocks noChangeShapeType="1"/>
            </p:cNvSpPr>
            <p:nvPr/>
          </p:nvSpPr>
          <p:spPr bwMode="auto">
            <a:xfrm flipH="1" flipV="1">
              <a:off x="2784" y="2352"/>
              <a:ext cx="1248" cy="192"/>
            </a:xfrm>
            <a:prstGeom prst="line">
              <a:avLst/>
            </a:prstGeom>
            <a:noFill/>
            <a:ln w="9525">
              <a:solidFill>
                <a:schemeClr val="bg1"/>
              </a:solidFill>
              <a:round/>
              <a:headEnd/>
              <a:tailEnd/>
            </a:ln>
          </p:spPr>
          <p:txBody>
            <a:bodyPr/>
            <a:lstStyle/>
            <a:p>
              <a:endParaRPr lang="zh-CN" altLang="en-US"/>
            </a:p>
          </p:txBody>
        </p:sp>
        <p:sp>
          <p:nvSpPr>
            <p:cNvPr id="111623" name="Line 6"/>
            <p:cNvSpPr>
              <a:spLocks noChangeShapeType="1"/>
            </p:cNvSpPr>
            <p:nvPr/>
          </p:nvSpPr>
          <p:spPr bwMode="auto">
            <a:xfrm flipH="1" flipV="1">
              <a:off x="3792" y="1296"/>
              <a:ext cx="240" cy="1248"/>
            </a:xfrm>
            <a:prstGeom prst="line">
              <a:avLst/>
            </a:prstGeom>
            <a:noFill/>
            <a:ln w="12700">
              <a:solidFill>
                <a:schemeClr val="bg1"/>
              </a:solidFill>
              <a:round/>
              <a:headEnd/>
              <a:tailEnd/>
            </a:ln>
          </p:spPr>
          <p:txBody>
            <a:bodyPr/>
            <a:lstStyle/>
            <a:p>
              <a:endParaRPr lang="zh-CN" altLang="en-US"/>
            </a:p>
          </p:txBody>
        </p:sp>
        <p:cxnSp>
          <p:nvCxnSpPr>
            <p:cNvPr id="111624" name="AutoShape 7"/>
            <p:cNvCxnSpPr>
              <a:cxnSpLocks noChangeShapeType="1"/>
              <a:stCxn id="111622" idx="1"/>
              <a:endCxn id="111623" idx="1"/>
            </p:cNvCxnSpPr>
            <p:nvPr/>
          </p:nvCxnSpPr>
          <p:spPr bwMode="auto">
            <a:xfrm rot="-5400000">
              <a:off x="2760" y="1320"/>
              <a:ext cx="1056" cy="1008"/>
            </a:xfrm>
            <a:prstGeom prst="curvedConnector3">
              <a:avLst>
                <a:gd name="adj1" fmla="val 100852"/>
              </a:avLst>
            </a:prstGeom>
            <a:noFill/>
            <a:ln w="9525">
              <a:solidFill>
                <a:schemeClr val="bg1"/>
              </a:solidFill>
              <a:round/>
              <a:headEnd type="triangle" w="med" len="med"/>
              <a:tailEnd type="triangle" w="med" len="med"/>
            </a:ln>
          </p:spPr>
        </p:cxnSp>
        <p:sp>
          <p:nvSpPr>
            <p:cNvPr id="111625" name="Line 8"/>
            <p:cNvSpPr>
              <a:spLocks noChangeShapeType="1"/>
            </p:cNvSpPr>
            <p:nvPr/>
          </p:nvSpPr>
          <p:spPr bwMode="auto">
            <a:xfrm flipH="1" flipV="1">
              <a:off x="3312" y="1872"/>
              <a:ext cx="720" cy="672"/>
            </a:xfrm>
            <a:prstGeom prst="line">
              <a:avLst/>
            </a:prstGeom>
            <a:noFill/>
            <a:ln w="9525">
              <a:solidFill>
                <a:schemeClr val="bg1"/>
              </a:solidFill>
              <a:round/>
              <a:headEnd/>
              <a:tailEnd/>
            </a:ln>
          </p:spPr>
          <p:txBody>
            <a:bodyPr/>
            <a:lstStyle/>
            <a:p>
              <a:endParaRPr lang="zh-CN" altLang="en-US"/>
            </a:p>
          </p:txBody>
        </p:sp>
        <p:sp>
          <p:nvSpPr>
            <p:cNvPr id="111626" name="Text Box 9"/>
            <p:cNvSpPr txBox="1">
              <a:spLocks noChangeArrowheads="1"/>
            </p:cNvSpPr>
            <p:nvPr/>
          </p:nvSpPr>
          <p:spPr bwMode="auto">
            <a:xfrm>
              <a:off x="2870" y="2954"/>
              <a:ext cx="595" cy="288"/>
            </a:xfrm>
            <a:prstGeom prst="rect">
              <a:avLst/>
            </a:prstGeom>
            <a:noFill/>
            <a:ln w="9525">
              <a:noFill/>
              <a:miter lim="800000"/>
              <a:headEnd/>
              <a:tailEnd/>
            </a:ln>
          </p:spPr>
          <p:txBody>
            <a:bodyPr wrap="none">
              <a:spAutoFit/>
            </a:bodyPr>
            <a:lstStyle/>
            <a:p>
              <a:pPr eaLnBrk="1" hangingPunct="1"/>
              <a:r>
                <a:rPr kumimoji="0" lang="en-US" altLang="zh-CN">
                  <a:solidFill>
                    <a:srgbClr val="FF6600"/>
                  </a:solidFill>
                </a:rPr>
                <a:t>Width</a:t>
              </a:r>
            </a:p>
          </p:txBody>
        </p:sp>
        <p:sp>
          <p:nvSpPr>
            <p:cNvPr id="111627" name="Line 10"/>
            <p:cNvSpPr>
              <a:spLocks noChangeShapeType="1"/>
            </p:cNvSpPr>
            <p:nvPr/>
          </p:nvSpPr>
          <p:spPr bwMode="auto">
            <a:xfrm flipH="1" flipV="1">
              <a:off x="2928" y="1632"/>
              <a:ext cx="144" cy="1344"/>
            </a:xfrm>
            <a:prstGeom prst="line">
              <a:avLst/>
            </a:prstGeom>
            <a:noFill/>
            <a:ln w="9525">
              <a:solidFill>
                <a:schemeClr val="bg1"/>
              </a:solidFill>
              <a:round/>
              <a:headEnd/>
              <a:tailEnd type="triangle" w="med" len="med"/>
            </a:ln>
          </p:spPr>
          <p:txBody>
            <a:bodyPr/>
            <a:lstStyle/>
            <a:p>
              <a:endParaRPr lang="zh-CN" altLang="en-US"/>
            </a:p>
          </p:txBody>
        </p:sp>
        <p:sp>
          <p:nvSpPr>
            <p:cNvPr id="111628" name="Text Box 11"/>
            <p:cNvSpPr txBox="1">
              <a:spLocks noChangeArrowheads="1"/>
            </p:cNvSpPr>
            <p:nvPr/>
          </p:nvSpPr>
          <p:spPr bwMode="auto">
            <a:xfrm>
              <a:off x="4406" y="1418"/>
              <a:ext cx="1262" cy="518"/>
            </a:xfrm>
            <a:prstGeom prst="rect">
              <a:avLst/>
            </a:prstGeom>
            <a:noFill/>
            <a:ln w="9525">
              <a:noFill/>
              <a:miter lim="800000"/>
              <a:headEnd/>
              <a:tailEnd/>
            </a:ln>
          </p:spPr>
          <p:txBody>
            <a:bodyPr wrap="none">
              <a:spAutoFit/>
            </a:bodyPr>
            <a:lstStyle/>
            <a:p>
              <a:pPr eaLnBrk="1" hangingPunct="1"/>
              <a:r>
                <a:rPr kumimoji="0" lang="en-US" altLang="zh-CN">
                  <a:solidFill>
                    <a:srgbClr val="FF6600"/>
                  </a:solidFill>
                </a:rPr>
                <a:t>Position Angle</a:t>
              </a:r>
            </a:p>
            <a:p>
              <a:pPr eaLnBrk="1" hangingPunct="1"/>
              <a:r>
                <a:rPr kumimoji="0" lang="en-US" altLang="zh-CN">
                  <a:solidFill>
                    <a:srgbClr val="FF6600"/>
                  </a:solidFill>
                </a:rPr>
                <a:t>From North</a:t>
              </a:r>
            </a:p>
          </p:txBody>
        </p:sp>
        <p:sp>
          <p:nvSpPr>
            <p:cNvPr id="111629" name="Line 12"/>
            <p:cNvSpPr>
              <a:spLocks noChangeShapeType="1"/>
            </p:cNvSpPr>
            <p:nvPr/>
          </p:nvSpPr>
          <p:spPr bwMode="auto">
            <a:xfrm flipH="1">
              <a:off x="3792" y="1872"/>
              <a:ext cx="672" cy="406"/>
            </a:xfrm>
            <a:prstGeom prst="line">
              <a:avLst/>
            </a:prstGeom>
            <a:noFill/>
            <a:ln w="9525">
              <a:solidFill>
                <a:schemeClr val="bg1"/>
              </a:solidFill>
              <a:round/>
              <a:headEnd/>
              <a:tailEnd type="triangle" w="med" len="med"/>
            </a:ln>
          </p:spPr>
          <p:txBody>
            <a:bodyPr/>
            <a:lstStyle/>
            <a:p>
              <a:endParaRPr lang="zh-CN" altLang="en-US"/>
            </a:p>
          </p:txBody>
        </p:sp>
        <p:sp>
          <p:nvSpPr>
            <p:cNvPr id="111630" name="Text Box 14"/>
            <p:cNvSpPr txBox="1">
              <a:spLocks noChangeArrowheads="1"/>
            </p:cNvSpPr>
            <p:nvPr/>
          </p:nvSpPr>
          <p:spPr bwMode="auto">
            <a:xfrm>
              <a:off x="5366" y="2426"/>
              <a:ext cx="297" cy="288"/>
            </a:xfrm>
            <a:prstGeom prst="rect">
              <a:avLst/>
            </a:prstGeom>
            <a:noFill/>
            <a:ln w="9525">
              <a:noFill/>
              <a:miter lim="800000"/>
              <a:headEnd/>
              <a:tailEnd/>
            </a:ln>
          </p:spPr>
          <p:txBody>
            <a:bodyPr wrap="none">
              <a:spAutoFit/>
            </a:bodyPr>
            <a:lstStyle/>
            <a:p>
              <a:pPr eaLnBrk="1" hangingPunct="1"/>
              <a:r>
                <a:rPr kumimoji="0" lang="en-US" altLang="zh-CN">
                  <a:solidFill>
                    <a:srgbClr val="FF6600"/>
                  </a:solidFill>
                </a:rPr>
                <a:t>W</a:t>
              </a:r>
            </a:p>
          </p:txBody>
        </p:sp>
        <p:sp>
          <p:nvSpPr>
            <p:cNvPr id="111631" name="Text Box 15"/>
            <p:cNvSpPr txBox="1">
              <a:spLocks noChangeArrowheads="1"/>
            </p:cNvSpPr>
            <p:nvPr/>
          </p:nvSpPr>
          <p:spPr bwMode="auto">
            <a:xfrm>
              <a:off x="4001" y="3984"/>
              <a:ext cx="223" cy="288"/>
            </a:xfrm>
            <a:prstGeom prst="rect">
              <a:avLst/>
            </a:prstGeom>
            <a:noFill/>
            <a:ln w="9525">
              <a:noFill/>
              <a:miter lim="800000"/>
              <a:headEnd/>
              <a:tailEnd/>
            </a:ln>
          </p:spPr>
          <p:txBody>
            <a:bodyPr wrap="none">
              <a:spAutoFit/>
            </a:bodyPr>
            <a:lstStyle/>
            <a:p>
              <a:pPr eaLnBrk="1" hangingPunct="1"/>
              <a:r>
                <a:rPr kumimoji="0" lang="en-US" altLang="zh-CN">
                  <a:solidFill>
                    <a:srgbClr val="FF6600"/>
                  </a:solidFill>
                </a:rPr>
                <a:t>S</a:t>
              </a:r>
            </a:p>
          </p:txBody>
        </p:sp>
        <p:sp>
          <p:nvSpPr>
            <p:cNvPr id="111632" name="Text Box 16"/>
            <p:cNvSpPr txBox="1">
              <a:spLocks noChangeArrowheads="1"/>
            </p:cNvSpPr>
            <p:nvPr/>
          </p:nvSpPr>
          <p:spPr bwMode="auto">
            <a:xfrm>
              <a:off x="3888" y="960"/>
              <a:ext cx="255" cy="288"/>
            </a:xfrm>
            <a:prstGeom prst="rect">
              <a:avLst/>
            </a:prstGeom>
            <a:noFill/>
            <a:ln w="9525">
              <a:noFill/>
              <a:miter lim="800000"/>
              <a:headEnd/>
              <a:tailEnd/>
            </a:ln>
          </p:spPr>
          <p:txBody>
            <a:bodyPr wrap="none">
              <a:spAutoFit/>
            </a:bodyPr>
            <a:lstStyle/>
            <a:p>
              <a:pPr eaLnBrk="1" hangingPunct="1"/>
              <a:r>
                <a:rPr kumimoji="0" lang="en-US" altLang="zh-CN">
                  <a:solidFill>
                    <a:srgbClr val="FF6600"/>
                  </a:solidFill>
                </a:rPr>
                <a:t>N</a:t>
              </a:r>
            </a:p>
          </p:txBody>
        </p:sp>
        <p:sp>
          <p:nvSpPr>
            <p:cNvPr id="111633" name="Text Box 17"/>
            <p:cNvSpPr txBox="1">
              <a:spLocks noChangeArrowheads="1"/>
            </p:cNvSpPr>
            <p:nvPr/>
          </p:nvSpPr>
          <p:spPr bwMode="auto">
            <a:xfrm>
              <a:off x="3830" y="1370"/>
              <a:ext cx="458" cy="288"/>
            </a:xfrm>
            <a:prstGeom prst="rect">
              <a:avLst/>
            </a:prstGeom>
            <a:noFill/>
            <a:ln w="9525">
              <a:noFill/>
              <a:miter lim="800000"/>
              <a:headEnd/>
              <a:tailEnd/>
            </a:ln>
          </p:spPr>
          <p:txBody>
            <a:bodyPr wrap="none">
              <a:spAutoFit/>
            </a:bodyPr>
            <a:lstStyle/>
            <a:p>
              <a:pPr eaLnBrk="1" hangingPunct="1"/>
              <a:r>
                <a:rPr kumimoji="0" lang="en-US" altLang="zh-CN">
                  <a:solidFill>
                    <a:srgbClr val="FF6600"/>
                  </a:solidFill>
                </a:rPr>
                <a:t>PA1</a:t>
              </a:r>
            </a:p>
          </p:txBody>
        </p:sp>
        <p:sp>
          <p:nvSpPr>
            <p:cNvPr id="111634" name="Text Box 18"/>
            <p:cNvSpPr txBox="1">
              <a:spLocks noChangeArrowheads="1"/>
            </p:cNvSpPr>
            <p:nvPr/>
          </p:nvSpPr>
          <p:spPr bwMode="auto">
            <a:xfrm>
              <a:off x="3158" y="2426"/>
              <a:ext cx="458" cy="288"/>
            </a:xfrm>
            <a:prstGeom prst="rect">
              <a:avLst/>
            </a:prstGeom>
            <a:noFill/>
            <a:ln w="9525">
              <a:noFill/>
              <a:miter lim="800000"/>
              <a:headEnd/>
              <a:tailEnd/>
            </a:ln>
          </p:spPr>
          <p:txBody>
            <a:bodyPr wrap="none">
              <a:spAutoFit/>
            </a:bodyPr>
            <a:lstStyle/>
            <a:p>
              <a:pPr eaLnBrk="1" hangingPunct="1"/>
              <a:r>
                <a:rPr kumimoji="0" lang="en-US" altLang="zh-CN">
                  <a:solidFill>
                    <a:srgbClr val="FF6600"/>
                  </a:solidFill>
                </a:rPr>
                <a:t>PA2</a:t>
              </a:r>
            </a:p>
          </p:txBody>
        </p:sp>
        <p:sp>
          <p:nvSpPr>
            <p:cNvPr id="111635" name="Text Box 19"/>
            <p:cNvSpPr txBox="1">
              <a:spLocks noChangeArrowheads="1"/>
            </p:cNvSpPr>
            <p:nvPr/>
          </p:nvSpPr>
          <p:spPr bwMode="auto">
            <a:xfrm>
              <a:off x="4646" y="1898"/>
              <a:ext cx="490" cy="288"/>
            </a:xfrm>
            <a:prstGeom prst="rect">
              <a:avLst/>
            </a:prstGeom>
            <a:noFill/>
            <a:ln w="9525">
              <a:noFill/>
              <a:miter lim="800000"/>
              <a:headEnd/>
              <a:tailEnd/>
            </a:ln>
          </p:spPr>
          <p:txBody>
            <a:bodyPr wrap="none">
              <a:spAutoFit/>
            </a:bodyPr>
            <a:lstStyle/>
            <a:p>
              <a:pPr eaLnBrk="1" hangingPunct="1"/>
              <a:r>
                <a:rPr kumimoji="0" lang="en-US" altLang="zh-CN">
                  <a:solidFill>
                    <a:srgbClr val="FF6600"/>
                  </a:solidFill>
                </a:rPr>
                <a:t>CPA</a:t>
              </a:r>
            </a:p>
          </p:txBody>
        </p:sp>
        <p:sp>
          <p:nvSpPr>
            <p:cNvPr id="111636" name="Oval 20"/>
            <p:cNvSpPr>
              <a:spLocks noChangeArrowheads="1"/>
            </p:cNvSpPr>
            <p:nvPr/>
          </p:nvSpPr>
          <p:spPr bwMode="auto">
            <a:xfrm>
              <a:off x="3360" y="1920"/>
              <a:ext cx="96" cy="96"/>
            </a:xfrm>
            <a:prstGeom prst="ellipse">
              <a:avLst/>
            </a:prstGeom>
            <a:solidFill>
              <a:schemeClr val="accent1"/>
            </a:solidFill>
            <a:ln w="9525">
              <a:solidFill>
                <a:schemeClr val="tx1"/>
              </a:solidFill>
              <a:round/>
              <a:headEnd/>
              <a:tailEnd/>
            </a:ln>
          </p:spPr>
          <p:txBody>
            <a:bodyPr wrap="none" anchor="ctr"/>
            <a:lstStyle/>
            <a:p>
              <a:pPr eaLnBrk="1" hangingPunct="1"/>
              <a:endParaRPr lang="zh-CN" altLang="en-US"/>
            </a:p>
          </p:txBody>
        </p:sp>
        <p:sp>
          <p:nvSpPr>
            <p:cNvPr id="111637" name="Text Box 21"/>
            <p:cNvSpPr txBox="1">
              <a:spLocks noChangeArrowheads="1"/>
            </p:cNvSpPr>
            <p:nvPr/>
          </p:nvSpPr>
          <p:spPr bwMode="auto">
            <a:xfrm>
              <a:off x="3111" y="1536"/>
              <a:ext cx="441" cy="288"/>
            </a:xfrm>
            <a:prstGeom prst="rect">
              <a:avLst/>
            </a:prstGeom>
            <a:noFill/>
            <a:ln w="9525">
              <a:noFill/>
              <a:miter lim="800000"/>
              <a:headEnd/>
              <a:tailEnd/>
            </a:ln>
          </p:spPr>
          <p:txBody>
            <a:bodyPr wrap="none">
              <a:spAutoFit/>
            </a:bodyPr>
            <a:lstStyle/>
            <a:p>
              <a:pPr eaLnBrk="1" hangingPunct="1"/>
              <a:r>
                <a:rPr kumimoji="0" lang="en-US" altLang="zh-CN">
                  <a:solidFill>
                    <a:srgbClr val="FF6600"/>
                  </a:solidFill>
                </a:rPr>
                <a:t>(h,t)</a:t>
              </a:r>
            </a:p>
          </p:txBody>
        </p:sp>
      </p:gr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eaLnBrk="1" hangingPunct="1"/>
            <a:r>
              <a:rPr lang="en-US" altLang="zh-CN" smtClean="0"/>
              <a:t>CME</a:t>
            </a:r>
            <a:r>
              <a:rPr lang="zh-CN" altLang="en-US" smtClean="0"/>
              <a:t>的爆发速度</a:t>
            </a:r>
          </a:p>
        </p:txBody>
      </p:sp>
      <p:pic>
        <p:nvPicPr>
          <p:cNvPr id="112643" name="Picture 3" descr="19980621"/>
          <p:cNvPicPr>
            <a:picLocks noChangeAspect="1" noChangeArrowheads="1"/>
          </p:cNvPicPr>
          <p:nvPr/>
        </p:nvPicPr>
        <p:blipFill>
          <a:blip r:embed="rId2"/>
          <a:srcRect/>
          <a:stretch>
            <a:fillRect/>
          </a:stretch>
        </p:blipFill>
        <p:spPr bwMode="auto">
          <a:xfrm>
            <a:off x="457200" y="1219200"/>
            <a:ext cx="3810000" cy="3810000"/>
          </a:xfrm>
          <a:prstGeom prst="rect">
            <a:avLst/>
          </a:prstGeom>
          <a:noFill/>
          <a:ln w="9525">
            <a:noFill/>
            <a:miter lim="800000"/>
            <a:headEnd/>
            <a:tailEnd/>
          </a:ln>
        </p:spPr>
      </p:pic>
      <p:pic>
        <p:nvPicPr>
          <p:cNvPr id="112644" name="Picture 4" descr="19980621"/>
          <p:cNvPicPr>
            <a:picLocks noChangeAspect="1" noChangeArrowheads="1"/>
          </p:cNvPicPr>
          <p:nvPr/>
        </p:nvPicPr>
        <p:blipFill>
          <a:blip r:embed="rId3"/>
          <a:srcRect/>
          <a:stretch>
            <a:fillRect/>
          </a:stretch>
        </p:blipFill>
        <p:spPr bwMode="auto">
          <a:xfrm>
            <a:off x="4724400" y="1143000"/>
            <a:ext cx="4419600" cy="4953000"/>
          </a:xfrm>
          <a:prstGeom prst="rect">
            <a:avLst/>
          </a:prstGeom>
          <a:noFill/>
          <a:ln w="9525">
            <a:noFill/>
            <a:miter lim="800000"/>
            <a:headEnd/>
            <a:tailEnd/>
          </a:ln>
        </p:spPr>
      </p:pic>
      <p:sp>
        <p:nvSpPr>
          <p:cNvPr id="112645" name="Text Box 5"/>
          <p:cNvSpPr txBox="1">
            <a:spLocks noChangeArrowheads="1"/>
          </p:cNvSpPr>
          <p:nvPr/>
        </p:nvSpPr>
        <p:spPr bwMode="auto">
          <a:xfrm>
            <a:off x="762000" y="5562600"/>
            <a:ext cx="2527300" cy="461963"/>
          </a:xfrm>
          <a:prstGeom prst="rect">
            <a:avLst/>
          </a:prstGeom>
          <a:noFill/>
          <a:ln w="9525">
            <a:noFill/>
            <a:miter lim="800000"/>
            <a:headEnd/>
            <a:tailEnd/>
          </a:ln>
        </p:spPr>
        <p:txBody>
          <a:bodyPr wrap="none">
            <a:spAutoFit/>
          </a:bodyPr>
          <a:lstStyle/>
          <a:p>
            <a:pPr eaLnBrk="1" hangingPunct="1"/>
            <a:r>
              <a:rPr kumimoji="0" lang="zh-CN" altLang="en-US" b="1"/>
              <a:t>一个加速的</a:t>
            </a:r>
            <a:r>
              <a:rPr kumimoji="0" lang="en-US" altLang="zh-CN" b="1"/>
              <a:t>CME.</a:t>
            </a: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5"/>
          <p:cNvSpPr txBox="1">
            <a:spLocks noChangeArrowheads="1"/>
          </p:cNvSpPr>
          <p:nvPr/>
        </p:nvSpPr>
        <p:spPr bwMode="auto">
          <a:xfrm>
            <a:off x="838200" y="5867400"/>
            <a:ext cx="2527300" cy="461963"/>
          </a:xfrm>
          <a:prstGeom prst="rect">
            <a:avLst/>
          </a:prstGeom>
          <a:noFill/>
          <a:ln w="9525">
            <a:noFill/>
            <a:miter lim="800000"/>
            <a:headEnd/>
            <a:tailEnd/>
          </a:ln>
        </p:spPr>
        <p:txBody>
          <a:bodyPr wrap="none">
            <a:spAutoFit/>
          </a:bodyPr>
          <a:lstStyle/>
          <a:p>
            <a:pPr eaLnBrk="1" hangingPunct="1"/>
            <a:r>
              <a:rPr kumimoji="0" lang="zh-CN" altLang="en-US" b="1"/>
              <a:t>一个减速的</a:t>
            </a:r>
            <a:r>
              <a:rPr kumimoji="0" lang="en-US" altLang="zh-CN" b="1"/>
              <a:t>CME.</a:t>
            </a:r>
          </a:p>
        </p:txBody>
      </p:sp>
      <p:pic>
        <p:nvPicPr>
          <p:cNvPr id="113667" name="Picture 6" descr="19980511"/>
          <p:cNvPicPr>
            <a:picLocks noChangeAspect="1" noChangeArrowheads="1"/>
          </p:cNvPicPr>
          <p:nvPr/>
        </p:nvPicPr>
        <p:blipFill>
          <a:blip r:embed="rId2"/>
          <a:srcRect/>
          <a:stretch>
            <a:fillRect/>
          </a:stretch>
        </p:blipFill>
        <p:spPr bwMode="auto">
          <a:xfrm>
            <a:off x="152400" y="1295400"/>
            <a:ext cx="4206875" cy="4279900"/>
          </a:xfrm>
          <a:prstGeom prst="rect">
            <a:avLst/>
          </a:prstGeom>
          <a:noFill/>
          <a:ln w="9525">
            <a:noFill/>
            <a:miter lim="800000"/>
            <a:headEnd/>
            <a:tailEnd/>
          </a:ln>
        </p:spPr>
      </p:pic>
      <p:pic>
        <p:nvPicPr>
          <p:cNvPr id="113668" name="Picture 7" descr="19980511"/>
          <p:cNvPicPr>
            <a:picLocks noChangeAspect="1" noChangeArrowheads="1"/>
          </p:cNvPicPr>
          <p:nvPr/>
        </p:nvPicPr>
        <p:blipFill>
          <a:blip r:embed="rId3"/>
          <a:srcRect/>
          <a:stretch>
            <a:fillRect/>
          </a:stretch>
        </p:blipFill>
        <p:spPr bwMode="auto">
          <a:xfrm>
            <a:off x="4551363" y="1219200"/>
            <a:ext cx="4592637" cy="464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304800" y="5943600"/>
            <a:ext cx="5943600" cy="381000"/>
          </a:xfrm>
        </p:spPr>
        <p:txBody>
          <a:bodyPr/>
          <a:lstStyle/>
          <a:p>
            <a:pPr eaLnBrk="1" hangingPunct="1"/>
            <a:r>
              <a:rPr lang="zh-CN" altLang="en-US" sz="2800" smtClean="0">
                <a:solidFill>
                  <a:schemeClr val="accent2"/>
                </a:solidFill>
              </a:rPr>
              <a:t>一般的高度</a:t>
            </a:r>
            <a:r>
              <a:rPr lang="en-US" altLang="zh-CN" sz="2800" smtClean="0">
                <a:solidFill>
                  <a:schemeClr val="accent2"/>
                </a:solidFill>
              </a:rPr>
              <a:t>-</a:t>
            </a:r>
            <a:r>
              <a:rPr lang="zh-CN" altLang="en-US" sz="2800" smtClean="0">
                <a:solidFill>
                  <a:schemeClr val="accent2"/>
                </a:solidFill>
              </a:rPr>
              <a:t>时间曲线</a:t>
            </a:r>
          </a:p>
        </p:txBody>
      </p:sp>
      <p:pic>
        <p:nvPicPr>
          <p:cNvPr id="114691" name="Picture 3" descr="dh_accel_constant_decel"/>
          <p:cNvPicPr>
            <a:picLocks noGrp="1" noChangeAspect="1" noChangeArrowheads="1"/>
          </p:cNvPicPr>
          <p:nvPr>
            <p:ph type="clipArt" sz="half" idx="1"/>
          </p:nvPr>
        </p:nvPicPr>
        <p:blipFill>
          <a:blip r:embed="rId2"/>
          <a:srcRect/>
          <a:stretch>
            <a:fillRect/>
          </a:stretch>
        </p:blipFill>
        <p:spPr>
          <a:xfrm>
            <a:off x="0" y="1143000"/>
            <a:ext cx="4953000" cy="4724400"/>
          </a:xfrm>
        </p:spPr>
      </p:pic>
      <p:sp>
        <p:nvSpPr>
          <p:cNvPr id="114692" name="Rectangle 4"/>
          <p:cNvSpPr>
            <a:spLocks noGrp="1" noChangeArrowheads="1"/>
          </p:cNvSpPr>
          <p:nvPr>
            <p:ph type="body" sz="half" idx="2"/>
          </p:nvPr>
        </p:nvSpPr>
        <p:spPr>
          <a:xfrm>
            <a:off x="5334000" y="1295400"/>
            <a:ext cx="3810000" cy="4267200"/>
          </a:xfrm>
        </p:spPr>
        <p:txBody>
          <a:bodyPr/>
          <a:lstStyle/>
          <a:p>
            <a:pPr eaLnBrk="1" hangingPunct="1"/>
            <a:r>
              <a:rPr lang="zh-CN" altLang="en-US" sz="2800" smtClean="0"/>
              <a:t>加速</a:t>
            </a:r>
            <a:r>
              <a:rPr lang="en-US" altLang="zh-CN" sz="2800" smtClean="0"/>
              <a:t>CME: (6/21/98)</a:t>
            </a:r>
          </a:p>
          <a:p>
            <a:pPr eaLnBrk="1" hangingPunct="1"/>
            <a:endParaRPr lang="en-US" altLang="zh-CN" sz="2800" smtClean="0"/>
          </a:p>
          <a:p>
            <a:pPr eaLnBrk="1" hangingPunct="1"/>
            <a:endParaRPr lang="en-US" altLang="zh-CN" sz="2800" smtClean="0"/>
          </a:p>
          <a:p>
            <a:pPr eaLnBrk="1" hangingPunct="1"/>
            <a:r>
              <a:rPr lang="zh-CN" altLang="en-US" sz="2800" smtClean="0"/>
              <a:t>常速度</a:t>
            </a:r>
            <a:r>
              <a:rPr lang="en-US" altLang="zh-CN" sz="2800" smtClean="0"/>
              <a:t>CME ? (2/17/00)</a:t>
            </a:r>
          </a:p>
          <a:p>
            <a:pPr eaLnBrk="1" hangingPunct="1"/>
            <a:endParaRPr lang="en-US" altLang="zh-CN" sz="2800" smtClean="0"/>
          </a:p>
          <a:p>
            <a:pPr eaLnBrk="1" hangingPunct="1"/>
            <a:r>
              <a:rPr lang="zh-CN" altLang="en-US" sz="2800" smtClean="0"/>
              <a:t>减速</a:t>
            </a:r>
            <a:r>
              <a:rPr lang="en-US" altLang="zh-CN" sz="2800" smtClean="0"/>
              <a:t>CME (5/11/98)</a:t>
            </a:r>
          </a:p>
        </p:txBody>
      </p:sp>
      <p:sp>
        <p:nvSpPr>
          <p:cNvPr id="192517" name="Line 5"/>
          <p:cNvSpPr>
            <a:spLocks noChangeShapeType="1"/>
          </p:cNvSpPr>
          <p:nvPr/>
        </p:nvSpPr>
        <p:spPr bwMode="auto">
          <a:xfrm flipH="1">
            <a:off x="4572000" y="1676400"/>
            <a:ext cx="762000" cy="228600"/>
          </a:xfrm>
          <a:prstGeom prst="line">
            <a:avLst/>
          </a:prstGeom>
          <a:noFill/>
          <a:ln w="28575">
            <a:solidFill>
              <a:srgbClr val="FF3300"/>
            </a:solidFill>
            <a:round/>
            <a:headEnd/>
            <a:tailEnd type="triangle" w="med" len="med"/>
          </a:ln>
        </p:spPr>
        <p:txBody>
          <a:bodyPr/>
          <a:lstStyle/>
          <a:p>
            <a:endParaRPr lang="zh-CN" altLang="en-US"/>
          </a:p>
        </p:txBody>
      </p:sp>
      <p:sp>
        <p:nvSpPr>
          <p:cNvPr id="192518" name="Line 6"/>
          <p:cNvSpPr>
            <a:spLocks noChangeShapeType="1"/>
          </p:cNvSpPr>
          <p:nvPr/>
        </p:nvSpPr>
        <p:spPr bwMode="auto">
          <a:xfrm flipH="1" flipV="1">
            <a:off x="3200400" y="2438400"/>
            <a:ext cx="2286000" cy="609600"/>
          </a:xfrm>
          <a:prstGeom prst="line">
            <a:avLst/>
          </a:prstGeom>
          <a:noFill/>
          <a:ln w="28575">
            <a:solidFill>
              <a:schemeClr val="tx2"/>
            </a:solidFill>
            <a:round/>
            <a:headEnd/>
            <a:tailEnd type="triangle" w="med" len="med"/>
          </a:ln>
        </p:spPr>
        <p:txBody>
          <a:bodyPr/>
          <a:lstStyle/>
          <a:p>
            <a:endParaRPr lang="zh-CN" altLang="en-US"/>
          </a:p>
        </p:txBody>
      </p:sp>
      <p:sp>
        <p:nvSpPr>
          <p:cNvPr id="192519" name="Line 7"/>
          <p:cNvSpPr>
            <a:spLocks noChangeShapeType="1"/>
          </p:cNvSpPr>
          <p:nvPr/>
        </p:nvSpPr>
        <p:spPr bwMode="auto">
          <a:xfrm flipH="1" flipV="1">
            <a:off x="1828800" y="3810000"/>
            <a:ext cx="3581400" cy="762000"/>
          </a:xfrm>
          <a:prstGeom prst="line">
            <a:avLst/>
          </a:prstGeom>
          <a:noFill/>
          <a:ln w="28575">
            <a:solidFill>
              <a:schemeClr val="accent2"/>
            </a:solidFill>
            <a:round/>
            <a:headEnd/>
            <a:tailEnd type="triangle" w="med" len="me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251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9251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925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7" grpId="0" animBg="1"/>
      <p:bldP spid="192518" grpId="0" animBg="1"/>
      <p:bldP spid="192519"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ctrTitle"/>
          </p:nvPr>
        </p:nvSpPr>
        <p:spPr>
          <a:xfrm>
            <a:off x="685800" y="0"/>
            <a:ext cx="7772400" cy="990600"/>
          </a:xfrm>
        </p:spPr>
        <p:txBody>
          <a:bodyPr/>
          <a:lstStyle/>
          <a:p>
            <a:pPr eaLnBrk="1" hangingPunct="1"/>
            <a:r>
              <a:rPr lang="zh-CN" altLang="en-US" sz="4400" b="0" smtClean="0">
                <a:solidFill>
                  <a:schemeClr val="accent2"/>
                </a:solidFill>
                <a:latin typeface="Helvetica" pitchFamily="34" charset="0"/>
              </a:rPr>
              <a:t>爆发速度的分布</a:t>
            </a:r>
            <a:endParaRPr lang="ja-JP" altLang="en-US" sz="4400" b="0" smtClean="0">
              <a:solidFill>
                <a:schemeClr val="accent2"/>
              </a:solidFill>
              <a:latin typeface="Helvetica" pitchFamily="34" charset="0"/>
            </a:endParaRPr>
          </a:p>
        </p:txBody>
      </p:sp>
      <p:pic>
        <p:nvPicPr>
          <p:cNvPr id="115715" name="Picture 3" descr="speed_dist_5y"/>
          <p:cNvPicPr>
            <a:picLocks noChangeAspect="1" noChangeArrowheads="1"/>
          </p:cNvPicPr>
          <p:nvPr/>
        </p:nvPicPr>
        <p:blipFill>
          <a:blip r:embed="rId2"/>
          <a:srcRect/>
          <a:stretch>
            <a:fillRect/>
          </a:stretch>
        </p:blipFill>
        <p:spPr bwMode="auto">
          <a:xfrm>
            <a:off x="762000" y="1066800"/>
            <a:ext cx="7620000" cy="571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ctrTitle"/>
          </p:nvPr>
        </p:nvSpPr>
        <p:spPr>
          <a:xfrm>
            <a:off x="0" y="304800"/>
            <a:ext cx="9144000" cy="762000"/>
          </a:xfrm>
        </p:spPr>
        <p:txBody>
          <a:bodyPr/>
          <a:lstStyle/>
          <a:p>
            <a:pPr eaLnBrk="1" hangingPunct="1"/>
            <a:r>
              <a:rPr lang="zh-CN" altLang="en-US" sz="4400" b="0" smtClean="0">
                <a:solidFill>
                  <a:schemeClr val="accent2"/>
                </a:solidFill>
                <a:latin typeface="Helvetica" pitchFamily="34" charset="0"/>
              </a:rPr>
              <a:t>加速度的分布</a:t>
            </a:r>
            <a:endParaRPr lang="ja-JP" altLang="en-US" sz="4400" b="0" smtClean="0">
              <a:solidFill>
                <a:schemeClr val="accent2"/>
              </a:solidFill>
              <a:latin typeface="Helvetica" pitchFamily="34" charset="0"/>
            </a:endParaRPr>
          </a:p>
        </p:txBody>
      </p:sp>
      <p:pic>
        <p:nvPicPr>
          <p:cNvPr id="116739" name="Picture 3" descr="accel_dist_y3"/>
          <p:cNvPicPr>
            <a:picLocks noChangeAspect="1" noChangeArrowheads="1"/>
          </p:cNvPicPr>
          <p:nvPr/>
        </p:nvPicPr>
        <p:blipFill>
          <a:blip r:embed="rId2"/>
          <a:srcRect/>
          <a:stretch>
            <a:fillRect/>
          </a:stretch>
        </p:blipFill>
        <p:spPr bwMode="auto">
          <a:xfrm>
            <a:off x="762000" y="1187450"/>
            <a:ext cx="7543800" cy="5657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width_dist_5y"/>
          <p:cNvPicPr>
            <a:picLocks noChangeAspect="1" noChangeArrowheads="1"/>
          </p:cNvPicPr>
          <p:nvPr/>
        </p:nvPicPr>
        <p:blipFill>
          <a:blip r:embed="rId2"/>
          <a:srcRect/>
          <a:stretch>
            <a:fillRect/>
          </a:stretch>
        </p:blipFill>
        <p:spPr bwMode="auto">
          <a:xfrm>
            <a:off x="762000" y="1079500"/>
            <a:ext cx="7620000" cy="5715000"/>
          </a:xfrm>
          <a:prstGeom prst="rect">
            <a:avLst/>
          </a:prstGeom>
          <a:noFill/>
          <a:ln w="9525">
            <a:noFill/>
            <a:miter lim="800000"/>
            <a:headEnd/>
            <a:tailEnd/>
          </a:ln>
        </p:spPr>
      </p:pic>
      <p:sp>
        <p:nvSpPr>
          <p:cNvPr id="117763" name="Rectangle 3"/>
          <p:cNvSpPr>
            <a:spLocks noChangeArrowheads="1"/>
          </p:cNvSpPr>
          <p:nvPr/>
        </p:nvSpPr>
        <p:spPr bwMode="auto">
          <a:xfrm>
            <a:off x="685800" y="0"/>
            <a:ext cx="7772400" cy="1143000"/>
          </a:xfrm>
          <a:prstGeom prst="rect">
            <a:avLst/>
          </a:prstGeom>
          <a:noFill/>
          <a:ln w="9525">
            <a:noFill/>
            <a:miter lim="800000"/>
            <a:headEnd/>
            <a:tailEnd/>
          </a:ln>
        </p:spPr>
        <p:txBody>
          <a:bodyPr anchor="ctr"/>
          <a:lstStyle/>
          <a:p>
            <a:pPr algn="ctr" eaLnBrk="1" hangingPunct="1"/>
            <a:r>
              <a:rPr lang="en-US" altLang="zh-CN" sz="4000" b="1">
                <a:solidFill>
                  <a:srgbClr val="FF6600"/>
                </a:solidFill>
              </a:rPr>
              <a:t>CME</a:t>
            </a:r>
            <a:r>
              <a:rPr lang="zh-CN" altLang="en-US" sz="4000" b="1">
                <a:solidFill>
                  <a:srgbClr val="FF6600"/>
                </a:solidFill>
              </a:rPr>
              <a:t>的角宽度分布</a:t>
            </a: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4"/>
          <p:cNvSpPr>
            <a:spLocks noChangeArrowheads="1"/>
          </p:cNvSpPr>
          <p:nvPr/>
        </p:nvSpPr>
        <p:spPr bwMode="auto">
          <a:xfrm>
            <a:off x="685800" y="0"/>
            <a:ext cx="7772400" cy="1143000"/>
          </a:xfrm>
          <a:prstGeom prst="rect">
            <a:avLst/>
          </a:prstGeom>
          <a:noFill/>
          <a:ln w="9525">
            <a:noFill/>
            <a:miter lim="800000"/>
            <a:headEnd/>
            <a:tailEnd/>
          </a:ln>
        </p:spPr>
        <p:txBody>
          <a:bodyPr anchor="ctr"/>
          <a:lstStyle/>
          <a:p>
            <a:pPr algn="ctr" eaLnBrk="1" hangingPunct="1"/>
            <a:r>
              <a:rPr lang="en-US" altLang="zh-CN" sz="4000" b="1">
                <a:solidFill>
                  <a:srgbClr val="FF6600"/>
                </a:solidFill>
              </a:rPr>
              <a:t>CME</a:t>
            </a:r>
            <a:r>
              <a:rPr lang="zh-CN" altLang="en-US" sz="4000" b="1">
                <a:solidFill>
                  <a:srgbClr val="FF6600"/>
                </a:solidFill>
              </a:rPr>
              <a:t>的爆发频率</a:t>
            </a:r>
          </a:p>
        </p:txBody>
      </p:sp>
      <p:pic>
        <p:nvPicPr>
          <p:cNvPr id="118787" name="Picture 6" descr="hist_all"/>
          <p:cNvPicPr>
            <a:picLocks noChangeAspect="1" noChangeArrowheads="1"/>
          </p:cNvPicPr>
          <p:nvPr/>
        </p:nvPicPr>
        <p:blipFill>
          <a:blip r:embed="rId2"/>
          <a:srcRect/>
          <a:stretch>
            <a:fillRect/>
          </a:stretch>
        </p:blipFill>
        <p:spPr bwMode="auto">
          <a:xfrm>
            <a:off x="4721225" y="1185863"/>
            <a:ext cx="4284663" cy="4343400"/>
          </a:xfrm>
          <a:prstGeom prst="rect">
            <a:avLst/>
          </a:prstGeom>
          <a:noFill/>
          <a:ln w="9525">
            <a:noFill/>
            <a:miter lim="800000"/>
            <a:headEnd/>
            <a:tailEnd/>
          </a:ln>
        </p:spPr>
      </p:pic>
      <p:pic>
        <p:nvPicPr>
          <p:cNvPr id="118788" name="Picture 7" descr="cme_rate_final"/>
          <p:cNvPicPr>
            <a:picLocks noChangeAspect="1" noChangeArrowheads="1"/>
          </p:cNvPicPr>
          <p:nvPr/>
        </p:nvPicPr>
        <p:blipFill>
          <a:blip r:embed="rId3"/>
          <a:srcRect/>
          <a:stretch>
            <a:fillRect/>
          </a:stretch>
        </p:blipFill>
        <p:spPr bwMode="auto">
          <a:xfrm>
            <a:off x="0" y="1219200"/>
            <a:ext cx="4648200" cy="4386263"/>
          </a:xfrm>
          <a:prstGeom prst="rect">
            <a:avLst/>
          </a:prstGeom>
          <a:noFill/>
          <a:ln w="9525">
            <a:noFill/>
            <a:miter lim="800000"/>
            <a:headEnd/>
            <a:tailEnd/>
          </a:ln>
        </p:spPr>
      </p:pic>
      <p:sp>
        <p:nvSpPr>
          <p:cNvPr id="118789" name="Rectangle 8"/>
          <p:cNvSpPr>
            <a:spLocks noChangeArrowheads="1"/>
          </p:cNvSpPr>
          <p:nvPr/>
        </p:nvSpPr>
        <p:spPr bwMode="auto">
          <a:xfrm>
            <a:off x="304800" y="5562600"/>
            <a:ext cx="8610600" cy="914400"/>
          </a:xfrm>
          <a:prstGeom prst="rect">
            <a:avLst/>
          </a:prstGeom>
          <a:noFill/>
          <a:ln w="9525">
            <a:noFill/>
            <a:miter lim="800000"/>
            <a:headEnd/>
            <a:tailEnd/>
          </a:ln>
        </p:spPr>
        <p:txBody>
          <a:bodyPr/>
          <a:lstStyle/>
          <a:p>
            <a:pPr marL="342900" indent="-342900" eaLnBrk="1" hangingPunct="1">
              <a:spcBef>
                <a:spcPct val="20000"/>
              </a:spcBef>
            </a:pPr>
            <a:r>
              <a:rPr lang="zh-CN" altLang="en-US" b="1">
                <a:solidFill>
                  <a:schemeClr val="accent2"/>
                </a:solidFill>
              </a:rPr>
              <a:t>太阳活动低年，平均每天</a:t>
            </a:r>
            <a:r>
              <a:rPr lang="en-US" altLang="zh-CN" b="1">
                <a:solidFill>
                  <a:schemeClr val="accent2"/>
                </a:solidFill>
              </a:rPr>
              <a:t>0.5</a:t>
            </a:r>
            <a:r>
              <a:rPr lang="zh-CN" altLang="en-US" b="1">
                <a:solidFill>
                  <a:schemeClr val="accent2"/>
                </a:solidFill>
              </a:rPr>
              <a:t>次；活动高年，平均每天数次。</a:t>
            </a:r>
          </a:p>
          <a:p>
            <a:pPr marL="342900" indent="-342900" eaLnBrk="1" hangingPunct="1">
              <a:spcBef>
                <a:spcPct val="20000"/>
              </a:spcBef>
            </a:pPr>
            <a:r>
              <a:rPr lang="en-US" altLang="zh-CN" b="1">
                <a:solidFill>
                  <a:schemeClr val="accent2"/>
                </a:solidFill>
              </a:rPr>
              <a:t>LASCO</a:t>
            </a:r>
            <a:r>
              <a:rPr lang="zh-CN" altLang="en-US" b="1">
                <a:solidFill>
                  <a:schemeClr val="accent2"/>
                </a:solidFill>
              </a:rPr>
              <a:t>观测列表见</a:t>
            </a:r>
            <a:r>
              <a:rPr lang="en-US" altLang="zh-CN" b="1">
                <a:solidFill>
                  <a:schemeClr val="accent2"/>
                </a:solidFill>
              </a:rPr>
              <a:t>: http://cdaw.gsfc.nasa.gov</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ChangeArrowheads="1"/>
          </p:cNvSpPr>
          <p:nvPr/>
        </p:nvSpPr>
        <p:spPr bwMode="auto">
          <a:xfrm>
            <a:off x="685800" y="0"/>
            <a:ext cx="7772400" cy="1143000"/>
          </a:xfrm>
          <a:prstGeom prst="rect">
            <a:avLst/>
          </a:prstGeom>
          <a:noFill/>
          <a:ln w="9525">
            <a:noFill/>
            <a:miter lim="800000"/>
            <a:headEnd/>
            <a:tailEnd/>
          </a:ln>
        </p:spPr>
        <p:txBody>
          <a:bodyPr anchor="ctr"/>
          <a:lstStyle/>
          <a:p>
            <a:pPr algn="ctr" eaLnBrk="1" hangingPunct="1"/>
            <a:r>
              <a:rPr lang="en-US" altLang="zh-CN" sz="4000" b="1">
                <a:solidFill>
                  <a:srgbClr val="FF6600"/>
                </a:solidFill>
              </a:rPr>
              <a:t>CME</a:t>
            </a:r>
            <a:r>
              <a:rPr lang="zh-CN" altLang="en-US" sz="4000" b="1">
                <a:solidFill>
                  <a:srgbClr val="FF6600"/>
                </a:solidFill>
              </a:rPr>
              <a:t>爆发的能量</a:t>
            </a:r>
          </a:p>
        </p:txBody>
      </p:sp>
      <p:sp>
        <p:nvSpPr>
          <p:cNvPr id="197638" name="Rectangle 6"/>
          <p:cNvSpPr>
            <a:spLocks noChangeArrowheads="1"/>
          </p:cNvSpPr>
          <p:nvPr/>
        </p:nvSpPr>
        <p:spPr bwMode="auto">
          <a:xfrm>
            <a:off x="533400" y="1371600"/>
            <a:ext cx="7848600" cy="4876800"/>
          </a:xfrm>
          <a:prstGeom prst="rect">
            <a:avLst/>
          </a:prstGeom>
          <a:noFill/>
          <a:ln w="9525">
            <a:noFill/>
            <a:miter lim="800000"/>
            <a:headEnd/>
            <a:tailEnd/>
          </a:ln>
        </p:spPr>
        <p:txBody>
          <a:bodyPr/>
          <a:lstStyle/>
          <a:p>
            <a:pPr marL="342900" indent="-342900" eaLnBrk="1" hangingPunct="1">
              <a:lnSpc>
                <a:spcPct val="90000"/>
              </a:lnSpc>
              <a:spcBef>
                <a:spcPct val="100000"/>
              </a:spcBef>
              <a:buFontTx/>
              <a:buChar char="•"/>
            </a:pPr>
            <a:r>
              <a:rPr lang="zh-CN" altLang="en-US" sz="3200" b="1">
                <a:solidFill>
                  <a:schemeClr val="accent2"/>
                </a:solidFill>
              </a:rPr>
              <a:t>质量： </a:t>
            </a:r>
            <a:r>
              <a:rPr lang="en-US" altLang="zh-CN" sz="3200" b="1">
                <a:solidFill>
                  <a:schemeClr val="accent2"/>
                </a:solidFill>
              </a:rPr>
              <a:t>M ~ 2x10</a:t>
            </a:r>
            <a:r>
              <a:rPr lang="en-US" altLang="zh-CN" sz="3200" b="1" baseline="30000">
                <a:solidFill>
                  <a:schemeClr val="accent2"/>
                </a:solidFill>
              </a:rPr>
              <a:t>13</a:t>
            </a:r>
            <a:r>
              <a:rPr lang="en-US" altLang="zh-CN" sz="3200" b="1">
                <a:solidFill>
                  <a:schemeClr val="accent2"/>
                </a:solidFill>
              </a:rPr>
              <a:t> kg (20</a:t>
            </a:r>
            <a:r>
              <a:rPr lang="zh-CN" altLang="en-US" sz="3200" b="1">
                <a:solidFill>
                  <a:schemeClr val="accent2"/>
                </a:solidFill>
              </a:rPr>
              <a:t>万亿吨</a:t>
            </a:r>
            <a:r>
              <a:rPr lang="en-US" altLang="zh-CN" sz="3200" b="1">
                <a:solidFill>
                  <a:schemeClr val="accent2"/>
                </a:solidFill>
              </a:rPr>
              <a:t>)</a:t>
            </a:r>
          </a:p>
          <a:p>
            <a:pPr marL="342900" indent="-342900" eaLnBrk="1" hangingPunct="1">
              <a:lnSpc>
                <a:spcPct val="90000"/>
              </a:lnSpc>
              <a:spcBef>
                <a:spcPct val="100000"/>
              </a:spcBef>
              <a:buFontTx/>
              <a:buChar char="•"/>
            </a:pPr>
            <a:r>
              <a:rPr lang="zh-CN" altLang="en-US" sz="3200" b="1">
                <a:solidFill>
                  <a:schemeClr val="accent2"/>
                </a:solidFill>
              </a:rPr>
              <a:t>速度： </a:t>
            </a:r>
            <a:r>
              <a:rPr lang="en-US" altLang="zh-CN" sz="3200" b="1">
                <a:solidFill>
                  <a:schemeClr val="accent2"/>
                </a:solidFill>
              </a:rPr>
              <a:t>V ~ 1000 km/s = 10</a:t>
            </a:r>
            <a:r>
              <a:rPr lang="en-US" altLang="zh-CN" sz="3200" b="1" baseline="30000">
                <a:solidFill>
                  <a:schemeClr val="accent2"/>
                </a:solidFill>
              </a:rPr>
              <a:t>6</a:t>
            </a:r>
            <a:r>
              <a:rPr lang="en-US" altLang="zh-CN" sz="3200" b="1">
                <a:solidFill>
                  <a:schemeClr val="accent2"/>
                </a:solidFill>
              </a:rPr>
              <a:t> m/s</a:t>
            </a:r>
          </a:p>
          <a:p>
            <a:pPr marL="342900" indent="-342900" eaLnBrk="1" hangingPunct="1">
              <a:lnSpc>
                <a:spcPct val="90000"/>
              </a:lnSpc>
              <a:spcBef>
                <a:spcPct val="100000"/>
              </a:spcBef>
              <a:buFontTx/>
              <a:buChar char="•"/>
            </a:pPr>
            <a:r>
              <a:rPr lang="zh-CN" altLang="en-US" sz="3200" b="1">
                <a:solidFill>
                  <a:schemeClr val="accent2"/>
                </a:solidFill>
              </a:rPr>
              <a:t>动能：</a:t>
            </a:r>
            <a:r>
              <a:rPr lang="en-US" altLang="zh-CN" sz="3200" b="1">
                <a:solidFill>
                  <a:schemeClr val="accent2"/>
                </a:solidFill>
              </a:rPr>
              <a:t>E= ½ MV</a:t>
            </a:r>
            <a:r>
              <a:rPr lang="en-US" altLang="zh-CN" sz="3200" b="1" baseline="30000">
                <a:solidFill>
                  <a:schemeClr val="accent2"/>
                </a:solidFill>
              </a:rPr>
              <a:t>2 </a:t>
            </a:r>
            <a:r>
              <a:rPr lang="en-US" altLang="zh-CN" sz="3200" b="1">
                <a:solidFill>
                  <a:schemeClr val="accent2"/>
                </a:solidFill>
              </a:rPr>
              <a:t> = 10</a:t>
            </a:r>
            <a:r>
              <a:rPr lang="en-US" altLang="zh-CN" sz="3200" b="1" baseline="30000">
                <a:solidFill>
                  <a:schemeClr val="accent2"/>
                </a:solidFill>
              </a:rPr>
              <a:t>25</a:t>
            </a:r>
            <a:r>
              <a:rPr lang="en-US" altLang="zh-CN" sz="3200" b="1">
                <a:solidFill>
                  <a:schemeClr val="accent2"/>
                </a:solidFill>
              </a:rPr>
              <a:t> J</a:t>
            </a:r>
          </a:p>
          <a:p>
            <a:pPr marL="342900" indent="-342900" eaLnBrk="1" hangingPunct="1">
              <a:lnSpc>
                <a:spcPct val="90000"/>
              </a:lnSpc>
              <a:spcBef>
                <a:spcPct val="100000"/>
              </a:spcBef>
              <a:buFontTx/>
              <a:buChar char="•"/>
            </a:pPr>
            <a:r>
              <a:rPr lang="zh-CN" altLang="en-US" sz="3200" b="1">
                <a:solidFill>
                  <a:schemeClr val="accent2"/>
                </a:solidFill>
              </a:rPr>
              <a:t>一辆汽车</a:t>
            </a:r>
            <a:r>
              <a:rPr lang="en-US" altLang="zh-CN" sz="3200" b="1">
                <a:solidFill>
                  <a:schemeClr val="accent2"/>
                </a:solidFill>
              </a:rPr>
              <a:t>:  M ~ 2000 kg; V~ 36 km/h = 10 m/s, E = 10</a:t>
            </a:r>
            <a:r>
              <a:rPr lang="en-US" altLang="zh-CN" sz="3200" b="1" baseline="30000">
                <a:solidFill>
                  <a:schemeClr val="accent2"/>
                </a:solidFill>
              </a:rPr>
              <a:t>5</a:t>
            </a:r>
            <a:r>
              <a:rPr lang="en-US" altLang="zh-CN" sz="3200" b="1">
                <a:solidFill>
                  <a:schemeClr val="accent2"/>
                </a:solidFill>
              </a:rPr>
              <a:t> J</a:t>
            </a:r>
          </a:p>
          <a:p>
            <a:pPr marL="342900" indent="-342900" eaLnBrk="1" hangingPunct="1">
              <a:lnSpc>
                <a:spcPct val="90000"/>
              </a:lnSpc>
              <a:spcBef>
                <a:spcPct val="100000"/>
              </a:spcBef>
              <a:buFontTx/>
              <a:buChar char="•"/>
            </a:pPr>
            <a:r>
              <a:rPr lang="en-US" altLang="zh-CN" sz="3200" b="1">
                <a:solidFill>
                  <a:schemeClr val="accent2"/>
                </a:solidFill>
              </a:rPr>
              <a:t>E</a:t>
            </a:r>
            <a:r>
              <a:rPr lang="en-US" altLang="zh-CN" sz="3200" b="1" baseline="-25000">
                <a:solidFill>
                  <a:schemeClr val="accent2"/>
                </a:solidFill>
              </a:rPr>
              <a:t>CME</a:t>
            </a:r>
            <a:r>
              <a:rPr lang="en-US" altLang="zh-CN" sz="3200" b="1">
                <a:solidFill>
                  <a:schemeClr val="accent2"/>
                </a:solidFill>
              </a:rPr>
              <a:t>/E</a:t>
            </a:r>
            <a:r>
              <a:rPr lang="en-US" altLang="zh-CN" sz="3200" b="1" baseline="-25000">
                <a:solidFill>
                  <a:schemeClr val="accent2"/>
                </a:solidFill>
              </a:rPr>
              <a:t>car</a:t>
            </a:r>
            <a:r>
              <a:rPr lang="en-US" altLang="zh-CN" sz="3200" b="1">
                <a:solidFill>
                  <a:schemeClr val="accent2"/>
                </a:solidFill>
              </a:rPr>
              <a:t> ~ 10</a:t>
            </a:r>
            <a:r>
              <a:rPr lang="en-US" altLang="zh-CN" sz="3200" b="1" baseline="30000">
                <a:solidFill>
                  <a:schemeClr val="accent2"/>
                </a:solidFill>
              </a:rPr>
              <a:t>20</a:t>
            </a:r>
            <a:r>
              <a:rPr lang="en-US" altLang="zh-CN" sz="3200" b="1">
                <a:solidFill>
                  <a:schemeClr val="accent2"/>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763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9763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9763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9763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9763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8" grpId="0" build="p" autoUpdateAnimBg="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ChangeArrowheads="1"/>
          </p:cNvSpPr>
          <p:nvPr/>
        </p:nvSpPr>
        <p:spPr bwMode="auto">
          <a:xfrm>
            <a:off x="685800" y="0"/>
            <a:ext cx="7772400" cy="1143000"/>
          </a:xfrm>
          <a:prstGeom prst="rect">
            <a:avLst/>
          </a:prstGeom>
          <a:noFill/>
          <a:ln w="9525">
            <a:noFill/>
            <a:miter lim="800000"/>
            <a:headEnd/>
            <a:tailEnd/>
          </a:ln>
        </p:spPr>
        <p:txBody>
          <a:bodyPr anchor="ctr"/>
          <a:lstStyle/>
          <a:p>
            <a:pPr algn="ctr" eaLnBrk="1" hangingPunct="1"/>
            <a:r>
              <a:rPr lang="en-US" altLang="zh-CN" sz="4000" b="1">
                <a:solidFill>
                  <a:srgbClr val="FF6600"/>
                </a:solidFill>
              </a:rPr>
              <a:t>CME</a:t>
            </a:r>
            <a:r>
              <a:rPr lang="zh-CN" altLang="en-US" sz="4000" b="1">
                <a:solidFill>
                  <a:srgbClr val="FF6600"/>
                </a:solidFill>
              </a:rPr>
              <a:t>的统计性质</a:t>
            </a:r>
          </a:p>
        </p:txBody>
      </p:sp>
      <p:sp>
        <p:nvSpPr>
          <p:cNvPr id="198660" name="Rectangle 4"/>
          <p:cNvSpPr>
            <a:spLocks noChangeArrowheads="1"/>
          </p:cNvSpPr>
          <p:nvPr/>
        </p:nvSpPr>
        <p:spPr bwMode="auto">
          <a:xfrm>
            <a:off x="609600" y="1341438"/>
            <a:ext cx="7848600" cy="5216525"/>
          </a:xfrm>
          <a:prstGeom prst="rect">
            <a:avLst/>
          </a:prstGeom>
          <a:noFill/>
          <a:ln w="9525">
            <a:noFill/>
            <a:miter lim="800000"/>
            <a:headEnd/>
            <a:tailEnd/>
          </a:ln>
        </p:spPr>
        <p:txBody>
          <a:bodyPr/>
          <a:lstStyle/>
          <a:p>
            <a:pPr marL="342900" indent="-342900" algn="just" eaLnBrk="1" hangingPunct="1">
              <a:lnSpc>
                <a:spcPct val="90000"/>
              </a:lnSpc>
              <a:spcBef>
                <a:spcPts val="1800"/>
              </a:spcBef>
              <a:buFontTx/>
              <a:buChar char="•"/>
            </a:pPr>
            <a:r>
              <a:rPr lang="zh-CN" altLang="en-US" sz="2800" b="1" dirty="0">
                <a:solidFill>
                  <a:schemeClr val="accent2"/>
                </a:solidFill>
              </a:rPr>
              <a:t>典型的抛射质量</a:t>
            </a:r>
            <a:r>
              <a:rPr lang="en-US" altLang="zh-CN" sz="2800" b="1" dirty="0">
                <a:solidFill>
                  <a:schemeClr val="accent2"/>
                </a:solidFill>
              </a:rPr>
              <a:t>: 10</a:t>
            </a:r>
            <a:r>
              <a:rPr lang="en-US" altLang="zh-CN" sz="2800" b="1" baseline="30000" dirty="0">
                <a:solidFill>
                  <a:schemeClr val="accent2"/>
                </a:solidFill>
              </a:rPr>
              <a:t>15</a:t>
            </a:r>
            <a:r>
              <a:rPr lang="en-US" altLang="zh-CN" sz="2800" b="1" dirty="0">
                <a:solidFill>
                  <a:schemeClr val="accent2"/>
                </a:solidFill>
              </a:rPr>
              <a:t> g ( </a:t>
            </a:r>
            <a:r>
              <a:rPr lang="zh-CN" altLang="en-US" sz="2800" b="1" dirty="0">
                <a:solidFill>
                  <a:schemeClr val="accent2"/>
                </a:solidFill>
              </a:rPr>
              <a:t>万亿吨</a:t>
            </a:r>
            <a:r>
              <a:rPr lang="en-US" altLang="zh-CN" sz="2800" b="1" dirty="0">
                <a:solidFill>
                  <a:schemeClr val="accent2"/>
                </a:solidFill>
              </a:rPr>
              <a:t>)</a:t>
            </a:r>
            <a:r>
              <a:rPr lang="zh-CN" altLang="en-US" sz="2800" b="1" dirty="0">
                <a:solidFill>
                  <a:schemeClr val="accent2"/>
                </a:solidFill>
              </a:rPr>
              <a:t>。</a:t>
            </a:r>
          </a:p>
          <a:p>
            <a:pPr marL="342900" indent="-342900" algn="just" eaLnBrk="1" hangingPunct="1">
              <a:lnSpc>
                <a:spcPct val="90000"/>
              </a:lnSpc>
              <a:spcBef>
                <a:spcPts val="1800"/>
              </a:spcBef>
              <a:buFontTx/>
              <a:buChar char="•"/>
            </a:pPr>
            <a:r>
              <a:rPr lang="zh-CN" altLang="en-US" sz="2800" b="1" dirty="0">
                <a:solidFill>
                  <a:schemeClr val="accent2"/>
                </a:solidFill>
              </a:rPr>
              <a:t>抛射速度</a:t>
            </a:r>
            <a:r>
              <a:rPr lang="en-US" altLang="zh-CN" sz="2800" b="1" dirty="0">
                <a:solidFill>
                  <a:schemeClr val="accent2"/>
                </a:solidFill>
              </a:rPr>
              <a:t>: &lt; 20 </a:t>
            </a:r>
            <a:r>
              <a:rPr lang="zh-CN" altLang="en-US" sz="2800" b="1" dirty="0">
                <a:solidFill>
                  <a:schemeClr val="accent2"/>
                </a:solidFill>
              </a:rPr>
              <a:t>到 </a:t>
            </a:r>
            <a:r>
              <a:rPr lang="en-US" altLang="zh-CN" sz="2800" b="1" dirty="0">
                <a:solidFill>
                  <a:schemeClr val="accent2"/>
                </a:solidFill>
              </a:rPr>
              <a:t>&gt; 2500 km/s</a:t>
            </a:r>
            <a:r>
              <a:rPr lang="zh-CN" altLang="en-US" sz="2800" b="1" dirty="0">
                <a:solidFill>
                  <a:schemeClr val="accent2"/>
                </a:solidFill>
              </a:rPr>
              <a:t>。</a:t>
            </a:r>
          </a:p>
          <a:p>
            <a:pPr marL="342900" indent="-342900" algn="just" eaLnBrk="1" hangingPunct="1">
              <a:lnSpc>
                <a:spcPct val="90000"/>
              </a:lnSpc>
              <a:spcBef>
                <a:spcPts val="1800"/>
              </a:spcBef>
              <a:buFontTx/>
              <a:buChar char="•"/>
            </a:pPr>
            <a:r>
              <a:rPr lang="zh-CN" altLang="en-US" sz="2800" b="1" dirty="0">
                <a:solidFill>
                  <a:schemeClr val="accent2"/>
                </a:solidFill>
              </a:rPr>
              <a:t>典型的抛射动能</a:t>
            </a:r>
            <a:r>
              <a:rPr lang="en-US" altLang="zh-CN" sz="2800" b="1" dirty="0">
                <a:solidFill>
                  <a:schemeClr val="accent2"/>
                </a:solidFill>
              </a:rPr>
              <a:t>: 10</a:t>
            </a:r>
            <a:r>
              <a:rPr lang="en-US" altLang="zh-CN" sz="2800" b="1" baseline="30000" dirty="0">
                <a:solidFill>
                  <a:schemeClr val="accent2"/>
                </a:solidFill>
              </a:rPr>
              <a:t>24</a:t>
            </a:r>
            <a:r>
              <a:rPr lang="en-US" altLang="zh-CN" sz="2800" b="1" dirty="0">
                <a:solidFill>
                  <a:schemeClr val="accent2"/>
                </a:solidFill>
              </a:rPr>
              <a:t> J</a:t>
            </a:r>
            <a:r>
              <a:rPr lang="zh-CN" altLang="en-US" sz="2800" b="1" dirty="0">
                <a:solidFill>
                  <a:schemeClr val="accent2"/>
                </a:solidFill>
              </a:rPr>
              <a:t>。</a:t>
            </a:r>
          </a:p>
          <a:p>
            <a:pPr marL="342900" indent="-342900" algn="just" eaLnBrk="1" hangingPunct="1">
              <a:lnSpc>
                <a:spcPct val="90000"/>
              </a:lnSpc>
              <a:spcBef>
                <a:spcPts val="1800"/>
              </a:spcBef>
              <a:buFontTx/>
              <a:buChar char="•"/>
            </a:pPr>
            <a:r>
              <a:rPr lang="zh-CN" altLang="en-US" sz="2800" b="1" dirty="0">
                <a:solidFill>
                  <a:schemeClr val="accent2"/>
                </a:solidFill>
              </a:rPr>
              <a:t>平均较宽度： </a:t>
            </a:r>
            <a:r>
              <a:rPr lang="en-US" altLang="zh-CN" sz="2800" b="1" dirty="0">
                <a:solidFill>
                  <a:schemeClr val="accent2"/>
                </a:solidFill>
              </a:rPr>
              <a:t>~ 70 </a:t>
            </a:r>
            <a:r>
              <a:rPr lang="zh-CN" altLang="en-US" sz="2800" b="1" dirty="0">
                <a:solidFill>
                  <a:schemeClr val="accent2"/>
                </a:solidFill>
              </a:rPr>
              <a:t>度。</a:t>
            </a:r>
          </a:p>
          <a:p>
            <a:pPr marL="342900" indent="-342900" algn="just" eaLnBrk="1" hangingPunct="1">
              <a:lnSpc>
                <a:spcPct val="90000"/>
              </a:lnSpc>
              <a:spcBef>
                <a:spcPts val="1800"/>
              </a:spcBef>
              <a:buFontTx/>
              <a:buChar char="•"/>
            </a:pPr>
            <a:r>
              <a:rPr lang="zh-CN" altLang="en-US" sz="2800" b="1" dirty="0">
                <a:solidFill>
                  <a:schemeClr val="accent2"/>
                </a:solidFill>
              </a:rPr>
              <a:t>可能加速也可能减速。</a:t>
            </a:r>
          </a:p>
          <a:p>
            <a:pPr marL="342900" indent="-342900" algn="just" eaLnBrk="1" hangingPunct="1">
              <a:lnSpc>
                <a:spcPct val="90000"/>
              </a:lnSpc>
              <a:spcBef>
                <a:spcPts val="1800"/>
              </a:spcBef>
              <a:buFontTx/>
              <a:buChar char="•"/>
            </a:pPr>
            <a:r>
              <a:rPr lang="zh-CN" altLang="en-US" sz="2800" b="1" dirty="0">
                <a:solidFill>
                  <a:schemeClr val="accent2"/>
                </a:solidFill>
              </a:rPr>
              <a:t>温度</a:t>
            </a:r>
            <a:r>
              <a:rPr lang="en-US" altLang="zh-CN" sz="2800" b="1" dirty="0">
                <a:solidFill>
                  <a:schemeClr val="accent2"/>
                </a:solidFill>
              </a:rPr>
              <a:t>:  8000 K (</a:t>
            </a:r>
            <a:r>
              <a:rPr lang="zh-CN" altLang="en-US" sz="2800" b="1" dirty="0">
                <a:solidFill>
                  <a:schemeClr val="accent2"/>
                </a:solidFill>
              </a:rPr>
              <a:t>亮核</a:t>
            </a:r>
            <a:r>
              <a:rPr lang="en-US" altLang="zh-CN" sz="2800" b="1" dirty="0">
                <a:solidFill>
                  <a:schemeClr val="accent2"/>
                </a:solidFill>
              </a:rPr>
              <a:t>) to 2 MK (</a:t>
            </a:r>
            <a:r>
              <a:rPr lang="zh-CN" altLang="en-US" sz="2800" b="1" dirty="0">
                <a:solidFill>
                  <a:schemeClr val="accent2"/>
                </a:solidFill>
              </a:rPr>
              <a:t>前沿</a:t>
            </a:r>
            <a:r>
              <a:rPr lang="en-US" altLang="zh-CN" sz="2800" b="1" dirty="0">
                <a:solidFill>
                  <a:schemeClr val="accent2"/>
                </a:solidFill>
              </a:rPr>
              <a:t>)</a:t>
            </a:r>
          </a:p>
          <a:p>
            <a:pPr marL="342900" indent="-342900" algn="just" eaLnBrk="1" hangingPunct="1">
              <a:lnSpc>
                <a:spcPct val="90000"/>
              </a:lnSpc>
              <a:spcBef>
                <a:spcPts val="1800"/>
              </a:spcBef>
              <a:buFontTx/>
              <a:buChar char="•"/>
            </a:pPr>
            <a:r>
              <a:rPr lang="zh-CN" altLang="en-US" sz="2800" b="1" dirty="0">
                <a:solidFill>
                  <a:schemeClr val="accent2"/>
                </a:solidFill>
              </a:rPr>
              <a:t>爆发频率：在活动低年，两天一次；在活动高年，一天数次。</a:t>
            </a:r>
          </a:p>
          <a:p>
            <a:pPr marL="342900" indent="-342900" algn="just" eaLnBrk="1" hangingPunct="1">
              <a:lnSpc>
                <a:spcPct val="90000"/>
              </a:lnSpc>
              <a:spcBef>
                <a:spcPts val="1800"/>
              </a:spcBef>
              <a:buFontTx/>
              <a:buChar char="•"/>
            </a:pPr>
            <a:r>
              <a:rPr lang="zh-CN" altLang="en-US" sz="2800" b="1" dirty="0">
                <a:solidFill>
                  <a:schemeClr val="accent2"/>
                </a:solidFill>
              </a:rPr>
              <a:t>在太阳活动高年，</a:t>
            </a:r>
            <a:r>
              <a:rPr lang="en-US" altLang="zh-CN" sz="2800" b="1" dirty="0">
                <a:solidFill>
                  <a:schemeClr val="accent2"/>
                </a:solidFill>
              </a:rPr>
              <a:t>CME</a:t>
            </a:r>
            <a:r>
              <a:rPr lang="zh-CN" altLang="en-US" sz="2800" b="1" dirty="0">
                <a:solidFill>
                  <a:schemeClr val="accent2"/>
                </a:solidFill>
              </a:rPr>
              <a:t>的爆发速度一般也较高。</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866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9866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9866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98660">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98660">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98660">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98660">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9866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60" grpId="0" build="p" autoUpdateAnimBg="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pPr eaLnBrk="1" hangingPunct="1"/>
            <a:r>
              <a:rPr lang="zh-CN" altLang="en-US" smtClean="0"/>
              <a:t>理想化的</a:t>
            </a:r>
            <a:r>
              <a:rPr lang="en-US" altLang="zh-CN" smtClean="0"/>
              <a:t>CME</a:t>
            </a:r>
            <a:r>
              <a:rPr lang="zh-CN" altLang="en-US" smtClean="0"/>
              <a:t>磁场模型</a:t>
            </a:r>
          </a:p>
        </p:txBody>
      </p:sp>
      <p:pic>
        <p:nvPicPr>
          <p:cNvPr id="121859" name="Picture 4" descr="cavity"/>
          <p:cNvPicPr>
            <a:picLocks noChangeAspect="1" noChangeArrowheads="1"/>
          </p:cNvPicPr>
          <p:nvPr/>
        </p:nvPicPr>
        <p:blipFill>
          <a:blip r:embed="rId2"/>
          <a:srcRect/>
          <a:stretch>
            <a:fillRect/>
          </a:stretch>
        </p:blipFill>
        <p:spPr bwMode="auto">
          <a:xfrm>
            <a:off x="468313" y="1143000"/>
            <a:ext cx="7685087" cy="3913188"/>
          </a:xfrm>
          <a:prstGeom prst="rect">
            <a:avLst/>
          </a:prstGeom>
          <a:noFill/>
          <a:ln w="9525">
            <a:noFill/>
            <a:miter lim="800000"/>
            <a:headEnd/>
            <a:tailEnd/>
          </a:ln>
        </p:spPr>
      </p:pic>
      <p:sp>
        <p:nvSpPr>
          <p:cNvPr id="121860" name="Text Box 5"/>
          <p:cNvSpPr txBox="1">
            <a:spLocks noChangeArrowheads="1"/>
          </p:cNvSpPr>
          <p:nvPr/>
        </p:nvSpPr>
        <p:spPr bwMode="auto">
          <a:xfrm>
            <a:off x="575445" y="5403215"/>
            <a:ext cx="8568183" cy="830997"/>
          </a:xfrm>
          <a:prstGeom prst="rect">
            <a:avLst/>
          </a:prstGeom>
          <a:noFill/>
          <a:ln w="9525">
            <a:noFill/>
            <a:miter lim="800000"/>
            <a:headEnd/>
            <a:tailEnd/>
          </a:ln>
        </p:spPr>
        <p:txBody>
          <a:bodyPr wrap="square">
            <a:spAutoFit/>
          </a:bodyPr>
          <a:lstStyle/>
          <a:p>
            <a:pPr algn="just" eaLnBrk="1" hangingPunct="1">
              <a:spcBef>
                <a:spcPct val="50000"/>
              </a:spcBef>
            </a:pPr>
            <a:r>
              <a:rPr lang="en-US" altLang="zh-CN" b="1" dirty="0">
                <a:solidFill>
                  <a:schemeClr val="accent2"/>
                </a:solidFill>
              </a:rPr>
              <a:t> </a:t>
            </a:r>
            <a:r>
              <a:rPr lang="zh-CN" altLang="en-US" b="1" dirty="0" smtClean="0">
                <a:solidFill>
                  <a:schemeClr val="accent2"/>
                </a:solidFill>
              </a:rPr>
              <a:t>爆发前的位型。</a:t>
            </a:r>
            <a:r>
              <a:rPr lang="en-US" altLang="zh-CN" b="1" dirty="0"/>
              <a:t>CME</a:t>
            </a:r>
            <a:r>
              <a:rPr lang="zh-CN" altLang="en-US" b="1" dirty="0"/>
              <a:t>中</a:t>
            </a:r>
            <a:r>
              <a:rPr lang="zh-CN" altLang="en-US" b="1" dirty="0" smtClean="0"/>
              <a:t>观测到的磁通量管结构是在爆发前就已经形成，还是在爆发中（后）形成？目前，对此仍不确定。</a:t>
            </a:r>
            <a:endParaRPr lang="zh-CN" altLang="en-US" dirty="0"/>
          </a:p>
        </p:txBody>
      </p:sp>
    </p:spTree>
    <p:extLst>
      <p:ext uri="{BB962C8B-B14F-4D97-AF65-F5344CB8AC3E}">
        <p14:creationId xmlns:p14="http://schemas.microsoft.com/office/powerpoint/2010/main" val="584639829"/>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3"/>
          <p:cNvSpPr>
            <a:spLocks noGrp="1" noChangeArrowheads="1"/>
          </p:cNvSpPr>
          <p:nvPr>
            <p:ph type="body" idx="1"/>
          </p:nvPr>
        </p:nvSpPr>
        <p:spPr>
          <a:xfrm>
            <a:off x="323528" y="6092825"/>
            <a:ext cx="8568951" cy="490538"/>
          </a:xfrm>
        </p:spPr>
        <p:txBody>
          <a:bodyPr/>
          <a:lstStyle/>
          <a:p>
            <a:pPr algn="ctr" eaLnBrk="1" hangingPunct="1">
              <a:lnSpc>
                <a:spcPct val="90000"/>
              </a:lnSpc>
              <a:buFontTx/>
              <a:buNone/>
            </a:pPr>
            <a:r>
              <a:rPr lang="zh-CN" altLang="en-US" sz="2800" dirty="0" smtClean="0">
                <a:solidFill>
                  <a:schemeClr val="tx1"/>
                </a:solidFill>
              </a:rPr>
              <a:t>爆发后的二维模型</a:t>
            </a:r>
            <a:r>
              <a:rPr lang="en-US" altLang="zh-CN" sz="2800" dirty="0" smtClean="0">
                <a:solidFill>
                  <a:schemeClr val="tx1"/>
                </a:solidFill>
              </a:rPr>
              <a:t>(Lin &amp; Forbes, 2000)</a:t>
            </a:r>
          </a:p>
        </p:txBody>
      </p:sp>
      <p:pic>
        <p:nvPicPr>
          <p:cNvPr id="122883" name="Picture 4"/>
          <p:cNvPicPr>
            <a:picLocks noChangeAspect="1" noChangeArrowheads="1"/>
          </p:cNvPicPr>
          <p:nvPr/>
        </p:nvPicPr>
        <p:blipFill>
          <a:blip r:embed="rId2"/>
          <a:srcRect/>
          <a:stretch>
            <a:fillRect/>
          </a:stretch>
        </p:blipFill>
        <p:spPr bwMode="auto">
          <a:xfrm>
            <a:off x="1619250" y="152400"/>
            <a:ext cx="1962150" cy="5876925"/>
          </a:xfrm>
          <a:prstGeom prst="rect">
            <a:avLst/>
          </a:prstGeom>
          <a:noFill/>
          <a:ln w="9525">
            <a:noFill/>
            <a:miter lim="800000"/>
            <a:headEnd/>
            <a:tailEnd/>
          </a:ln>
        </p:spPr>
      </p:pic>
      <p:pic>
        <p:nvPicPr>
          <p:cNvPr id="122884" name="Picture 5"/>
          <p:cNvPicPr>
            <a:picLocks noChangeAspect="1" noChangeArrowheads="1"/>
          </p:cNvPicPr>
          <p:nvPr/>
        </p:nvPicPr>
        <p:blipFill>
          <a:blip r:embed="rId3"/>
          <a:srcRect/>
          <a:stretch>
            <a:fillRect/>
          </a:stretch>
        </p:blipFill>
        <p:spPr bwMode="auto">
          <a:xfrm>
            <a:off x="3779838" y="476250"/>
            <a:ext cx="4635500" cy="5229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3"/>
          <p:cNvSpPr>
            <a:spLocks noGrp="1" noChangeArrowheads="1"/>
          </p:cNvSpPr>
          <p:nvPr>
            <p:ph type="body" idx="1"/>
          </p:nvPr>
        </p:nvSpPr>
        <p:spPr>
          <a:xfrm>
            <a:off x="179512" y="5229200"/>
            <a:ext cx="8856662" cy="1366837"/>
          </a:xfrm>
        </p:spPr>
        <p:txBody>
          <a:bodyPr/>
          <a:lstStyle/>
          <a:p>
            <a:pPr marL="0" indent="0" algn="just" eaLnBrk="1" hangingPunct="1">
              <a:lnSpc>
                <a:spcPct val="90000"/>
              </a:lnSpc>
              <a:buFontTx/>
              <a:buNone/>
            </a:pPr>
            <a:r>
              <a:rPr lang="en-US" altLang="zh-CN" sz="2400" dirty="0" smtClean="0"/>
              <a:t>CME</a:t>
            </a:r>
            <a:r>
              <a:rPr lang="zh-CN" altLang="en-US" sz="2400" dirty="0" smtClean="0"/>
              <a:t>爆发后的三维模型</a:t>
            </a:r>
            <a:r>
              <a:rPr lang="en-US" altLang="zh-CN" sz="2400" dirty="0" smtClean="0"/>
              <a:t>:  </a:t>
            </a:r>
            <a:r>
              <a:rPr lang="zh-CN" altLang="en-US" sz="2400" dirty="0" smtClean="0">
                <a:solidFill>
                  <a:schemeClr val="tx1"/>
                </a:solidFill>
              </a:rPr>
              <a:t>磁通量管不稳定，导致通量管爆发、向外抛射产生</a:t>
            </a:r>
            <a:r>
              <a:rPr lang="en-US" altLang="zh-CN" sz="2400" dirty="0" smtClean="0">
                <a:solidFill>
                  <a:schemeClr val="tx1"/>
                </a:solidFill>
              </a:rPr>
              <a:t>CME</a:t>
            </a:r>
            <a:r>
              <a:rPr lang="zh-CN" altLang="en-US" sz="2400" dirty="0" smtClean="0">
                <a:solidFill>
                  <a:schemeClr val="tx1"/>
                </a:solidFill>
              </a:rPr>
              <a:t>，在</a:t>
            </a:r>
            <a:r>
              <a:rPr lang="en-US" altLang="zh-CN" sz="2400" dirty="0" smtClean="0">
                <a:solidFill>
                  <a:schemeClr val="tx1"/>
                </a:solidFill>
              </a:rPr>
              <a:t>CME</a:t>
            </a:r>
            <a:r>
              <a:rPr lang="zh-CN" altLang="en-US" sz="2400" dirty="0" smtClean="0">
                <a:solidFill>
                  <a:schemeClr val="tx1"/>
                </a:solidFill>
              </a:rPr>
              <a:t>前方驱动激波。同时，在通量管的下方拉伸出长的电流片，电流片中持续的磁场重联产生双带耀斑以及抛射后环（或耀斑后环）。</a:t>
            </a:r>
          </a:p>
        </p:txBody>
      </p:sp>
      <p:pic>
        <p:nvPicPr>
          <p:cNvPr id="123907" name="Picture 4" descr="CME model1"/>
          <p:cNvPicPr>
            <a:picLocks noChangeAspect="1" noChangeArrowheads="1"/>
          </p:cNvPicPr>
          <p:nvPr/>
        </p:nvPicPr>
        <p:blipFill>
          <a:blip r:embed="rId2"/>
          <a:srcRect/>
          <a:stretch>
            <a:fillRect/>
          </a:stretch>
        </p:blipFill>
        <p:spPr bwMode="auto">
          <a:xfrm>
            <a:off x="2411760" y="457175"/>
            <a:ext cx="4711700" cy="4752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685800" y="116632"/>
            <a:ext cx="7772400" cy="908720"/>
          </a:xfrm>
        </p:spPr>
        <p:txBody>
          <a:bodyPr/>
          <a:lstStyle/>
          <a:p>
            <a:pPr eaLnBrk="1" hangingPunct="1"/>
            <a:r>
              <a:rPr lang="en-US" altLang="zh-CN" dirty="0" smtClean="0"/>
              <a:t>CME</a:t>
            </a:r>
            <a:r>
              <a:rPr lang="zh-CN" altLang="en-US" dirty="0" smtClean="0"/>
              <a:t>的触发机制（</a:t>
            </a:r>
            <a:r>
              <a:rPr lang="en-US" altLang="zh-CN" dirty="0" smtClean="0"/>
              <a:t>1</a:t>
            </a:r>
            <a:r>
              <a:rPr lang="zh-CN" altLang="en-US" dirty="0" smtClean="0"/>
              <a:t>）</a:t>
            </a:r>
          </a:p>
        </p:txBody>
      </p:sp>
      <p:sp>
        <p:nvSpPr>
          <p:cNvPr id="121860" name="Text Box 5"/>
          <p:cNvSpPr txBox="1">
            <a:spLocks noChangeArrowheads="1"/>
          </p:cNvSpPr>
          <p:nvPr/>
        </p:nvSpPr>
        <p:spPr bwMode="auto">
          <a:xfrm>
            <a:off x="611560" y="5505062"/>
            <a:ext cx="8244011" cy="830997"/>
          </a:xfrm>
          <a:prstGeom prst="rect">
            <a:avLst/>
          </a:prstGeom>
          <a:noFill/>
          <a:ln w="9525">
            <a:noFill/>
            <a:miter lim="800000"/>
            <a:headEnd/>
            <a:tailEnd/>
          </a:ln>
        </p:spPr>
        <p:txBody>
          <a:bodyPr wrap="square">
            <a:spAutoFit/>
          </a:bodyPr>
          <a:lstStyle/>
          <a:p>
            <a:pPr eaLnBrk="1" hangingPunct="1">
              <a:spcBef>
                <a:spcPct val="50000"/>
              </a:spcBef>
            </a:pPr>
            <a:r>
              <a:rPr lang="zh-CN" altLang="en-US" b="1" dirty="0" smtClean="0">
                <a:solidFill>
                  <a:schemeClr val="accent2"/>
                </a:solidFill>
              </a:rPr>
              <a:t>剪切运动</a:t>
            </a:r>
            <a:r>
              <a:rPr lang="zh-CN" altLang="en-US" dirty="0" smtClean="0"/>
              <a:t>：</a:t>
            </a:r>
            <a:r>
              <a:rPr lang="zh-CN" altLang="en-US" dirty="0"/>
              <a:t>磁</a:t>
            </a:r>
            <a:r>
              <a:rPr lang="zh-CN" altLang="en-US" dirty="0" smtClean="0"/>
              <a:t>拱足点的剪切运动，使磁拱不断膨胀趋于开放场，在有限电阻的作用下，发生磁场重联，爆发形成</a:t>
            </a:r>
            <a:r>
              <a:rPr lang="en-US" altLang="zh-CN" dirty="0" smtClean="0"/>
              <a:t>CME.</a:t>
            </a:r>
            <a:r>
              <a:rPr lang="zh-CN" altLang="en-US" dirty="0" smtClean="0"/>
              <a:t> </a:t>
            </a:r>
            <a:endParaRPr lang="zh-CN" altLang="en-US" dirty="0"/>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1639" y="1268760"/>
            <a:ext cx="6362765" cy="4104456"/>
          </a:xfrm>
          <a:prstGeom prst="rect">
            <a:avLst/>
          </a:prstGeom>
        </p:spPr>
      </p:pic>
      <p:sp>
        <p:nvSpPr>
          <p:cNvPr id="3" name="矩形 2"/>
          <p:cNvSpPr/>
          <p:nvPr/>
        </p:nvSpPr>
        <p:spPr>
          <a:xfrm>
            <a:off x="6516216" y="6376093"/>
            <a:ext cx="2214452" cy="369332"/>
          </a:xfrm>
          <a:prstGeom prst="rect">
            <a:avLst/>
          </a:prstGeom>
        </p:spPr>
        <p:txBody>
          <a:bodyPr wrap="none">
            <a:spAutoFit/>
          </a:bodyPr>
          <a:lstStyle/>
          <a:p>
            <a:r>
              <a:rPr lang="en-US" altLang="zh-CN" sz="1800" dirty="0" err="1" smtClean="0">
                <a:solidFill>
                  <a:srgbClr val="FF6600"/>
                </a:solidFill>
              </a:rPr>
              <a:t>Mikic</a:t>
            </a:r>
            <a:r>
              <a:rPr lang="en-US" altLang="zh-CN" sz="1800" dirty="0" smtClean="0">
                <a:solidFill>
                  <a:srgbClr val="FF6600"/>
                </a:solidFill>
              </a:rPr>
              <a:t> &amp; Linker, 1994</a:t>
            </a:r>
            <a:endParaRPr lang="zh-CN" altLang="en-US" sz="1800" dirty="0"/>
          </a:p>
        </p:txBody>
      </p:sp>
    </p:spTree>
    <p:extLst>
      <p:ext uri="{BB962C8B-B14F-4D97-AF65-F5344CB8AC3E}">
        <p14:creationId xmlns:p14="http://schemas.microsoft.com/office/powerpoint/2010/main" val="941877511"/>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685800" y="116632"/>
            <a:ext cx="7772400" cy="908720"/>
          </a:xfrm>
        </p:spPr>
        <p:txBody>
          <a:bodyPr/>
          <a:lstStyle/>
          <a:p>
            <a:pPr eaLnBrk="1" hangingPunct="1"/>
            <a:r>
              <a:rPr lang="en-US" altLang="zh-CN" dirty="0" smtClean="0"/>
              <a:t>CME</a:t>
            </a:r>
            <a:r>
              <a:rPr lang="zh-CN" altLang="en-US" dirty="0" smtClean="0"/>
              <a:t>的触发机制（</a:t>
            </a:r>
            <a:r>
              <a:rPr lang="en-US" altLang="zh-CN" dirty="0" smtClean="0"/>
              <a:t>2</a:t>
            </a:r>
            <a:r>
              <a:rPr lang="zh-CN" altLang="en-US" dirty="0" smtClean="0"/>
              <a:t>）</a:t>
            </a:r>
          </a:p>
        </p:txBody>
      </p:sp>
      <p:sp>
        <p:nvSpPr>
          <p:cNvPr id="121860" name="Text Box 5"/>
          <p:cNvSpPr txBox="1">
            <a:spLocks noChangeArrowheads="1"/>
          </p:cNvSpPr>
          <p:nvPr/>
        </p:nvSpPr>
        <p:spPr bwMode="auto">
          <a:xfrm>
            <a:off x="486657" y="5198388"/>
            <a:ext cx="8244011" cy="1200329"/>
          </a:xfrm>
          <a:prstGeom prst="rect">
            <a:avLst/>
          </a:prstGeom>
          <a:noFill/>
          <a:ln w="9525">
            <a:noFill/>
            <a:miter lim="800000"/>
            <a:headEnd/>
            <a:tailEnd/>
          </a:ln>
        </p:spPr>
        <p:txBody>
          <a:bodyPr wrap="square">
            <a:spAutoFit/>
          </a:bodyPr>
          <a:lstStyle/>
          <a:p>
            <a:pPr eaLnBrk="1" hangingPunct="1">
              <a:spcBef>
                <a:spcPct val="50000"/>
              </a:spcBef>
            </a:pPr>
            <a:r>
              <a:rPr lang="zh-CN" altLang="en-US" b="1" dirty="0">
                <a:solidFill>
                  <a:schemeClr val="accent2"/>
                </a:solidFill>
              </a:rPr>
              <a:t>汇聚</a:t>
            </a:r>
            <a:r>
              <a:rPr lang="zh-CN" altLang="en-US" b="1" dirty="0" smtClean="0">
                <a:solidFill>
                  <a:schemeClr val="accent2"/>
                </a:solidFill>
              </a:rPr>
              <a:t>运动</a:t>
            </a:r>
            <a:r>
              <a:rPr lang="zh-CN" altLang="en-US" dirty="0" smtClean="0"/>
              <a:t>：跨越磁绳的磁环足点相互靠近（汇聚运动）触发磁绳灾变，突然上升，再进一步在下方发生磁场重联，导致</a:t>
            </a:r>
            <a:r>
              <a:rPr lang="en-US" altLang="zh-CN" dirty="0" smtClean="0"/>
              <a:t>CME</a:t>
            </a:r>
            <a:r>
              <a:rPr lang="zh-CN" altLang="en-US" dirty="0" smtClean="0"/>
              <a:t>爆发。 </a:t>
            </a:r>
            <a:endParaRPr lang="zh-CN" altLang="en-US" dirty="0"/>
          </a:p>
        </p:txBody>
      </p:sp>
      <p:sp>
        <p:nvSpPr>
          <p:cNvPr id="3" name="矩形 2"/>
          <p:cNvSpPr/>
          <p:nvPr/>
        </p:nvSpPr>
        <p:spPr>
          <a:xfrm>
            <a:off x="6516216" y="6376093"/>
            <a:ext cx="2210862" cy="369332"/>
          </a:xfrm>
          <a:prstGeom prst="rect">
            <a:avLst/>
          </a:prstGeom>
        </p:spPr>
        <p:txBody>
          <a:bodyPr wrap="none">
            <a:spAutoFit/>
          </a:bodyPr>
          <a:lstStyle/>
          <a:p>
            <a:r>
              <a:rPr lang="en-US" altLang="zh-CN" sz="1800" dirty="0">
                <a:solidFill>
                  <a:srgbClr val="FF6600"/>
                </a:solidFill>
              </a:rPr>
              <a:t>Forbes</a:t>
            </a:r>
            <a:r>
              <a:rPr lang="en-US" altLang="zh-CN" sz="1800" dirty="0" smtClean="0">
                <a:solidFill>
                  <a:srgbClr val="FF6600"/>
                </a:solidFill>
              </a:rPr>
              <a:t> &amp; Priest, 1995</a:t>
            </a:r>
            <a:endParaRPr lang="zh-CN" altLang="en-US" sz="1800" dirty="0"/>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096" y="1556792"/>
            <a:ext cx="8604448" cy="3141807"/>
          </a:xfrm>
          <a:prstGeom prst="rect">
            <a:avLst/>
          </a:prstGeom>
        </p:spPr>
      </p:pic>
    </p:spTree>
    <p:extLst>
      <p:ext uri="{BB962C8B-B14F-4D97-AF65-F5344CB8AC3E}">
        <p14:creationId xmlns:p14="http://schemas.microsoft.com/office/powerpoint/2010/main" val="1554324764"/>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685800" y="116632"/>
            <a:ext cx="7772400" cy="908720"/>
          </a:xfrm>
        </p:spPr>
        <p:txBody>
          <a:bodyPr/>
          <a:lstStyle/>
          <a:p>
            <a:pPr eaLnBrk="1" hangingPunct="1"/>
            <a:r>
              <a:rPr lang="en-US" altLang="zh-CN" dirty="0" smtClean="0"/>
              <a:t>CME</a:t>
            </a:r>
            <a:r>
              <a:rPr lang="zh-CN" altLang="en-US" dirty="0" smtClean="0"/>
              <a:t>的触发机制（</a:t>
            </a:r>
            <a:r>
              <a:rPr lang="en-US" altLang="zh-CN" dirty="0" smtClean="0"/>
              <a:t>3</a:t>
            </a:r>
            <a:r>
              <a:rPr lang="zh-CN" altLang="en-US" dirty="0" smtClean="0"/>
              <a:t>）</a:t>
            </a:r>
          </a:p>
        </p:txBody>
      </p:sp>
      <p:sp>
        <p:nvSpPr>
          <p:cNvPr id="121860" name="Text Box 5"/>
          <p:cNvSpPr txBox="1">
            <a:spLocks noChangeArrowheads="1"/>
          </p:cNvSpPr>
          <p:nvPr/>
        </p:nvSpPr>
        <p:spPr bwMode="auto">
          <a:xfrm>
            <a:off x="486657" y="5198388"/>
            <a:ext cx="8244011" cy="830997"/>
          </a:xfrm>
          <a:prstGeom prst="rect">
            <a:avLst/>
          </a:prstGeom>
          <a:noFill/>
          <a:ln w="9525">
            <a:noFill/>
            <a:miter lim="800000"/>
            <a:headEnd/>
            <a:tailEnd/>
          </a:ln>
        </p:spPr>
        <p:txBody>
          <a:bodyPr wrap="square">
            <a:spAutoFit/>
          </a:bodyPr>
          <a:lstStyle/>
          <a:p>
            <a:pPr eaLnBrk="1" hangingPunct="1">
              <a:spcBef>
                <a:spcPct val="50000"/>
              </a:spcBef>
            </a:pPr>
            <a:r>
              <a:rPr lang="zh-CN" altLang="en-US" b="1" dirty="0" smtClean="0">
                <a:solidFill>
                  <a:schemeClr val="accent2"/>
                </a:solidFill>
              </a:rPr>
              <a:t>背景磁场衰减</a:t>
            </a:r>
            <a:r>
              <a:rPr lang="zh-CN" altLang="en-US" dirty="0" smtClean="0"/>
              <a:t>：磁绳周围背景磁场的衰减，导致磁绳的约束力减小，失衡后发生灾变，从而爆发。 </a:t>
            </a:r>
            <a:endParaRPr lang="zh-CN" altLang="en-US" dirty="0"/>
          </a:p>
        </p:txBody>
      </p:sp>
      <p:sp>
        <p:nvSpPr>
          <p:cNvPr id="3" name="矩形 2"/>
          <p:cNvSpPr/>
          <p:nvPr/>
        </p:nvSpPr>
        <p:spPr>
          <a:xfrm>
            <a:off x="6516216" y="6381328"/>
            <a:ext cx="2059218" cy="369332"/>
          </a:xfrm>
          <a:prstGeom prst="rect">
            <a:avLst/>
          </a:prstGeom>
        </p:spPr>
        <p:txBody>
          <a:bodyPr wrap="none">
            <a:spAutoFit/>
          </a:bodyPr>
          <a:lstStyle/>
          <a:p>
            <a:r>
              <a:rPr lang="en-US" altLang="zh-CN" sz="1800" dirty="0" smtClean="0">
                <a:solidFill>
                  <a:srgbClr val="FF6600"/>
                </a:solidFill>
              </a:rPr>
              <a:t>Isenberg et al., 1993</a:t>
            </a:r>
            <a:endParaRPr lang="zh-CN" altLang="en-US" sz="1800" dirty="0"/>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1844824"/>
            <a:ext cx="8727078" cy="2922536"/>
          </a:xfrm>
          <a:prstGeom prst="rect">
            <a:avLst/>
          </a:prstGeom>
        </p:spPr>
      </p:pic>
    </p:spTree>
    <p:extLst>
      <p:ext uri="{BB962C8B-B14F-4D97-AF65-F5344CB8AC3E}">
        <p14:creationId xmlns:p14="http://schemas.microsoft.com/office/powerpoint/2010/main" val="1017755499"/>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685800" y="116632"/>
            <a:ext cx="7772400" cy="908720"/>
          </a:xfrm>
        </p:spPr>
        <p:txBody>
          <a:bodyPr/>
          <a:lstStyle/>
          <a:p>
            <a:pPr eaLnBrk="1" hangingPunct="1"/>
            <a:r>
              <a:rPr lang="en-US" altLang="zh-CN" dirty="0" smtClean="0"/>
              <a:t>CME</a:t>
            </a:r>
            <a:r>
              <a:rPr lang="zh-CN" altLang="en-US" dirty="0" smtClean="0"/>
              <a:t>的触发机制（</a:t>
            </a:r>
            <a:r>
              <a:rPr lang="en-US" altLang="zh-CN" dirty="0" smtClean="0"/>
              <a:t>4</a:t>
            </a:r>
            <a:r>
              <a:rPr lang="zh-CN" altLang="en-US" dirty="0" smtClean="0"/>
              <a:t>）</a:t>
            </a:r>
          </a:p>
        </p:txBody>
      </p:sp>
      <p:sp>
        <p:nvSpPr>
          <p:cNvPr id="121860" name="Text Box 5"/>
          <p:cNvSpPr txBox="1">
            <a:spLocks noChangeArrowheads="1"/>
          </p:cNvSpPr>
          <p:nvPr/>
        </p:nvSpPr>
        <p:spPr bwMode="auto">
          <a:xfrm>
            <a:off x="6409159" y="1772816"/>
            <a:ext cx="2430476" cy="2492990"/>
          </a:xfrm>
          <a:prstGeom prst="rect">
            <a:avLst/>
          </a:prstGeom>
          <a:noFill/>
          <a:ln w="9525">
            <a:noFill/>
            <a:miter lim="800000"/>
            <a:headEnd/>
            <a:tailEnd/>
          </a:ln>
        </p:spPr>
        <p:txBody>
          <a:bodyPr wrap="square">
            <a:spAutoFit/>
          </a:bodyPr>
          <a:lstStyle/>
          <a:p>
            <a:pPr eaLnBrk="1" hangingPunct="1">
              <a:spcBef>
                <a:spcPct val="50000"/>
              </a:spcBef>
            </a:pPr>
            <a:r>
              <a:rPr lang="zh-CN" altLang="en-US" b="1" dirty="0" smtClean="0">
                <a:solidFill>
                  <a:schemeClr val="accent6"/>
                </a:solidFill>
              </a:rPr>
              <a:t>扭曲不稳定性</a:t>
            </a:r>
            <a:r>
              <a:rPr lang="zh-CN" altLang="en-US" dirty="0" smtClean="0">
                <a:solidFill>
                  <a:schemeClr val="accent6"/>
                </a:solidFill>
              </a:rPr>
              <a:t>：</a:t>
            </a:r>
            <a:endParaRPr lang="en-US" altLang="zh-CN" dirty="0" smtClean="0">
              <a:solidFill>
                <a:schemeClr val="accent6"/>
              </a:solidFill>
            </a:endParaRPr>
          </a:p>
          <a:p>
            <a:pPr eaLnBrk="1" hangingPunct="1">
              <a:spcBef>
                <a:spcPct val="50000"/>
              </a:spcBef>
            </a:pPr>
            <a:r>
              <a:rPr lang="zh-CN" altLang="en-US" dirty="0" smtClean="0"/>
              <a:t>磁通量</a:t>
            </a:r>
            <a:r>
              <a:rPr lang="zh-CN" altLang="en-US" dirty="0"/>
              <a:t>管</a:t>
            </a:r>
            <a:r>
              <a:rPr lang="zh-CN" altLang="en-US" dirty="0" smtClean="0"/>
              <a:t>中扭曲不稳定性</a:t>
            </a:r>
            <a:r>
              <a:rPr lang="zh-CN" altLang="en-US" dirty="0"/>
              <a:t>的触发，导致磁通量管的扭绞、</a:t>
            </a:r>
            <a:r>
              <a:rPr lang="zh-CN" altLang="en-US" dirty="0" smtClean="0"/>
              <a:t>形变和爆发。 </a:t>
            </a:r>
            <a:endParaRPr lang="zh-CN" altLang="en-US" dirty="0"/>
          </a:p>
        </p:txBody>
      </p:sp>
      <p:sp>
        <p:nvSpPr>
          <p:cNvPr id="3" name="矩形 2"/>
          <p:cNvSpPr/>
          <p:nvPr/>
        </p:nvSpPr>
        <p:spPr>
          <a:xfrm>
            <a:off x="6409159" y="6381328"/>
            <a:ext cx="2544351" cy="369332"/>
          </a:xfrm>
          <a:prstGeom prst="rect">
            <a:avLst/>
          </a:prstGeom>
        </p:spPr>
        <p:txBody>
          <a:bodyPr wrap="none">
            <a:spAutoFit/>
          </a:bodyPr>
          <a:lstStyle/>
          <a:p>
            <a:pPr eaLnBrk="1" hangingPunct="1"/>
            <a:r>
              <a:rPr lang="en-US" altLang="zh-CN" sz="1800" dirty="0">
                <a:solidFill>
                  <a:srgbClr val="CC6600"/>
                </a:solidFill>
              </a:rPr>
              <a:t>Fan &amp; Gibson, </a:t>
            </a:r>
            <a:r>
              <a:rPr lang="en-US" altLang="zh-CN" sz="1800" dirty="0" err="1">
                <a:solidFill>
                  <a:srgbClr val="CC6600"/>
                </a:solidFill>
              </a:rPr>
              <a:t>ApJ</a:t>
            </a:r>
            <a:r>
              <a:rPr lang="en-US" altLang="zh-CN" sz="1800" dirty="0">
                <a:solidFill>
                  <a:srgbClr val="CC6600"/>
                </a:solidFill>
              </a:rPr>
              <a:t>, 2007</a:t>
            </a:r>
          </a:p>
        </p:txBody>
      </p:sp>
      <p:pic>
        <p:nvPicPr>
          <p:cNvPr id="6" name="Picture 5" descr="cme_simulation_sm">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1340768"/>
            <a:ext cx="5184576" cy="5136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5929582"/>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685800" y="116632"/>
            <a:ext cx="7772400" cy="908720"/>
          </a:xfrm>
        </p:spPr>
        <p:txBody>
          <a:bodyPr/>
          <a:lstStyle/>
          <a:p>
            <a:pPr eaLnBrk="1" hangingPunct="1"/>
            <a:r>
              <a:rPr lang="en-US" altLang="zh-CN" dirty="0" smtClean="0"/>
              <a:t>CME</a:t>
            </a:r>
            <a:r>
              <a:rPr lang="zh-CN" altLang="en-US" dirty="0" smtClean="0"/>
              <a:t>的触发机制（</a:t>
            </a:r>
            <a:r>
              <a:rPr lang="en-US" altLang="zh-CN" dirty="0" smtClean="0"/>
              <a:t>5</a:t>
            </a:r>
            <a:r>
              <a:rPr lang="zh-CN" altLang="en-US" dirty="0" smtClean="0"/>
              <a:t>）</a:t>
            </a:r>
          </a:p>
        </p:txBody>
      </p:sp>
      <p:sp>
        <p:nvSpPr>
          <p:cNvPr id="121860" name="Text Box 5"/>
          <p:cNvSpPr txBox="1">
            <a:spLocks noChangeArrowheads="1"/>
          </p:cNvSpPr>
          <p:nvPr/>
        </p:nvSpPr>
        <p:spPr bwMode="auto">
          <a:xfrm>
            <a:off x="333084" y="5013722"/>
            <a:ext cx="8423523" cy="1200329"/>
          </a:xfrm>
          <a:prstGeom prst="rect">
            <a:avLst/>
          </a:prstGeom>
          <a:noFill/>
          <a:ln w="9525">
            <a:noFill/>
            <a:miter lim="800000"/>
            <a:headEnd/>
            <a:tailEnd/>
          </a:ln>
        </p:spPr>
        <p:txBody>
          <a:bodyPr wrap="square">
            <a:spAutoFit/>
          </a:bodyPr>
          <a:lstStyle/>
          <a:p>
            <a:pPr algn="just" eaLnBrk="1" hangingPunct="1">
              <a:spcBef>
                <a:spcPct val="50000"/>
              </a:spcBef>
            </a:pPr>
            <a:r>
              <a:rPr lang="zh-CN" altLang="en-US" b="1" dirty="0" smtClean="0">
                <a:solidFill>
                  <a:schemeClr val="accent2"/>
                </a:solidFill>
              </a:rPr>
              <a:t>磁缰截断（</a:t>
            </a:r>
            <a:r>
              <a:rPr lang="en-US" altLang="zh-CN" b="1" dirty="0" smtClean="0">
                <a:solidFill>
                  <a:schemeClr val="accent2"/>
                </a:solidFill>
              </a:rPr>
              <a:t>Tether cutting</a:t>
            </a:r>
            <a:r>
              <a:rPr lang="zh-CN" altLang="en-US" b="1" dirty="0" smtClean="0">
                <a:solidFill>
                  <a:schemeClr val="accent2"/>
                </a:solidFill>
              </a:rPr>
              <a:t>）</a:t>
            </a:r>
            <a:r>
              <a:rPr lang="zh-CN" altLang="en-US" dirty="0" smtClean="0"/>
              <a:t>：强剪切磁拱在腿部的磁重联触发</a:t>
            </a:r>
            <a:r>
              <a:rPr lang="en-US" altLang="zh-CN" dirty="0" smtClean="0"/>
              <a:t>CME</a:t>
            </a:r>
            <a:r>
              <a:rPr lang="zh-CN" altLang="en-US" dirty="0" smtClean="0"/>
              <a:t>爆发，在“</a:t>
            </a:r>
            <a:r>
              <a:rPr lang="zh-CN" altLang="en-US" dirty="0" smtClean="0">
                <a:sym typeface="Symbol" panose="05050102010706020507" pitchFamily="18" charset="2"/>
              </a:rPr>
              <a:t></a:t>
            </a:r>
            <a:r>
              <a:rPr lang="zh-CN" altLang="en-US" dirty="0" smtClean="0"/>
              <a:t>”处的出发暗条失去平衡而上升，暗条上升拉出电流片。电流片的重联导致暗条的加速抛射及耀斑产生。 </a:t>
            </a:r>
            <a:endParaRPr lang="zh-CN" altLang="en-US" dirty="0"/>
          </a:p>
        </p:txBody>
      </p:sp>
      <p:sp>
        <p:nvSpPr>
          <p:cNvPr id="3" name="矩形 2"/>
          <p:cNvSpPr/>
          <p:nvPr/>
        </p:nvSpPr>
        <p:spPr>
          <a:xfrm>
            <a:off x="6516664" y="6309320"/>
            <a:ext cx="1921295" cy="369332"/>
          </a:xfrm>
          <a:prstGeom prst="rect">
            <a:avLst/>
          </a:prstGeom>
        </p:spPr>
        <p:txBody>
          <a:bodyPr wrap="none">
            <a:spAutoFit/>
          </a:bodyPr>
          <a:lstStyle/>
          <a:p>
            <a:r>
              <a:rPr lang="en-US" altLang="zh-CN" sz="1800" dirty="0" err="1" smtClean="0">
                <a:solidFill>
                  <a:srgbClr val="FF6600"/>
                </a:solidFill>
              </a:rPr>
              <a:t>Vrsnak</a:t>
            </a:r>
            <a:r>
              <a:rPr lang="en-US" altLang="zh-CN" sz="1800" dirty="0" smtClean="0">
                <a:solidFill>
                  <a:srgbClr val="FF6600"/>
                </a:solidFill>
              </a:rPr>
              <a:t> et al., 1991</a:t>
            </a:r>
            <a:endParaRPr lang="zh-CN" altLang="en-US" sz="1800" dirty="0"/>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1589631"/>
            <a:ext cx="8730668" cy="3256814"/>
          </a:xfrm>
          <a:prstGeom prst="rect">
            <a:avLst/>
          </a:prstGeom>
        </p:spPr>
      </p:pic>
    </p:spTree>
    <p:extLst>
      <p:ext uri="{BB962C8B-B14F-4D97-AF65-F5344CB8AC3E}">
        <p14:creationId xmlns:p14="http://schemas.microsoft.com/office/powerpoint/2010/main" val="3169212112"/>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685800" y="116632"/>
            <a:ext cx="7772400" cy="908720"/>
          </a:xfrm>
        </p:spPr>
        <p:txBody>
          <a:bodyPr/>
          <a:lstStyle/>
          <a:p>
            <a:pPr eaLnBrk="1" hangingPunct="1"/>
            <a:r>
              <a:rPr lang="en-US" altLang="zh-CN" dirty="0" smtClean="0"/>
              <a:t>CME</a:t>
            </a:r>
            <a:r>
              <a:rPr lang="zh-CN" altLang="en-US" dirty="0" smtClean="0"/>
              <a:t>的触发机制（</a:t>
            </a:r>
            <a:r>
              <a:rPr lang="en-US" altLang="zh-CN" dirty="0" smtClean="0"/>
              <a:t>6</a:t>
            </a:r>
            <a:r>
              <a:rPr lang="zh-CN" altLang="en-US" dirty="0" smtClean="0"/>
              <a:t>）</a:t>
            </a:r>
          </a:p>
        </p:txBody>
      </p:sp>
      <p:sp>
        <p:nvSpPr>
          <p:cNvPr id="121860" name="Text Box 5"/>
          <p:cNvSpPr txBox="1">
            <a:spLocks noChangeArrowheads="1"/>
          </p:cNvSpPr>
          <p:nvPr/>
        </p:nvSpPr>
        <p:spPr bwMode="auto">
          <a:xfrm>
            <a:off x="333084" y="5013722"/>
            <a:ext cx="8423523" cy="1200329"/>
          </a:xfrm>
          <a:prstGeom prst="rect">
            <a:avLst/>
          </a:prstGeom>
          <a:noFill/>
          <a:ln w="9525">
            <a:noFill/>
            <a:miter lim="800000"/>
            <a:headEnd/>
            <a:tailEnd/>
          </a:ln>
        </p:spPr>
        <p:txBody>
          <a:bodyPr wrap="square">
            <a:spAutoFit/>
          </a:bodyPr>
          <a:lstStyle/>
          <a:p>
            <a:pPr algn="just" eaLnBrk="1" hangingPunct="1">
              <a:spcBef>
                <a:spcPct val="50000"/>
              </a:spcBef>
            </a:pPr>
            <a:r>
              <a:rPr lang="zh-CN" altLang="en-US" b="1" dirty="0" smtClean="0">
                <a:solidFill>
                  <a:schemeClr val="accent2"/>
                </a:solidFill>
              </a:rPr>
              <a:t>环向磁通增加</a:t>
            </a:r>
            <a:r>
              <a:rPr lang="zh-CN" altLang="en-US" dirty="0" smtClean="0"/>
              <a:t>：环向磁通（或磁绳中电流）的增加，当磁绳中的磁通量超过某阈值后，其平衡高度出现灾变现象。磁绳突然上升，拉出电流片，进一步重联爆发。 </a:t>
            </a:r>
            <a:endParaRPr lang="zh-CN" altLang="en-US" dirty="0"/>
          </a:p>
        </p:txBody>
      </p:sp>
      <p:sp>
        <p:nvSpPr>
          <p:cNvPr id="3" name="矩形 2"/>
          <p:cNvSpPr/>
          <p:nvPr/>
        </p:nvSpPr>
        <p:spPr>
          <a:xfrm>
            <a:off x="5076056" y="6217821"/>
            <a:ext cx="3967753" cy="369332"/>
          </a:xfrm>
          <a:prstGeom prst="rect">
            <a:avLst/>
          </a:prstGeom>
        </p:spPr>
        <p:txBody>
          <a:bodyPr wrap="none">
            <a:spAutoFit/>
          </a:bodyPr>
          <a:lstStyle/>
          <a:p>
            <a:r>
              <a:rPr lang="en-US" altLang="zh-CN" sz="1800" dirty="0">
                <a:solidFill>
                  <a:srgbClr val="FF6600"/>
                </a:solidFill>
              </a:rPr>
              <a:t>Chen</a:t>
            </a:r>
            <a:r>
              <a:rPr lang="en-US" altLang="zh-CN" sz="1800" dirty="0" smtClean="0">
                <a:solidFill>
                  <a:srgbClr val="FF6600"/>
                </a:solidFill>
              </a:rPr>
              <a:t>, 1991; Krall et al., 2001; Hu , 2001</a:t>
            </a:r>
            <a:endParaRPr lang="zh-CN" altLang="en-US" sz="1800" dirty="0"/>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1628800"/>
            <a:ext cx="8676456" cy="3046426"/>
          </a:xfrm>
          <a:prstGeom prst="rect">
            <a:avLst/>
          </a:prstGeom>
        </p:spPr>
      </p:pic>
    </p:spTree>
    <p:extLst>
      <p:ext uri="{BB962C8B-B14F-4D97-AF65-F5344CB8AC3E}">
        <p14:creationId xmlns:p14="http://schemas.microsoft.com/office/powerpoint/2010/main" val="2842828172"/>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685800" y="116632"/>
            <a:ext cx="7772400" cy="908720"/>
          </a:xfrm>
        </p:spPr>
        <p:txBody>
          <a:bodyPr/>
          <a:lstStyle/>
          <a:p>
            <a:pPr eaLnBrk="1" hangingPunct="1"/>
            <a:r>
              <a:rPr lang="en-US" altLang="zh-CN" dirty="0" smtClean="0"/>
              <a:t>CME</a:t>
            </a:r>
            <a:r>
              <a:rPr lang="zh-CN" altLang="en-US" dirty="0" smtClean="0"/>
              <a:t>的触发机制（</a:t>
            </a:r>
            <a:r>
              <a:rPr lang="en-US" altLang="zh-CN" dirty="0" smtClean="0"/>
              <a:t>7</a:t>
            </a:r>
            <a:r>
              <a:rPr lang="zh-CN" altLang="en-US" dirty="0" smtClean="0"/>
              <a:t>）</a:t>
            </a:r>
          </a:p>
        </p:txBody>
      </p:sp>
      <p:sp>
        <p:nvSpPr>
          <p:cNvPr id="121860" name="Text Box 5"/>
          <p:cNvSpPr txBox="1">
            <a:spLocks noChangeArrowheads="1"/>
          </p:cNvSpPr>
          <p:nvPr/>
        </p:nvSpPr>
        <p:spPr bwMode="auto">
          <a:xfrm>
            <a:off x="6372200" y="1268760"/>
            <a:ext cx="2384407" cy="3231654"/>
          </a:xfrm>
          <a:prstGeom prst="rect">
            <a:avLst/>
          </a:prstGeom>
          <a:noFill/>
          <a:ln w="9525">
            <a:noFill/>
            <a:miter lim="800000"/>
            <a:headEnd/>
            <a:tailEnd/>
          </a:ln>
        </p:spPr>
        <p:txBody>
          <a:bodyPr wrap="square">
            <a:spAutoFit/>
          </a:bodyPr>
          <a:lstStyle/>
          <a:p>
            <a:pPr algn="just" eaLnBrk="1" hangingPunct="1">
              <a:spcBef>
                <a:spcPct val="50000"/>
              </a:spcBef>
            </a:pPr>
            <a:r>
              <a:rPr lang="zh-CN" altLang="en-US" b="1" dirty="0" smtClean="0">
                <a:solidFill>
                  <a:schemeClr val="accent2"/>
                </a:solidFill>
              </a:rPr>
              <a:t>新浮磁流</a:t>
            </a:r>
            <a:r>
              <a:rPr lang="zh-CN" altLang="en-US" dirty="0" smtClean="0"/>
              <a:t>：</a:t>
            </a:r>
            <a:endParaRPr lang="en-US" altLang="zh-CN" dirty="0" smtClean="0"/>
          </a:p>
          <a:p>
            <a:pPr algn="just" eaLnBrk="1" hangingPunct="1">
              <a:spcBef>
                <a:spcPct val="50000"/>
              </a:spcBef>
            </a:pPr>
            <a:r>
              <a:rPr lang="zh-CN" altLang="en-US" dirty="0" smtClean="0"/>
              <a:t>磁流浮现触发</a:t>
            </a:r>
            <a:r>
              <a:rPr lang="en-US" altLang="zh-CN" dirty="0" smtClean="0"/>
              <a:t>CME</a:t>
            </a:r>
            <a:r>
              <a:rPr lang="zh-CN" altLang="en-US" dirty="0" smtClean="0"/>
              <a:t>的模型。</a:t>
            </a:r>
            <a:endParaRPr lang="en-US" altLang="zh-CN" dirty="0" smtClean="0"/>
          </a:p>
          <a:p>
            <a:pPr algn="just" eaLnBrk="1" hangingPunct="1">
              <a:spcBef>
                <a:spcPct val="50000"/>
              </a:spcBef>
            </a:pPr>
            <a:r>
              <a:rPr lang="en-US" altLang="zh-CN" dirty="0" smtClean="0"/>
              <a:t>(a) </a:t>
            </a:r>
            <a:r>
              <a:rPr lang="zh-CN" altLang="en-US" dirty="0" smtClean="0"/>
              <a:t>磁流浮现发生在暗条通道内，</a:t>
            </a:r>
            <a:endParaRPr lang="en-US" altLang="zh-CN" dirty="0" smtClean="0"/>
          </a:p>
          <a:p>
            <a:pPr algn="just" eaLnBrk="1" hangingPunct="1">
              <a:spcBef>
                <a:spcPct val="50000"/>
              </a:spcBef>
            </a:pPr>
            <a:r>
              <a:rPr lang="en-US" altLang="zh-CN" dirty="0" smtClean="0"/>
              <a:t>(b) </a:t>
            </a:r>
            <a:r>
              <a:rPr lang="zh-CN" altLang="en-US" dirty="0" smtClean="0"/>
              <a:t>磁流浮现发生在暗条通道外。 </a:t>
            </a:r>
            <a:endParaRPr lang="zh-CN" altLang="en-US" dirty="0"/>
          </a:p>
        </p:txBody>
      </p:sp>
      <p:sp>
        <p:nvSpPr>
          <p:cNvPr id="3" name="矩形 2"/>
          <p:cNvSpPr/>
          <p:nvPr/>
        </p:nvSpPr>
        <p:spPr>
          <a:xfrm>
            <a:off x="6660232" y="6296977"/>
            <a:ext cx="2294218" cy="369332"/>
          </a:xfrm>
          <a:prstGeom prst="rect">
            <a:avLst/>
          </a:prstGeom>
        </p:spPr>
        <p:txBody>
          <a:bodyPr wrap="none">
            <a:spAutoFit/>
          </a:bodyPr>
          <a:lstStyle/>
          <a:p>
            <a:r>
              <a:rPr lang="en-US" altLang="zh-CN" sz="1800" dirty="0" smtClean="0">
                <a:solidFill>
                  <a:srgbClr val="FF6600"/>
                </a:solidFill>
              </a:rPr>
              <a:t>Chen &amp; Shibata , 2000</a:t>
            </a:r>
            <a:endParaRPr lang="zh-CN" altLang="en-US" sz="1800" dirty="0"/>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1234480"/>
            <a:ext cx="6120585" cy="5397549"/>
          </a:xfrm>
          <a:prstGeom prst="rect">
            <a:avLst/>
          </a:prstGeom>
        </p:spPr>
      </p:pic>
    </p:spTree>
    <p:extLst>
      <p:ext uri="{BB962C8B-B14F-4D97-AF65-F5344CB8AC3E}">
        <p14:creationId xmlns:p14="http://schemas.microsoft.com/office/powerpoint/2010/main" val="1639074394"/>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pPr eaLnBrk="1" hangingPunct="1"/>
            <a:r>
              <a:rPr lang="zh-CN" altLang="en-US" smtClean="0"/>
              <a:t>行星际中</a:t>
            </a:r>
            <a:r>
              <a:rPr lang="en-US" altLang="zh-CN" smtClean="0"/>
              <a:t>CME</a:t>
            </a:r>
            <a:r>
              <a:rPr lang="zh-CN" altLang="en-US" smtClean="0"/>
              <a:t>的特征</a:t>
            </a:r>
          </a:p>
        </p:txBody>
      </p:sp>
      <p:sp>
        <p:nvSpPr>
          <p:cNvPr id="200707" name="Rectangle 3"/>
          <p:cNvSpPr>
            <a:spLocks noGrp="1" noChangeArrowheads="1"/>
          </p:cNvSpPr>
          <p:nvPr>
            <p:ph type="body" idx="1"/>
          </p:nvPr>
        </p:nvSpPr>
        <p:spPr>
          <a:xfrm>
            <a:off x="298450" y="1414463"/>
            <a:ext cx="4014788" cy="4879975"/>
          </a:xfrm>
        </p:spPr>
        <p:txBody>
          <a:bodyPr/>
          <a:lstStyle/>
          <a:p>
            <a:pPr eaLnBrk="1" hangingPunct="1"/>
            <a:r>
              <a:rPr lang="zh-CN" altLang="en-US" sz="2800" smtClean="0"/>
              <a:t>反向的超热电子和高能质子；</a:t>
            </a:r>
          </a:p>
          <a:p>
            <a:pPr eaLnBrk="1" hangingPunct="1"/>
            <a:r>
              <a:rPr lang="zh-CN" altLang="en-US" sz="2800" smtClean="0"/>
              <a:t>反常低的质子温度；</a:t>
            </a:r>
          </a:p>
          <a:p>
            <a:pPr eaLnBrk="1" hangingPunct="1"/>
            <a:r>
              <a:rPr lang="zh-CN" altLang="en-US" sz="2800" smtClean="0"/>
              <a:t>强磁场、低等离子体</a:t>
            </a:r>
            <a:r>
              <a:rPr lang="en-US" altLang="zh-CN" sz="2800" smtClean="0"/>
              <a:t>Beta</a:t>
            </a:r>
            <a:r>
              <a:rPr lang="zh-CN" altLang="en-US" sz="2800" smtClean="0"/>
              <a:t>值；</a:t>
            </a:r>
          </a:p>
          <a:p>
            <a:pPr eaLnBrk="1" hangingPunct="1"/>
            <a:r>
              <a:rPr lang="zh-CN" altLang="en-US" sz="2800" smtClean="0"/>
              <a:t>平滑的磁场旋转和磁场强度的微弱变化；</a:t>
            </a:r>
          </a:p>
          <a:p>
            <a:pPr eaLnBrk="1" hangingPunct="1"/>
            <a:r>
              <a:rPr lang="zh-CN" altLang="en-US" sz="2800" smtClean="0"/>
              <a:t>磁云中高的电子温度和质子温度比。</a:t>
            </a:r>
          </a:p>
        </p:txBody>
      </p:sp>
      <p:sp>
        <p:nvSpPr>
          <p:cNvPr id="124932" name="文本框 2"/>
          <p:cNvSpPr txBox="1">
            <a:spLocks noChangeArrowheads="1"/>
          </p:cNvSpPr>
          <p:nvPr/>
        </p:nvSpPr>
        <p:spPr bwMode="auto">
          <a:xfrm>
            <a:off x="4495800" y="6435725"/>
            <a:ext cx="4481513" cy="307975"/>
          </a:xfrm>
          <a:prstGeom prst="rect">
            <a:avLst/>
          </a:prstGeom>
          <a:noFill/>
          <a:ln w="9525">
            <a:noFill/>
            <a:miter lim="800000"/>
            <a:headEnd/>
            <a:tailEnd/>
          </a:ln>
        </p:spPr>
        <p:txBody>
          <a:bodyPr>
            <a:spAutoFit/>
          </a:bodyPr>
          <a:lstStyle/>
          <a:p>
            <a:pPr algn="just"/>
            <a:r>
              <a:rPr lang="zh-CN" altLang="en-US" sz="1400" b="1"/>
              <a:t>与</a:t>
            </a:r>
            <a:r>
              <a:rPr lang="en-US" altLang="zh-CN" sz="1400" b="1"/>
              <a:t>CME</a:t>
            </a:r>
            <a:r>
              <a:rPr lang="zh-CN" altLang="en-US" sz="1400" b="1"/>
              <a:t>伴随的行星际磁云</a:t>
            </a:r>
            <a:r>
              <a:rPr lang="en-US" altLang="zh-CN" sz="1400" b="1"/>
              <a:t>(magnetic cloud) </a:t>
            </a:r>
            <a:r>
              <a:rPr lang="zh-CN" altLang="en-US" sz="1400" b="1"/>
              <a:t>结构示意图</a:t>
            </a:r>
            <a:r>
              <a:rPr lang="en-US" altLang="zh-CN" sz="1400" b="1"/>
              <a:t>.</a:t>
            </a:r>
            <a:endParaRPr lang="zh-CN" altLang="en-US" sz="1400" b="1"/>
          </a:p>
        </p:txBody>
      </p:sp>
      <p:grpSp>
        <p:nvGrpSpPr>
          <p:cNvPr id="124933" name="组合 3"/>
          <p:cNvGrpSpPr>
            <a:grpSpLocks/>
          </p:cNvGrpSpPr>
          <p:nvPr/>
        </p:nvGrpSpPr>
        <p:grpSpPr bwMode="auto">
          <a:xfrm>
            <a:off x="4562475" y="2136775"/>
            <a:ext cx="4495800" cy="4267200"/>
            <a:chOff x="4495957" y="1409574"/>
            <a:chExt cx="4495800" cy="4267200"/>
          </a:xfrm>
        </p:grpSpPr>
        <p:grpSp>
          <p:nvGrpSpPr>
            <p:cNvPr id="124935" name="Group 23"/>
            <p:cNvGrpSpPr>
              <a:grpSpLocks/>
            </p:cNvGrpSpPr>
            <p:nvPr/>
          </p:nvGrpSpPr>
          <p:grpSpPr bwMode="auto">
            <a:xfrm>
              <a:off x="4495957" y="1409574"/>
              <a:ext cx="4495800" cy="4267200"/>
              <a:chOff x="2928" y="768"/>
              <a:chExt cx="2832" cy="2688"/>
            </a:xfrm>
          </p:grpSpPr>
          <p:pic>
            <p:nvPicPr>
              <p:cNvPr id="124938" name="Picture 4" descr="magcloud"/>
              <p:cNvPicPr>
                <a:picLocks noChangeAspect="1" noChangeArrowheads="1"/>
              </p:cNvPicPr>
              <p:nvPr/>
            </p:nvPicPr>
            <p:blipFill>
              <a:blip r:embed="rId2"/>
              <a:srcRect/>
              <a:stretch>
                <a:fillRect/>
              </a:stretch>
            </p:blipFill>
            <p:spPr bwMode="auto">
              <a:xfrm>
                <a:off x="3391" y="921"/>
                <a:ext cx="1946" cy="2113"/>
              </a:xfrm>
              <a:prstGeom prst="rect">
                <a:avLst/>
              </a:prstGeom>
              <a:solidFill>
                <a:schemeClr val="accent1"/>
              </a:solidFill>
              <a:ln w="9525">
                <a:noFill/>
                <a:miter lim="800000"/>
                <a:headEnd/>
                <a:tailEnd/>
              </a:ln>
            </p:spPr>
          </p:pic>
          <p:sp>
            <p:nvSpPr>
              <p:cNvPr id="124939" name="Text Box 5"/>
              <p:cNvSpPr txBox="1">
                <a:spLocks noChangeArrowheads="1"/>
              </p:cNvSpPr>
              <p:nvPr/>
            </p:nvSpPr>
            <p:spPr bwMode="auto">
              <a:xfrm>
                <a:off x="3225" y="1388"/>
                <a:ext cx="260" cy="231"/>
              </a:xfrm>
              <a:prstGeom prst="rect">
                <a:avLst/>
              </a:prstGeom>
              <a:solidFill>
                <a:schemeClr val="accent1"/>
              </a:solidFill>
              <a:ln w="9525">
                <a:noFill/>
                <a:miter lim="800000"/>
                <a:headEnd/>
                <a:tailEnd/>
              </a:ln>
            </p:spPr>
            <p:txBody>
              <a:bodyPr wrap="none">
                <a:spAutoFit/>
              </a:bodyPr>
              <a:lstStyle/>
              <a:p>
                <a:pPr eaLnBrk="1" hangingPunct="1"/>
                <a:r>
                  <a:rPr kumimoji="0" lang="zh-CN" altLang="en-US" sz="1800"/>
                  <a:t>轴</a:t>
                </a:r>
              </a:p>
            </p:txBody>
          </p:sp>
          <p:sp>
            <p:nvSpPr>
              <p:cNvPr id="124940" name="Text Box 6"/>
              <p:cNvSpPr txBox="1">
                <a:spLocks noChangeArrowheads="1"/>
              </p:cNvSpPr>
              <p:nvPr/>
            </p:nvSpPr>
            <p:spPr bwMode="auto">
              <a:xfrm>
                <a:off x="4584" y="882"/>
                <a:ext cx="552" cy="231"/>
              </a:xfrm>
              <a:prstGeom prst="rect">
                <a:avLst/>
              </a:prstGeom>
              <a:solidFill>
                <a:schemeClr val="accent1"/>
              </a:solidFill>
              <a:ln w="9525">
                <a:noFill/>
                <a:miter lim="800000"/>
                <a:headEnd/>
                <a:tailEnd/>
              </a:ln>
            </p:spPr>
            <p:txBody>
              <a:bodyPr>
                <a:spAutoFit/>
              </a:bodyPr>
              <a:lstStyle/>
              <a:p>
                <a:pPr eaLnBrk="1" hangingPunct="1"/>
                <a:r>
                  <a:rPr kumimoji="0" lang="zh-CN" altLang="en-US" sz="1800"/>
                  <a:t>黄道面</a:t>
                </a:r>
              </a:p>
            </p:txBody>
          </p:sp>
          <p:sp>
            <p:nvSpPr>
              <p:cNvPr id="124941" name="Line 7"/>
              <p:cNvSpPr>
                <a:spLocks noChangeShapeType="1"/>
              </p:cNvSpPr>
              <p:nvPr/>
            </p:nvSpPr>
            <p:spPr bwMode="auto">
              <a:xfrm>
                <a:off x="4321" y="1821"/>
                <a:ext cx="43" cy="783"/>
              </a:xfrm>
              <a:prstGeom prst="line">
                <a:avLst/>
              </a:prstGeom>
              <a:noFill/>
              <a:ln w="38100">
                <a:solidFill>
                  <a:schemeClr val="tx1"/>
                </a:solidFill>
                <a:round/>
                <a:headEnd/>
                <a:tailEnd type="triangle" w="med" len="med"/>
              </a:ln>
            </p:spPr>
            <p:txBody>
              <a:bodyPr/>
              <a:lstStyle/>
              <a:p>
                <a:endParaRPr lang="zh-CN" altLang="en-US"/>
              </a:p>
            </p:txBody>
          </p:sp>
          <p:sp>
            <p:nvSpPr>
              <p:cNvPr id="124942" name="Text Box 8"/>
              <p:cNvSpPr txBox="1">
                <a:spLocks noChangeArrowheads="1"/>
              </p:cNvSpPr>
              <p:nvPr/>
            </p:nvSpPr>
            <p:spPr bwMode="auto">
              <a:xfrm>
                <a:off x="4399" y="1927"/>
                <a:ext cx="468" cy="231"/>
              </a:xfrm>
              <a:prstGeom prst="rect">
                <a:avLst/>
              </a:prstGeom>
              <a:solidFill>
                <a:schemeClr val="accent1"/>
              </a:solidFill>
              <a:ln w="9525">
                <a:noFill/>
                <a:miter lim="800000"/>
                <a:headEnd/>
                <a:tailEnd/>
              </a:ln>
            </p:spPr>
            <p:txBody>
              <a:bodyPr wrap="none">
                <a:spAutoFit/>
              </a:bodyPr>
              <a:lstStyle/>
              <a:p>
                <a:pPr eaLnBrk="1" hangingPunct="1"/>
                <a:r>
                  <a:rPr kumimoji="0" lang="en-US" altLang="zh-CN" sz="1800"/>
                  <a:t>.3 AU</a:t>
                </a:r>
              </a:p>
            </p:txBody>
          </p:sp>
          <p:sp>
            <p:nvSpPr>
              <p:cNvPr id="113674" name="Line 9"/>
              <p:cNvSpPr>
                <a:spLocks noChangeShapeType="1"/>
              </p:cNvSpPr>
              <p:nvPr/>
            </p:nvSpPr>
            <p:spPr bwMode="auto">
              <a:xfrm flipH="1" flipV="1">
                <a:off x="3532" y="1586"/>
                <a:ext cx="87" cy="314"/>
              </a:xfrm>
              <a:prstGeom prst="line">
                <a:avLst/>
              </a:prstGeom>
              <a:ln>
                <a:solidFill>
                  <a:srgbClr val="FF0000"/>
                </a:solidFill>
                <a:headEnd/>
                <a:tailEnd/>
              </a:ln>
            </p:spPr>
            <p:style>
              <a:lnRef idx="1">
                <a:schemeClr val="accent6"/>
              </a:lnRef>
              <a:fillRef idx="0">
                <a:schemeClr val="accent6"/>
              </a:fillRef>
              <a:effectRef idx="0">
                <a:schemeClr val="accent6"/>
              </a:effectRef>
              <a:fontRef idx="minor">
                <a:schemeClr val="tx1"/>
              </a:fontRef>
            </p:style>
            <p:txBody>
              <a:bodyPr/>
              <a:lstStyle/>
              <a:p>
                <a:pPr>
                  <a:defRPr/>
                </a:pPr>
                <a:endParaRPr lang="zh-CN" altLang="en-US"/>
              </a:p>
            </p:txBody>
          </p:sp>
          <p:sp>
            <p:nvSpPr>
              <p:cNvPr id="124944" name="Line 10"/>
              <p:cNvSpPr>
                <a:spLocks noChangeShapeType="1"/>
              </p:cNvSpPr>
              <p:nvPr/>
            </p:nvSpPr>
            <p:spPr bwMode="auto">
              <a:xfrm>
                <a:off x="4452" y="2721"/>
                <a:ext cx="307" cy="392"/>
              </a:xfrm>
              <a:prstGeom prst="line">
                <a:avLst/>
              </a:prstGeom>
              <a:noFill/>
              <a:ln w="9525">
                <a:solidFill>
                  <a:srgbClr val="FF0000"/>
                </a:solidFill>
                <a:round/>
                <a:headEnd/>
                <a:tailEnd/>
              </a:ln>
            </p:spPr>
            <p:txBody>
              <a:bodyPr/>
              <a:lstStyle/>
              <a:p>
                <a:endParaRPr lang="zh-CN" altLang="en-US"/>
              </a:p>
            </p:txBody>
          </p:sp>
          <p:sp>
            <p:nvSpPr>
              <p:cNvPr id="124945" name="Text Box 11"/>
              <p:cNvSpPr txBox="1">
                <a:spLocks noChangeArrowheads="1"/>
              </p:cNvSpPr>
              <p:nvPr/>
            </p:nvSpPr>
            <p:spPr bwMode="auto">
              <a:xfrm>
                <a:off x="4518" y="3143"/>
                <a:ext cx="1140" cy="231"/>
              </a:xfrm>
              <a:prstGeom prst="rect">
                <a:avLst/>
              </a:prstGeom>
              <a:solidFill>
                <a:schemeClr val="accent1"/>
              </a:solidFill>
              <a:ln w="9525">
                <a:noFill/>
                <a:miter lim="800000"/>
                <a:headEnd/>
                <a:tailEnd/>
              </a:ln>
            </p:spPr>
            <p:txBody>
              <a:bodyPr>
                <a:spAutoFit/>
              </a:bodyPr>
              <a:lstStyle/>
              <a:p>
                <a:pPr eaLnBrk="1" hangingPunct="1"/>
                <a:r>
                  <a:rPr kumimoji="0" lang="zh-CN" altLang="en-US" sz="1800"/>
                  <a:t>磁压 </a:t>
                </a:r>
                <a:r>
                  <a:rPr kumimoji="0" lang="en-US" altLang="zh-CN" sz="1800"/>
                  <a:t>&gt;</a:t>
                </a:r>
                <a:r>
                  <a:rPr kumimoji="0" lang="zh-CN" altLang="en-US" sz="1800"/>
                  <a:t>外面压力</a:t>
                </a:r>
              </a:p>
            </p:txBody>
          </p:sp>
          <p:sp>
            <p:nvSpPr>
              <p:cNvPr id="124946" name="Line 12"/>
              <p:cNvSpPr>
                <a:spLocks noChangeShapeType="1"/>
              </p:cNvSpPr>
              <p:nvPr/>
            </p:nvSpPr>
            <p:spPr bwMode="auto">
              <a:xfrm flipH="1">
                <a:off x="3970" y="2369"/>
                <a:ext cx="44" cy="548"/>
              </a:xfrm>
              <a:prstGeom prst="line">
                <a:avLst/>
              </a:prstGeom>
              <a:noFill/>
              <a:ln w="9525">
                <a:solidFill>
                  <a:srgbClr val="FF0000"/>
                </a:solidFill>
                <a:round/>
                <a:headEnd/>
                <a:tailEnd/>
              </a:ln>
            </p:spPr>
            <p:txBody>
              <a:bodyPr/>
              <a:lstStyle/>
              <a:p>
                <a:endParaRPr lang="zh-CN" altLang="en-US"/>
              </a:p>
            </p:txBody>
          </p:sp>
          <p:sp>
            <p:nvSpPr>
              <p:cNvPr id="124947" name="Text Box 13"/>
              <p:cNvSpPr txBox="1">
                <a:spLocks noChangeArrowheads="1"/>
              </p:cNvSpPr>
              <p:nvPr/>
            </p:nvSpPr>
            <p:spPr bwMode="auto">
              <a:xfrm>
                <a:off x="3264" y="3003"/>
                <a:ext cx="720" cy="404"/>
              </a:xfrm>
              <a:prstGeom prst="rect">
                <a:avLst/>
              </a:prstGeom>
              <a:solidFill>
                <a:schemeClr val="accent1"/>
              </a:solidFill>
              <a:ln w="9525">
                <a:noFill/>
                <a:miter lim="800000"/>
                <a:headEnd/>
                <a:tailEnd/>
              </a:ln>
            </p:spPr>
            <p:txBody>
              <a:bodyPr>
                <a:spAutoFit/>
              </a:bodyPr>
              <a:lstStyle/>
              <a:p>
                <a:pPr eaLnBrk="1" hangingPunct="1"/>
                <a:r>
                  <a:rPr kumimoji="0" lang="zh-CN" altLang="en-US" sz="1800"/>
                  <a:t>宽度</a:t>
                </a:r>
                <a:r>
                  <a:rPr kumimoji="0" lang="en-US" altLang="zh-CN" sz="1800"/>
                  <a:t>:</a:t>
                </a:r>
              </a:p>
              <a:p>
                <a:pPr eaLnBrk="1" hangingPunct="1"/>
                <a:r>
                  <a:rPr kumimoji="0" lang="en-US" altLang="zh-CN" sz="1800"/>
                  <a:t>0.25 AU</a:t>
                </a:r>
              </a:p>
            </p:txBody>
          </p:sp>
          <p:sp>
            <p:nvSpPr>
              <p:cNvPr id="124948" name="Rectangle 22"/>
              <p:cNvSpPr>
                <a:spLocks noChangeArrowheads="1"/>
              </p:cNvSpPr>
              <p:nvPr/>
            </p:nvSpPr>
            <p:spPr bwMode="auto">
              <a:xfrm>
                <a:off x="2928" y="768"/>
                <a:ext cx="2832" cy="2688"/>
              </a:xfrm>
              <a:prstGeom prst="rect">
                <a:avLst/>
              </a:prstGeom>
              <a:noFill/>
              <a:ln w="9525">
                <a:solidFill>
                  <a:srgbClr val="FF0000"/>
                </a:solidFill>
                <a:miter lim="800000"/>
                <a:headEnd/>
                <a:tailEnd/>
              </a:ln>
            </p:spPr>
            <p:txBody>
              <a:bodyPr wrap="none" anchor="ctr"/>
              <a:lstStyle/>
              <a:p>
                <a:pPr eaLnBrk="1" hangingPunct="1"/>
                <a:endParaRPr lang="zh-CN" altLang="en-US"/>
              </a:p>
            </p:txBody>
          </p:sp>
        </p:grpSp>
        <p:sp>
          <p:nvSpPr>
            <p:cNvPr id="124936" name="Text Box 5"/>
            <p:cNvSpPr txBox="1">
              <a:spLocks noChangeArrowheads="1"/>
            </p:cNvSpPr>
            <p:nvPr/>
          </p:nvSpPr>
          <p:spPr bwMode="auto">
            <a:xfrm>
              <a:off x="8001157" y="4324225"/>
              <a:ext cx="877163" cy="369332"/>
            </a:xfrm>
            <a:prstGeom prst="rect">
              <a:avLst/>
            </a:prstGeom>
            <a:solidFill>
              <a:schemeClr val="accent1"/>
            </a:solidFill>
            <a:ln w="9525">
              <a:noFill/>
              <a:miter lim="800000"/>
              <a:headEnd/>
              <a:tailEnd/>
            </a:ln>
          </p:spPr>
          <p:txBody>
            <a:bodyPr wrap="none">
              <a:spAutoFit/>
            </a:bodyPr>
            <a:lstStyle/>
            <a:p>
              <a:pPr eaLnBrk="1" hangingPunct="1"/>
              <a:r>
                <a:rPr kumimoji="0" lang="zh-CN" altLang="en-US" sz="1800"/>
                <a:t>磁力线</a:t>
              </a:r>
            </a:p>
          </p:txBody>
        </p:sp>
        <p:sp>
          <p:nvSpPr>
            <p:cNvPr id="124937" name="Line 9"/>
            <p:cNvSpPr>
              <a:spLocks noChangeShapeType="1"/>
            </p:cNvSpPr>
            <p:nvPr/>
          </p:nvSpPr>
          <p:spPr bwMode="auto">
            <a:xfrm flipH="1" flipV="1">
              <a:off x="8001157" y="3814762"/>
              <a:ext cx="319882" cy="478505"/>
            </a:xfrm>
            <a:prstGeom prst="line">
              <a:avLst/>
            </a:prstGeom>
            <a:noFill/>
            <a:ln w="9525">
              <a:solidFill>
                <a:srgbClr val="FF0000"/>
              </a:solidFill>
              <a:round/>
              <a:headEnd/>
              <a:tailEnd/>
            </a:ln>
          </p:spPr>
          <p:txBody>
            <a:bodyPr/>
            <a:lstStyle/>
            <a:p>
              <a:endParaRPr lang="zh-CN" altLang="en-US"/>
            </a:p>
          </p:txBody>
        </p:sp>
      </p:grpSp>
      <p:pic>
        <p:nvPicPr>
          <p:cNvPr id="124934" name="图片 4"/>
          <p:cNvPicPr>
            <a:picLocks noChangeAspect="1"/>
          </p:cNvPicPr>
          <p:nvPr/>
        </p:nvPicPr>
        <p:blipFill>
          <a:blip r:embed="rId3"/>
          <a:srcRect/>
          <a:stretch>
            <a:fillRect/>
          </a:stretch>
        </p:blipFill>
        <p:spPr bwMode="auto">
          <a:xfrm>
            <a:off x="4908550" y="1082675"/>
            <a:ext cx="3865563" cy="9969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07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07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070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070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07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autoUpdateAnimBg="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内容占位符 3"/>
          <p:cNvPicPr>
            <a:picLocks noGrp="1" noChangeAspect="1"/>
          </p:cNvPicPr>
          <p:nvPr>
            <p:ph idx="1"/>
          </p:nvPr>
        </p:nvPicPr>
        <p:blipFill>
          <a:blip r:embed="rId2"/>
          <a:srcRect/>
          <a:stretch>
            <a:fillRect/>
          </a:stretch>
        </p:blipFill>
        <p:spPr>
          <a:xfrm>
            <a:off x="180975" y="481013"/>
            <a:ext cx="4497388" cy="5441950"/>
          </a:xfrm>
        </p:spPr>
      </p:pic>
      <p:pic>
        <p:nvPicPr>
          <p:cNvPr id="125955" name="图片 4"/>
          <p:cNvPicPr>
            <a:picLocks noChangeAspect="1"/>
          </p:cNvPicPr>
          <p:nvPr/>
        </p:nvPicPr>
        <p:blipFill>
          <a:blip r:embed="rId3"/>
          <a:srcRect/>
          <a:stretch>
            <a:fillRect/>
          </a:stretch>
        </p:blipFill>
        <p:spPr bwMode="auto">
          <a:xfrm>
            <a:off x="4681538" y="509588"/>
            <a:ext cx="4276725" cy="4999037"/>
          </a:xfrm>
          <a:prstGeom prst="rect">
            <a:avLst/>
          </a:prstGeom>
          <a:noFill/>
          <a:ln w="9525">
            <a:noFill/>
            <a:miter lim="800000"/>
            <a:headEnd/>
            <a:tailEnd/>
          </a:ln>
        </p:spPr>
      </p:pic>
      <p:sp>
        <p:nvSpPr>
          <p:cNvPr id="125956" name="矩形 5"/>
          <p:cNvSpPr>
            <a:spLocks noChangeArrowheads="1"/>
          </p:cNvSpPr>
          <p:nvPr/>
        </p:nvSpPr>
        <p:spPr bwMode="auto">
          <a:xfrm>
            <a:off x="4713288" y="6378575"/>
            <a:ext cx="4392612" cy="339725"/>
          </a:xfrm>
          <a:prstGeom prst="rect">
            <a:avLst/>
          </a:prstGeom>
          <a:solidFill>
            <a:srgbClr val="00B050"/>
          </a:solidFill>
          <a:ln w="9525">
            <a:noFill/>
            <a:miter lim="800000"/>
            <a:headEnd/>
            <a:tailEnd/>
          </a:ln>
        </p:spPr>
        <p:txBody>
          <a:bodyPr>
            <a:spAutoFit/>
          </a:bodyPr>
          <a:lstStyle/>
          <a:p>
            <a:r>
              <a:rPr lang="en-US" altLang="zh-CN" sz="1600"/>
              <a:t>http://umbra.nascom.nasa.gov/istp/cloud_talk.html</a:t>
            </a:r>
            <a:endParaRPr lang="zh-CN" altLang="en-US" sz="1600"/>
          </a:p>
        </p:txBody>
      </p:sp>
      <p:sp>
        <p:nvSpPr>
          <p:cNvPr id="125957" name="矩形 6"/>
          <p:cNvSpPr>
            <a:spLocks noChangeArrowheads="1"/>
          </p:cNvSpPr>
          <p:nvPr/>
        </p:nvSpPr>
        <p:spPr bwMode="auto">
          <a:xfrm>
            <a:off x="4859338" y="5511800"/>
            <a:ext cx="3997325" cy="846138"/>
          </a:xfrm>
          <a:prstGeom prst="rect">
            <a:avLst/>
          </a:prstGeom>
          <a:noFill/>
          <a:ln w="9525">
            <a:noFill/>
            <a:miter lim="800000"/>
            <a:headEnd/>
            <a:tailEnd/>
          </a:ln>
        </p:spPr>
        <p:txBody>
          <a:bodyPr>
            <a:spAutoFit/>
          </a:bodyPr>
          <a:lstStyle/>
          <a:p>
            <a:pPr algn="just"/>
            <a:r>
              <a:rPr lang="en-US" altLang="zh-CN" sz="1200"/>
              <a:t>Plot of Alfvén mach number, plasma beta, pressure, solar wind pressure, and location of the magnetopause. The pressure is divided up into magnetic and plasma pressure - the magnetic pressure clearly dominates. </a:t>
            </a:r>
            <a:endParaRPr lang="zh-CN" altLang="en-US" sz="1200"/>
          </a:p>
        </p:txBody>
      </p:sp>
      <p:sp>
        <p:nvSpPr>
          <p:cNvPr id="125958" name="矩形 7"/>
          <p:cNvSpPr>
            <a:spLocks noChangeArrowheads="1"/>
          </p:cNvSpPr>
          <p:nvPr/>
        </p:nvSpPr>
        <p:spPr bwMode="auto">
          <a:xfrm>
            <a:off x="71438" y="5626100"/>
            <a:ext cx="4572000" cy="1200150"/>
          </a:xfrm>
          <a:prstGeom prst="rect">
            <a:avLst/>
          </a:prstGeom>
          <a:noFill/>
          <a:ln w="9525">
            <a:noFill/>
            <a:miter lim="800000"/>
            <a:headEnd/>
            <a:tailEnd/>
          </a:ln>
        </p:spPr>
        <p:txBody>
          <a:bodyPr>
            <a:spAutoFit/>
          </a:bodyPr>
          <a:lstStyle/>
          <a:p>
            <a:pPr algn="just"/>
            <a:r>
              <a:rPr lang="en-US" altLang="zh-CN" sz="1200"/>
              <a:t>October 18, 1995 magnetic cloud, The event shows a relatively constant magnetic field - a jump from about 5 to 20 nanotesla, with a slow but steady rotation of the magnetic field from the negative to the positive </a:t>
            </a:r>
            <a:r>
              <a:rPr lang="en-US" altLang="zh-CN" sz="1200" i="1"/>
              <a:t>z</a:t>
            </a:r>
            <a:r>
              <a:rPr lang="en-US" altLang="zh-CN" sz="1200"/>
              <a:t> direction. The density is significantly depleted and relatively constant throughout the passing of the cloud, and the solar wind speed jumps to over 400 km/sec. </a:t>
            </a:r>
          </a:p>
        </p:txBody>
      </p:sp>
      <p:sp>
        <p:nvSpPr>
          <p:cNvPr id="9" name="Rectangle 3"/>
          <p:cNvSpPr txBox="1">
            <a:spLocks noChangeArrowheads="1"/>
          </p:cNvSpPr>
          <p:nvPr/>
        </p:nvSpPr>
        <p:spPr bwMode="auto">
          <a:xfrm>
            <a:off x="539750" y="107950"/>
            <a:ext cx="7715250" cy="511175"/>
          </a:xfrm>
          <a:prstGeom prst="rect">
            <a:avLst/>
          </a:prstGeom>
          <a:noFill/>
          <a:ln>
            <a:noFill/>
          </a:ln>
          <a:extLst/>
        </p:spPr>
        <p:txBody>
          <a:bodyPr/>
          <a:lstStyle>
            <a:lvl1pPr marL="342900" indent="-342900" algn="l" rtl="0" eaLnBrk="0" fontAlgn="base" hangingPunct="0">
              <a:spcBef>
                <a:spcPct val="20000"/>
              </a:spcBef>
              <a:spcAft>
                <a:spcPct val="0"/>
              </a:spcAft>
              <a:buChar char="•"/>
              <a:defRPr kumimoji="1" sz="3200" b="1">
                <a:solidFill>
                  <a:schemeClr val="accent2"/>
                </a:solidFill>
                <a:latin typeface="+mn-lt"/>
                <a:ea typeface="+mn-ea"/>
                <a:cs typeface="+mn-cs"/>
              </a:defRPr>
            </a:lvl1pPr>
            <a:lvl2pPr marL="742950" indent="-285750" algn="l" rtl="0" eaLnBrk="0" fontAlgn="base" hangingPunct="0">
              <a:spcBef>
                <a:spcPct val="20000"/>
              </a:spcBef>
              <a:spcAft>
                <a:spcPct val="0"/>
              </a:spcAft>
              <a:buChar char="–"/>
              <a:defRPr kumimoji="1" sz="2800" b="1">
                <a:solidFill>
                  <a:schemeClr val="tx1"/>
                </a:solidFill>
                <a:latin typeface="+mn-lt"/>
                <a:ea typeface="+mn-ea"/>
              </a:defRPr>
            </a:lvl2pPr>
            <a:lvl3pPr marL="1143000" indent="-228600" algn="l" rtl="0" eaLnBrk="0" fontAlgn="base" hangingPunct="0">
              <a:spcBef>
                <a:spcPct val="20000"/>
              </a:spcBef>
              <a:spcAft>
                <a:spcPct val="0"/>
              </a:spcAft>
              <a:buChar char="•"/>
              <a:defRPr kumimoji="1" sz="2400" b="1">
                <a:solidFill>
                  <a:schemeClr val="tx1"/>
                </a:solidFill>
                <a:latin typeface="+mn-lt"/>
                <a:ea typeface="+mn-ea"/>
              </a:defRPr>
            </a:lvl3pPr>
            <a:lvl4pPr marL="1600200" indent="-228600" algn="l" rtl="0" eaLnBrk="0" fontAlgn="base" hangingPunct="0">
              <a:spcBef>
                <a:spcPct val="20000"/>
              </a:spcBef>
              <a:spcAft>
                <a:spcPct val="0"/>
              </a:spcAft>
              <a:buChar char="–"/>
              <a:defRPr kumimoji="1" sz="2000" b="1">
                <a:solidFill>
                  <a:schemeClr val="tx1"/>
                </a:solidFill>
                <a:latin typeface="+mn-lt"/>
                <a:ea typeface="+mn-ea"/>
              </a:defRPr>
            </a:lvl4pPr>
            <a:lvl5pPr marL="2057400" indent="-228600" algn="l" rtl="0" eaLnBrk="0" fontAlgn="base" hangingPunct="0">
              <a:spcBef>
                <a:spcPct val="20000"/>
              </a:spcBef>
              <a:spcAft>
                <a:spcPct val="0"/>
              </a:spcAft>
              <a:buChar char="»"/>
              <a:defRPr kumimoji="1" sz="2000" b="1">
                <a:solidFill>
                  <a:schemeClr val="tx1"/>
                </a:solidFill>
                <a:latin typeface="+mn-lt"/>
                <a:ea typeface="+mn-ea"/>
              </a:defRPr>
            </a:lvl5pPr>
            <a:lvl6pPr marL="2514600" indent="-228600" algn="l" rtl="0" fontAlgn="base">
              <a:spcBef>
                <a:spcPct val="20000"/>
              </a:spcBef>
              <a:spcAft>
                <a:spcPct val="0"/>
              </a:spcAft>
              <a:buChar char="»"/>
              <a:defRPr kumimoji="1" sz="2000" b="1">
                <a:solidFill>
                  <a:schemeClr val="tx1"/>
                </a:solidFill>
                <a:latin typeface="+mn-lt"/>
                <a:ea typeface="+mn-ea"/>
              </a:defRPr>
            </a:lvl6pPr>
            <a:lvl7pPr marL="2971800" indent="-228600" algn="l" rtl="0" fontAlgn="base">
              <a:spcBef>
                <a:spcPct val="20000"/>
              </a:spcBef>
              <a:spcAft>
                <a:spcPct val="0"/>
              </a:spcAft>
              <a:buChar char="»"/>
              <a:defRPr kumimoji="1" sz="2000" b="1">
                <a:solidFill>
                  <a:schemeClr val="tx1"/>
                </a:solidFill>
                <a:latin typeface="+mn-lt"/>
                <a:ea typeface="+mn-ea"/>
              </a:defRPr>
            </a:lvl7pPr>
            <a:lvl8pPr marL="3429000" indent="-228600" algn="l" rtl="0" fontAlgn="base">
              <a:spcBef>
                <a:spcPct val="20000"/>
              </a:spcBef>
              <a:spcAft>
                <a:spcPct val="0"/>
              </a:spcAft>
              <a:buChar char="»"/>
              <a:defRPr kumimoji="1" sz="2000" b="1">
                <a:solidFill>
                  <a:schemeClr val="tx1"/>
                </a:solidFill>
                <a:latin typeface="+mn-lt"/>
                <a:ea typeface="+mn-ea"/>
              </a:defRPr>
            </a:lvl8pPr>
            <a:lvl9pPr marL="3886200" indent="-228600" algn="l" rtl="0" fontAlgn="base">
              <a:spcBef>
                <a:spcPct val="20000"/>
              </a:spcBef>
              <a:spcAft>
                <a:spcPct val="0"/>
              </a:spcAft>
              <a:buChar char="»"/>
              <a:defRPr kumimoji="1" sz="2000" b="1">
                <a:solidFill>
                  <a:schemeClr val="tx1"/>
                </a:solidFill>
                <a:latin typeface="+mn-lt"/>
                <a:ea typeface="+mn-ea"/>
              </a:defRPr>
            </a:lvl9pPr>
          </a:lstStyle>
          <a:p>
            <a:pPr marL="0" indent="0" algn="ctr" eaLnBrk="1" hangingPunct="1">
              <a:buFontTx/>
              <a:buNone/>
              <a:defRPr/>
            </a:pPr>
            <a:r>
              <a:rPr lang="en-US" altLang="zh-CN" sz="2800" kern="0" dirty="0" smtClean="0"/>
              <a:t>1995</a:t>
            </a:r>
            <a:r>
              <a:rPr lang="zh-CN" altLang="en-US" sz="2800" kern="0" dirty="0" smtClean="0"/>
              <a:t>年</a:t>
            </a:r>
            <a:r>
              <a:rPr lang="en-US" altLang="zh-CN" sz="2800" kern="0" dirty="0" smtClean="0"/>
              <a:t>10</a:t>
            </a:r>
            <a:r>
              <a:rPr lang="zh-CN" altLang="en-US" sz="2800" kern="0" dirty="0" smtClean="0"/>
              <a:t>月</a:t>
            </a:r>
            <a:r>
              <a:rPr lang="en-US" altLang="zh-CN" sz="2800" kern="0" dirty="0" smtClean="0"/>
              <a:t>18</a:t>
            </a:r>
            <a:r>
              <a:rPr lang="zh-CN" altLang="en-US" sz="2800" kern="0" dirty="0" smtClean="0"/>
              <a:t>日磁云的</a:t>
            </a:r>
            <a:r>
              <a:rPr lang="en-US" altLang="zh-CN" sz="2800" kern="0" dirty="0" smtClean="0"/>
              <a:t>WIND</a:t>
            </a:r>
            <a:r>
              <a:rPr lang="zh-CN" altLang="en-US" sz="2800" kern="0" dirty="0" smtClean="0"/>
              <a:t>卫星观测</a:t>
            </a: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3"/>
          <p:cNvSpPr>
            <a:spLocks noGrp="1" noChangeArrowheads="1"/>
          </p:cNvSpPr>
          <p:nvPr>
            <p:ph type="body" idx="1"/>
          </p:nvPr>
        </p:nvSpPr>
        <p:spPr>
          <a:xfrm>
            <a:off x="685800" y="1295400"/>
            <a:ext cx="8062913" cy="3933825"/>
          </a:xfrm>
        </p:spPr>
        <p:txBody>
          <a:bodyPr/>
          <a:lstStyle/>
          <a:p>
            <a:pPr eaLnBrk="1" hangingPunct="1">
              <a:lnSpc>
                <a:spcPct val="90000"/>
              </a:lnSpc>
            </a:pPr>
            <a:r>
              <a:rPr lang="en-US" altLang="zh-CN" dirty="0" smtClean="0">
                <a:solidFill>
                  <a:schemeClr val="tx1"/>
                </a:solidFill>
              </a:rPr>
              <a:t>《</a:t>
            </a:r>
            <a:r>
              <a:rPr lang="zh-CN" altLang="en-US" dirty="0" smtClean="0">
                <a:solidFill>
                  <a:schemeClr val="tx1"/>
                </a:solidFill>
              </a:rPr>
              <a:t>太阳物理</a:t>
            </a:r>
            <a:r>
              <a:rPr lang="en-US" altLang="zh-CN" dirty="0" smtClean="0">
                <a:solidFill>
                  <a:schemeClr val="tx1"/>
                </a:solidFill>
              </a:rPr>
              <a:t>》</a:t>
            </a:r>
            <a:r>
              <a:rPr lang="zh-CN" altLang="en-US" dirty="0" smtClean="0">
                <a:solidFill>
                  <a:schemeClr val="tx1"/>
                </a:solidFill>
              </a:rPr>
              <a:t>最新研究进展方面的综述，可访问网址</a:t>
            </a:r>
          </a:p>
          <a:p>
            <a:pPr lvl="1" eaLnBrk="1" hangingPunct="1">
              <a:lnSpc>
                <a:spcPct val="90000"/>
              </a:lnSpc>
            </a:pPr>
            <a:r>
              <a:rPr lang="en-US" altLang="zh-CN" dirty="0" smtClean="0">
                <a:hlinkClick r:id="rId2"/>
              </a:rPr>
              <a:t>http://solarphysics.livingreviews.org/</a:t>
            </a:r>
            <a:endParaRPr lang="en-US" altLang="zh-CN"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默认设计模板">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charset="0"/>
            <a:ea typeface="宋体" pitchFamily="2" charset="-122"/>
          </a:defRPr>
        </a:defPPr>
      </a:lstStyle>
    </a:lnDef>
  </a:objectDefaults>
  <a:extraClrSchemeLst>
    <a:extraClrScheme>
      <a:clrScheme name="默认设计模板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4080</TotalTime>
  <Words>5909</Words>
  <Application>Microsoft Office PowerPoint</Application>
  <PresentationFormat>全屏显示(4:3)</PresentationFormat>
  <Paragraphs>491</Paragraphs>
  <Slides>128</Slides>
  <Notes>2</Notes>
  <HiddenSlides>0</HiddenSlides>
  <MMClips>22</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2</vt:i4>
      </vt:variant>
      <vt:variant>
        <vt:lpstr>幻灯片标题</vt:lpstr>
      </vt:variant>
      <vt:variant>
        <vt:i4>128</vt:i4>
      </vt:variant>
    </vt:vector>
  </HeadingPairs>
  <TitlesOfParts>
    <vt:vector size="143" baseType="lpstr">
      <vt:lpstr>Verdana, Arial, Helvetica, sans</vt:lpstr>
      <vt:lpstr>黑体</vt:lpstr>
      <vt:lpstr>楷体_GB2312</vt:lpstr>
      <vt:lpstr>宋体</vt:lpstr>
      <vt:lpstr>Arial</vt:lpstr>
      <vt:lpstr>Franklin Gothic Medium</vt:lpstr>
      <vt:lpstr>Helvetica</vt:lpstr>
      <vt:lpstr>Impact</vt:lpstr>
      <vt:lpstr>Sylfaen</vt:lpstr>
      <vt:lpstr>Symbol</vt:lpstr>
      <vt:lpstr>Times New Roman</vt:lpstr>
      <vt:lpstr>Wingdings</vt:lpstr>
      <vt:lpstr>默认设计模板</vt:lpstr>
      <vt:lpstr>Equation</vt:lpstr>
      <vt:lpstr>图片</vt:lpstr>
      <vt:lpstr>第七章、色球和日冕中的活动现象</vt:lpstr>
      <vt:lpstr>PowerPoint 演示文稿</vt:lpstr>
      <vt:lpstr>7-1、日珥和暗条</vt:lpstr>
      <vt:lpstr>PowerPoint 演示文稿</vt:lpstr>
      <vt:lpstr>日珥的形态特征</vt:lpstr>
      <vt:lpstr>PowerPoint 演示文稿</vt:lpstr>
      <vt:lpstr>PowerPoint 演示文稿</vt:lpstr>
      <vt:lpstr>PowerPoint 演示文稿</vt:lpstr>
      <vt:lpstr>日珥的磁场</vt:lpstr>
      <vt:lpstr>日珥的磁场</vt:lpstr>
      <vt:lpstr>PowerPoint 演示文稿</vt:lpstr>
      <vt:lpstr>PowerPoint 演示文稿</vt:lpstr>
      <vt:lpstr>日珥稳定（支撑）的磁场位型</vt:lpstr>
      <vt:lpstr>日珥稳定（支撑）的磁场位型</vt:lpstr>
      <vt:lpstr>日珥稳定（支撑）的磁场位型</vt:lpstr>
      <vt:lpstr>PowerPoint 演示文稿</vt:lpstr>
      <vt:lpstr>日珥的形成</vt:lpstr>
      <vt:lpstr>PowerPoint 演示文稿</vt:lpstr>
      <vt:lpstr>PowerPoint 演示文稿</vt:lpstr>
      <vt:lpstr>PowerPoint 演示文稿</vt:lpstr>
      <vt:lpstr>PowerPoint 演示文稿</vt:lpstr>
      <vt:lpstr>7-2   太阳耀斑的观测性质</vt:lpstr>
      <vt:lpstr>PowerPoint 演示文稿</vt:lpstr>
      <vt:lpstr>什么是太阳耀斑?</vt:lpstr>
      <vt:lpstr>一次大耀斑发生过程中各种电磁辐射和粒子发射随时间的变化, 可将其分为耀斑前相、脉冲相和延伸相。</vt:lpstr>
      <vt:lpstr>典型大耀斑的能量释放分配</vt:lpstr>
      <vt:lpstr>耀斑的级别分类</vt:lpstr>
      <vt:lpstr>耀斑的级别分类</vt:lpstr>
      <vt:lpstr>高温耀斑区与低温耀斑区</vt:lpstr>
      <vt:lpstr>单环耀斑（致密耀斑）与双带耀斑</vt:lpstr>
      <vt:lpstr>PowerPoint 演示文稿</vt:lpstr>
      <vt:lpstr>PowerPoint 演示文稿</vt:lpstr>
      <vt:lpstr>PowerPoint 演示文稿</vt:lpstr>
      <vt:lpstr>单环耀斑（致密耀斑）与双带耀斑</vt:lpstr>
      <vt:lpstr>PowerPoint 演示文稿</vt:lpstr>
      <vt:lpstr>PowerPoint 演示文稿</vt:lpstr>
      <vt:lpstr>白光耀斑</vt:lpstr>
      <vt:lpstr>由耀斑引起的其它色球现象</vt:lpstr>
      <vt:lpstr>由耀斑引起的其它色球现象</vt:lpstr>
      <vt:lpstr>由耀斑引起的其它色球现象</vt:lpstr>
      <vt:lpstr>耀斑的粒子发射</vt:lpstr>
      <vt:lpstr>耀斑爆发时的X射线、紫外和射电辐射</vt:lpstr>
      <vt:lpstr>PowerPoint 演示文稿</vt:lpstr>
      <vt:lpstr>PowerPoint 演示文稿</vt:lpstr>
      <vt:lpstr>PowerPoint 演示文稿</vt:lpstr>
      <vt:lpstr>PowerPoint 演示文稿</vt:lpstr>
      <vt:lpstr>PowerPoint 演示文稿</vt:lpstr>
      <vt:lpstr>微波段观测到的斑马暴、尖峰暴和纤维暴的动态谱(Owens Valley Radio Observatory in California, http://www.ovsa.njit.edu/)</vt:lpstr>
      <vt:lpstr>PowerPoint 演示文稿</vt:lpstr>
      <vt:lpstr>7-3、耀斑的理论解释和模型</vt:lpstr>
      <vt:lpstr>耀斑理论的基本问题</vt:lpstr>
      <vt:lpstr>PowerPoint 演示文稿</vt:lpstr>
      <vt:lpstr>基本的太阳耀斑模型概述</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各种观测现象的定性解释</vt:lpstr>
      <vt:lpstr>PowerPoint 演示文稿</vt:lpstr>
      <vt:lpstr>PowerPoint 演示文稿</vt:lpstr>
      <vt:lpstr>PowerPoint 演示文稿</vt:lpstr>
      <vt:lpstr>基本的辐射机制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7-4、日冕物质抛射（CME）</vt:lpstr>
      <vt:lpstr>CME 是什么?</vt:lpstr>
      <vt:lpstr>PowerPoint 演示文稿</vt:lpstr>
      <vt:lpstr>PowerPoint 演示文稿</vt:lpstr>
      <vt:lpstr>CME 的典型三分量结构</vt:lpstr>
      <vt:lpstr>各种结构的CME</vt:lpstr>
      <vt:lpstr>PowerPoint 演示文稿</vt:lpstr>
      <vt:lpstr>PowerPoint 演示文稿</vt:lpstr>
      <vt:lpstr>边缘CME和Halo CME</vt:lpstr>
      <vt:lpstr>前面和背面Halo CME</vt:lpstr>
      <vt:lpstr>PowerPoint 演示文稿</vt:lpstr>
      <vt:lpstr>CME的各种次结构</vt:lpstr>
      <vt:lpstr>CME次结构的基本性质</vt:lpstr>
      <vt:lpstr>CME的极紫外线观测</vt:lpstr>
      <vt:lpstr>PowerPoint 演示文稿</vt:lpstr>
      <vt:lpstr>PowerPoint 演示文稿</vt:lpstr>
      <vt:lpstr>PowerPoint 演示文稿</vt:lpstr>
      <vt:lpstr>PowerPoint 演示文稿</vt:lpstr>
      <vt:lpstr>PowerPoint 演示文稿</vt:lpstr>
      <vt:lpstr>EUV抛射后环（拱）</vt:lpstr>
      <vt:lpstr>CME的软X射线观测</vt:lpstr>
      <vt:lpstr>软X射线、LASCO的联合观测</vt:lpstr>
      <vt:lpstr>PowerPoint 演示文稿</vt:lpstr>
      <vt:lpstr>一个例子： 2000 年9月12日CME的观测</vt:lpstr>
      <vt:lpstr>PowerPoint 演示文稿</vt:lpstr>
      <vt:lpstr>PowerPoint 演示文稿</vt:lpstr>
      <vt:lpstr>H-alpha 观测到暗条消失</vt:lpstr>
      <vt:lpstr>He 10830线也观测到暗条消失</vt:lpstr>
      <vt:lpstr>爆发前的三部分结构 (Yohkoh/SXT)</vt:lpstr>
      <vt:lpstr>暗条附近能量释放</vt:lpstr>
      <vt:lpstr>爆发前和爆发后的H-alpha图像</vt:lpstr>
      <vt:lpstr>磁通量浮现，产生磁场重联导致爆发？</vt:lpstr>
      <vt:lpstr>ACE卫星的行星际观测，显示伴随该CME有一激波到达地球，但是激波后的太阳风参数和平常宁静太阳风的参数没有差别，没有显示出任何行星际CME（ICME）到达地球的证据。</vt:lpstr>
      <vt:lpstr>描述CME几何结构的基本量： 速度，宽度及 位置角CPA</vt:lpstr>
      <vt:lpstr>CME的爆发速度</vt:lpstr>
      <vt:lpstr>PowerPoint 演示文稿</vt:lpstr>
      <vt:lpstr>一般的高度-时间曲线</vt:lpstr>
      <vt:lpstr>爆发速度的分布</vt:lpstr>
      <vt:lpstr>加速度的分布</vt:lpstr>
      <vt:lpstr>PowerPoint 演示文稿</vt:lpstr>
      <vt:lpstr>PowerPoint 演示文稿</vt:lpstr>
      <vt:lpstr>PowerPoint 演示文稿</vt:lpstr>
      <vt:lpstr>PowerPoint 演示文稿</vt:lpstr>
      <vt:lpstr>理想化的CME磁场模型</vt:lpstr>
      <vt:lpstr>PowerPoint 演示文稿</vt:lpstr>
      <vt:lpstr>PowerPoint 演示文稿</vt:lpstr>
      <vt:lpstr>CME的触发机制（1）</vt:lpstr>
      <vt:lpstr>CME的触发机制（2）</vt:lpstr>
      <vt:lpstr>CME的触发机制（3）</vt:lpstr>
      <vt:lpstr>CME的触发机制（4）</vt:lpstr>
      <vt:lpstr>CME的触发机制（5）</vt:lpstr>
      <vt:lpstr>CME的触发机制（6）</vt:lpstr>
      <vt:lpstr>CME的触发机制（7）</vt:lpstr>
      <vt:lpstr>行星际中CME的特征</vt:lpstr>
      <vt:lpstr>PowerPoint 演示文稿</vt:lpstr>
      <vt:lpstr>PowerPoint 演示文稿</vt:lpstr>
    </vt:vector>
  </TitlesOfParts>
  <Company>ustc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cbwang</dc:creator>
  <cp:lastModifiedBy>CBWang</cp:lastModifiedBy>
  <cp:revision>483</cp:revision>
  <dcterms:created xsi:type="dcterms:W3CDTF">2004-11-19T00:02:28Z</dcterms:created>
  <dcterms:modified xsi:type="dcterms:W3CDTF">2016-12-26T08:29:43Z</dcterms:modified>
</cp:coreProperties>
</file>