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Lst>
  <p:notesMasterIdLst>
    <p:notesMasterId r:id="rId65"/>
  </p:notesMasterIdLst>
  <p:sldIdLst>
    <p:sldId id="535" r:id="rId3"/>
    <p:sldId id="536" r:id="rId4"/>
    <p:sldId id="538" r:id="rId5"/>
    <p:sldId id="542" r:id="rId6"/>
    <p:sldId id="556" r:id="rId7"/>
    <p:sldId id="539" r:id="rId8"/>
    <p:sldId id="543" r:id="rId9"/>
    <p:sldId id="545" r:id="rId10"/>
    <p:sldId id="546" r:id="rId11"/>
    <p:sldId id="547" r:id="rId12"/>
    <p:sldId id="540" r:id="rId13"/>
    <p:sldId id="541" r:id="rId14"/>
    <p:sldId id="548" r:id="rId15"/>
    <p:sldId id="549" r:id="rId16"/>
    <p:sldId id="550" r:id="rId17"/>
    <p:sldId id="553" r:id="rId18"/>
    <p:sldId id="554" r:id="rId19"/>
    <p:sldId id="568" r:id="rId20"/>
    <p:sldId id="570" r:id="rId21"/>
    <p:sldId id="551" r:id="rId22"/>
    <p:sldId id="562" r:id="rId23"/>
    <p:sldId id="561" r:id="rId24"/>
    <p:sldId id="580" r:id="rId25"/>
    <p:sldId id="558" r:id="rId26"/>
    <p:sldId id="552" r:id="rId27"/>
    <p:sldId id="564" r:id="rId28"/>
    <p:sldId id="563" r:id="rId29"/>
    <p:sldId id="566" r:id="rId30"/>
    <p:sldId id="565" r:id="rId31"/>
    <p:sldId id="639" r:id="rId32"/>
    <p:sldId id="600" r:id="rId33"/>
    <p:sldId id="645" r:id="rId34"/>
    <p:sldId id="601" r:id="rId35"/>
    <p:sldId id="646" r:id="rId36"/>
    <p:sldId id="602" r:id="rId37"/>
    <p:sldId id="648" r:id="rId38"/>
    <p:sldId id="649" r:id="rId39"/>
    <p:sldId id="650" r:id="rId40"/>
    <p:sldId id="647" r:id="rId41"/>
    <p:sldId id="611" r:id="rId42"/>
    <p:sldId id="640" r:id="rId43"/>
    <p:sldId id="652" r:id="rId44"/>
    <p:sldId id="641" r:id="rId45"/>
    <p:sldId id="642" r:id="rId46"/>
    <p:sldId id="643" r:id="rId47"/>
    <p:sldId id="644" r:id="rId48"/>
    <p:sldId id="615" r:id="rId49"/>
    <p:sldId id="609" r:id="rId50"/>
    <p:sldId id="610" r:id="rId51"/>
    <p:sldId id="651" r:id="rId52"/>
    <p:sldId id="655" r:id="rId53"/>
    <p:sldId id="653" r:id="rId54"/>
    <p:sldId id="656" r:id="rId55"/>
    <p:sldId id="657" r:id="rId56"/>
    <p:sldId id="658" r:id="rId57"/>
    <p:sldId id="659" r:id="rId58"/>
    <p:sldId id="660" r:id="rId59"/>
    <p:sldId id="661" r:id="rId60"/>
    <p:sldId id="662" r:id="rId61"/>
    <p:sldId id="663" r:id="rId62"/>
    <p:sldId id="664" r:id="rId63"/>
    <p:sldId id="654" r:id="rId64"/>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B8"/>
    <a:srgbClr val="0000FF"/>
  </p:clrMru>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1" autoAdjust="0"/>
    <p:restoredTop sz="94784" autoAdjust="0"/>
  </p:normalViewPr>
  <p:slideViewPr>
    <p:cSldViewPr>
      <p:cViewPr varScale="1">
        <p:scale>
          <a:sx n="84" d="100"/>
          <a:sy n="84" d="100"/>
        </p:scale>
        <p:origin x="-1152" y="-84"/>
      </p:cViewPr>
      <p:guideLst>
        <p:guide orient="horz" pos="2160"/>
        <p:guide pos="2880"/>
      </p:guideLst>
    </p:cSldViewPr>
  </p:slideViewPr>
  <p:outlineViewPr>
    <p:cViewPr>
      <p:scale>
        <a:sx n="33" d="100"/>
        <a:sy n="33" d="100"/>
      </p:scale>
      <p:origin x="0" y="1464"/>
    </p:cViewPr>
  </p:outlineViewPr>
  <p:notesTextViewPr>
    <p:cViewPr>
      <p:scale>
        <a:sx n="100" d="100"/>
        <a:sy n="100" d="100"/>
      </p:scale>
      <p:origin x="0" y="0"/>
    </p:cViewPr>
  </p:notesTextViewPr>
  <p:sorterViewPr>
    <p:cViewPr>
      <p:scale>
        <a:sx n="66" d="100"/>
        <a:sy n="66" d="100"/>
      </p:scale>
      <p:origin x="0" y="28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8D052F25-67FF-4666-B80D-587FA213DA24}" type="datetimeFigureOut">
              <a:rPr lang="zh-CN" altLang="en-US"/>
              <a:pPr>
                <a:defRPr/>
              </a:pPr>
              <a:t>2012/12/11</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595F4AE7-33EF-48C1-8E23-41992D4E772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eaLnBrk="1" hangingPunct="1"/>
            <a:endParaRPr lang="en-US" altLang="zh-CN"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061CC3-3707-42F1-BF0C-11AD3D2ECA57}" type="slidenum">
              <a:rPr lang="en-US" altLang="zh-CN"/>
              <a:pPr/>
              <a:t>47</a:t>
            </a:fld>
            <a:endParaRPr lang="en-US" altLang="zh-CN"/>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31D4D3-F698-46EB-BBA4-74AF05DD721A}" type="slidenum">
              <a:rPr lang="en-US" altLang="zh-CN"/>
              <a:pPr/>
              <a:t>48</a:t>
            </a:fld>
            <a:endParaRPr lang="en-US" altLang="zh-CN"/>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BB0244-AD6C-473B-9C3E-8C53BA0E0BCC}" type="slidenum">
              <a:rPr lang="en-US" altLang="zh-CN"/>
              <a:pPr/>
              <a:t>49</a:t>
            </a:fld>
            <a:endParaRPr lang="en-US" altLang="zh-CN"/>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r>
              <a:rPr lang="en-US" altLang="zh-CN"/>
              <a:t>How to avoid Aly-sturrock conjecture</a:t>
            </a:r>
          </a:p>
          <a:p>
            <a:r>
              <a:rPr lang="en-US" altLang="zh-CN"/>
              <a:t>Explain the two-ribbon flares</a:t>
            </a:r>
          </a:p>
          <a:p>
            <a:r>
              <a:rPr lang="en-US" altLang="zh-CN"/>
              <a:t>How to trigger</a:t>
            </a:r>
          </a:p>
          <a:p>
            <a:r>
              <a:rPr lang="en-US" altLang="zh-CN"/>
              <a:t>What’s the role of magnetic field reconnection</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D81218-426E-44DA-9550-F4AF75D7EE58}" type="slidenum">
              <a:rPr lang="en-US" altLang="zh-CN"/>
              <a:pPr/>
              <a:t>31</a:t>
            </a:fld>
            <a:endParaRPr lang="en-US" altLang="zh-CN"/>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9BEC92-A6C3-49C2-9C85-09DF8E2309FE}" type="slidenum">
              <a:rPr lang="en-US" altLang="zh-CN"/>
              <a:pPr/>
              <a:t>32</a:t>
            </a:fld>
            <a:endParaRPr lang="en-US" altLang="zh-CN"/>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965610-44AE-41AD-8753-B8F4AC57727C}" type="slidenum">
              <a:rPr lang="en-US" altLang="zh-CN"/>
              <a:pPr/>
              <a:t>33</a:t>
            </a:fld>
            <a:endParaRPr lang="en-US" altLang="zh-CN"/>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E199D3-B2BB-43AA-B5CE-5638DC455C7B}" type="slidenum">
              <a:rPr lang="en-US" altLang="zh-CN"/>
              <a:pPr/>
              <a:t>34</a:t>
            </a:fld>
            <a:endParaRPr lang="en-US" altLang="zh-CN"/>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CC5B6A-F4E4-4AD8-A589-260EA980F49A}" type="slidenum">
              <a:rPr lang="en-US" altLang="zh-CN"/>
              <a:pPr/>
              <a:t>35</a:t>
            </a:fld>
            <a:endParaRPr lang="en-US" altLang="zh-CN"/>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EAC378-6E0D-468D-90F8-DED63DD39995}" type="slidenum">
              <a:rPr lang="en-US" altLang="zh-CN"/>
              <a:pPr/>
              <a:t>39</a:t>
            </a:fld>
            <a:endParaRPr lang="en-US" altLang="zh-CN"/>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73A5DD-B4F1-45B0-8081-2193E2250112}" type="slidenum">
              <a:rPr lang="en-US" altLang="zh-CN"/>
              <a:pPr/>
              <a:t>40</a:t>
            </a:fld>
            <a:endParaRPr lang="en-US" altLang="zh-CN"/>
          </a:p>
        </p:txBody>
      </p:sp>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endParaRPr lang="zh-CN"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F3080234-B4EF-44B1-ADEF-0540F3231C69}" type="datetimeFigureOut">
              <a:rPr lang="zh-CN" altLang="en-US"/>
              <a:pPr>
                <a:defRPr/>
              </a:pPr>
              <a:t>2012/12/11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3759687-F071-4664-B1EB-61512E32A8E5}"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3FDE96EA-1AB8-40A0-8B5D-22A350E47BCF}" type="datetimeFigureOut">
              <a:rPr lang="zh-CN" altLang="en-US"/>
              <a:pPr>
                <a:defRPr/>
              </a:pPr>
              <a:t>2012/12/11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E778BD8-2317-4183-967D-F380ADCC19DF}"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39A4B31B-21F0-4DF5-A013-B8A26CCBE901}" type="datetimeFigureOut">
              <a:rPr lang="zh-CN" altLang="en-US"/>
              <a:pPr>
                <a:defRPr/>
              </a:pPr>
              <a:t>2012/12/11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A7607C4-D784-4346-A928-F27DFC6AF5FA}" type="slidenum">
              <a:rPr lang="zh-CN" altLang="en-US"/>
              <a:pPr>
                <a:defRPr/>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6087E5C-D5EB-4A9F-B8D3-12E95F1C1A9D}" type="datetimeFigureOut">
              <a:rPr lang="zh-CN" altLang="en-US" smtClean="0"/>
              <a:pPr/>
              <a:t>2012/12/11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AC64F4-1AFB-491D-B769-6D10E1C8B3D6}" type="slidenum">
              <a:rPr lang="zh-CN" altLang="en-US" smtClean="0"/>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6087E5C-D5EB-4A9F-B8D3-12E95F1C1A9D}" type="datetimeFigureOut">
              <a:rPr lang="zh-CN" altLang="en-US" smtClean="0"/>
              <a:pPr/>
              <a:t>2012/12/11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AC64F4-1AFB-491D-B769-6D10E1C8B3D6}" type="slidenum">
              <a:rPr lang="zh-CN" altLang="en-US" smtClean="0"/>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C6087E5C-D5EB-4A9F-B8D3-12E95F1C1A9D}" type="datetimeFigureOut">
              <a:rPr lang="zh-CN" altLang="en-US" smtClean="0"/>
              <a:pPr/>
              <a:t>2012/12/11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AC64F4-1AFB-491D-B769-6D10E1C8B3D6}" type="slidenum">
              <a:rPr lang="zh-CN" altLang="en-US" smtClean="0"/>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C6087E5C-D5EB-4A9F-B8D3-12E95F1C1A9D}" type="datetimeFigureOut">
              <a:rPr lang="zh-CN" altLang="en-US" smtClean="0"/>
              <a:pPr/>
              <a:t>2012/12/11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AC64F4-1AFB-491D-B769-6D10E1C8B3D6}" type="slidenum">
              <a:rPr lang="zh-CN" altLang="en-US" smtClean="0"/>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C6087E5C-D5EB-4A9F-B8D3-12E95F1C1A9D}" type="datetimeFigureOut">
              <a:rPr lang="zh-CN" altLang="en-US" smtClean="0"/>
              <a:pPr/>
              <a:t>2012/12/11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5AC64F4-1AFB-491D-B769-6D10E1C8B3D6}" type="slidenum">
              <a:rPr lang="zh-CN" altLang="en-US" smtClean="0"/>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C6087E5C-D5EB-4A9F-B8D3-12E95F1C1A9D}" type="datetimeFigureOut">
              <a:rPr lang="zh-CN" altLang="en-US" smtClean="0"/>
              <a:pPr/>
              <a:t>2012/12/11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5AC64F4-1AFB-491D-B769-6D10E1C8B3D6}" type="slidenum">
              <a:rPr lang="zh-CN" altLang="en-US" smtClean="0"/>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6087E5C-D5EB-4A9F-B8D3-12E95F1C1A9D}" type="datetimeFigureOut">
              <a:rPr lang="zh-CN" altLang="en-US" smtClean="0"/>
              <a:pPr/>
              <a:t>2012/12/11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5AC64F4-1AFB-491D-B769-6D10E1C8B3D6}" type="slidenum">
              <a:rPr lang="zh-CN" altLang="en-US" smtClean="0"/>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6087E5C-D5EB-4A9F-B8D3-12E95F1C1A9D}" type="datetimeFigureOut">
              <a:rPr lang="zh-CN" altLang="en-US" smtClean="0"/>
              <a:pPr/>
              <a:t>2012/12/11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AC64F4-1AFB-491D-B769-6D10E1C8B3D6}"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260648"/>
            <a:ext cx="8229600" cy="5865515"/>
          </a:xfrm>
        </p:spPr>
        <p:txBody>
          <a:bodyPr/>
          <a:lstStyle>
            <a:lvl1pPr>
              <a:defRPr>
                <a:latin typeface="隶书" pitchFamily="49" charset="-122"/>
                <a:ea typeface="隶书" pitchFamily="49" charset="-122"/>
              </a:defRPr>
            </a:lvl1pPr>
            <a:lvl2pPr>
              <a:defRPr>
                <a:latin typeface="隶书" pitchFamily="49" charset="-122"/>
                <a:ea typeface="隶书" pitchFamily="49" charset="-122"/>
              </a:defRPr>
            </a:lvl2pPr>
            <a:lvl3pPr>
              <a:defRPr>
                <a:latin typeface="隶书" pitchFamily="49" charset="-122"/>
                <a:ea typeface="隶书" pitchFamily="49" charset="-122"/>
              </a:defRPr>
            </a:lvl3pPr>
            <a:lvl4pPr>
              <a:defRPr>
                <a:latin typeface="隶书" pitchFamily="49" charset="-122"/>
                <a:ea typeface="隶书" pitchFamily="49" charset="-122"/>
              </a:defRPr>
            </a:lvl4pPr>
            <a:lvl5pPr>
              <a:defRPr>
                <a:latin typeface="隶书" pitchFamily="49" charset="-122"/>
                <a:ea typeface="隶书" pitchFamily="49"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pPr>
              <a:defRPr/>
            </a:pPr>
            <a:fld id="{CA13F988-E633-4200-B668-CD02776445ED}" type="datetimeFigureOut">
              <a:rPr lang="zh-CN" altLang="en-US"/>
              <a:pPr>
                <a:defRPr/>
              </a:pPr>
              <a:t>2012/12/11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D66BC46-14C9-49FC-BFC3-355403A0A4FC}" type="slidenum">
              <a:rPr lang="zh-CN" altLang="en-US"/>
              <a:pPr>
                <a:defRPr/>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6087E5C-D5EB-4A9F-B8D3-12E95F1C1A9D}" type="datetimeFigureOut">
              <a:rPr lang="zh-CN" altLang="en-US" smtClean="0"/>
              <a:pPr/>
              <a:t>2012/12/11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AC64F4-1AFB-491D-B769-6D10E1C8B3D6}" type="slidenum">
              <a:rPr lang="zh-CN" altLang="en-US" smtClean="0"/>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6087E5C-D5EB-4A9F-B8D3-12E95F1C1A9D}" type="datetimeFigureOut">
              <a:rPr lang="zh-CN" altLang="en-US" smtClean="0"/>
              <a:pPr/>
              <a:t>2012/12/11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AC64F4-1AFB-491D-B769-6D10E1C8B3D6}" type="slidenum">
              <a:rPr lang="zh-CN" altLang="en-US" smtClean="0"/>
              <a:pPr/>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6087E5C-D5EB-4A9F-B8D3-12E95F1C1A9D}" type="datetimeFigureOut">
              <a:rPr lang="zh-CN" altLang="en-US" smtClean="0"/>
              <a:pPr/>
              <a:t>2012/12/11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AC64F4-1AFB-491D-B769-6D10E1C8B3D6}" type="slidenum">
              <a:rPr lang="zh-CN" altLang="en-US" smtClean="0"/>
              <a:pPr/>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57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4648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457200" y="6245225"/>
            <a:ext cx="2133600" cy="476250"/>
          </a:xfrm>
        </p:spPr>
        <p:txBody>
          <a:bodyPr/>
          <a:lstStyle>
            <a:lvl1pPr>
              <a:defRPr/>
            </a:lvl1pPr>
          </a:lstStyle>
          <a:p>
            <a:endParaRPr lang="en-US" altLang="zh-CN"/>
          </a:p>
        </p:txBody>
      </p:sp>
      <p:sp>
        <p:nvSpPr>
          <p:cNvPr id="8" name="页脚占位符 7"/>
          <p:cNvSpPr>
            <a:spLocks noGrp="1"/>
          </p:cNvSpPr>
          <p:nvPr>
            <p:ph type="ftr" sz="quarter" idx="11"/>
          </p:nvPr>
        </p:nvSpPr>
        <p:spPr>
          <a:xfrm>
            <a:off x="3124200" y="6245225"/>
            <a:ext cx="2895600" cy="476250"/>
          </a:xfrm>
        </p:spPr>
        <p:txBody>
          <a:bodyPr/>
          <a:lstStyle>
            <a:lvl1pPr>
              <a:defRPr/>
            </a:lvl1pPr>
          </a:lstStyle>
          <a:p>
            <a:endParaRPr lang="en-US" altLang="zh-CN"/>
          </a:p>
        </p:txBody>
      </p:sp>
      <p:sp>
        <p:nvSpPr>
          <p:cNvPr id="9" name="灯片编号占位符 8"/>
          <p:cNvSpPr>
            <a:spLocks noGrp="1"/>
          </p:cNvSpPr>
          <p:nvPr>
            <p:ph type="sldNum" sz="quarter" idx="12"/>
          </p:nvPr>
        </p:nvSpPr>
        <p:spPr>
          <a:xfrm>
            <a:off x="6553200" y="6245225"/>
            <a:ext cx="2133600" cy="476250"/>
          </a:xfrm>
        </p:spPr>
        <p:txBody>
          <a:bodyPr/>
          <a:lstStyle>
            <a:lvl1pPr>
              <a:defRPr/>
            </a:lvl1pPr>
          </a:lstStyle>
          <a:p>
            <a:fld id="{0FED0815-CA80-481A-B5DA-7D5FA18132B0}" type="slidenum">
              <a:rPr lang="en-US" altLang="zh-CN"/>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1E1C1CE5-F95D-442D-9BD6-80267A36D0F8}" type="datetimeFigureOut">
              <a:rPr lang="zh-CN" altLang="en-US"/>
              <a:pPr>
                <a:defRPr/>
              </a:pPr>
              <a:t>2012/12/11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4867719-0BC8-41B1-B139-6487B4021AB4}" type="slidenum">
              <a:rPr lang="zh-CN" altLang="en-US"/>
              <a:pPr>
                <a:defRPr/>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2883525F-D9A6-4B3F-8188-C890431F20B0}" type="datetimeFigureOut">
              <a:rPr lang="zh-CN" altLang="en-US"/>
              <a:pPr>
                <a:defRPr/>
              </a:pPr>
              <a:t>2012/12/11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7996284-3A52-454A-9C3E-7466315027F0}" type="slidenum">
              <a:rPr lang="zh-CN" altLang="en-US"/>
              <a:pPr>
                <a:defRPr/>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D473522B-3031-44C4-87C3-3E770C5DC08D}" type="datetimeFigureOut">
              <a:rPr lang="zh-CN" altLang="en-US"/>
              <a:pPr>
                <a:defRPr/>
              </a:pPr>
              <a:t>2012/12/11</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0BA0EC3C-319F-4D1A-807A-2A83B5A200CE}"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290C4C3E-84A8-499F-986D-EE48BB2F3AF1}" type="datetimeFigureOut">
              <a:rPr lang="zh-CN" altLang="en-US"/>
              <a:pPr>
                <a:defRPr/>
              </a:pPr>
              <a:t>2012/12/11</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8C363681-762E-45A7-AB2C-B6CF1DE7B831}"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B7830A4-089E-43C9-85BD-D0052EA417CE}" type="datetimeFigureOut">
              <a:rPr lang="zh-CN" altLang="en-US"/>
              <a:pPr>
                <a:defRPr/>
              </a:pPr>
              <a:t>2012/12/11</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D43D8CC4-39F9-4ABA-BCDC-68D434C3D97E}"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F0B2B24-5586-4B53-9687-F9650E9F8B47}" type="datetimeFigureOut">
              <a:rPr lang="zh-CN" altLang="en-US"/>
              <a:pPr>
                <a:defRPr/>
              </a:pPr>
              <a:t>2012/12/11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1BC04940-45F4-405E-AA07-5E16F63BB6A8}"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FA2CB381-4153-4F3D-A168-3E24911954BF}" type="datetimeFigureOut">
              <a:rPr lang="zh-CN" altLang="en-US"/>
              <a:pPr>
                <a:defRPr/>
              </a:pPr>
              <a:t>2012/12/11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4B7589B3-ECD1-47AB-B893-228078DDD18F}"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26" name="标题占位符 1"/>
          <p:cNvSpPr>
            <a:spLocks noGrp="1"/>
          </p:cNvSpPr>
          <p:nvPr>
            <p:ph type="title"/>
          </p:nvPr>
        </p:nvSpPr>
        <p:spPr bwMode="auto">
          <a:xfrm>
            <a:off x="0" y="0"/>
            <a:ext cx="5364163" cy="4048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dirty="0" smtClean="0"/>
              <a:t>单击此处编辑母版标题样式</a:t>
            </a:r>
          </a:p>
        </p:txBody>
      </p:sp>
      <p:sp>
        <p:nvSpPr>
          <p:cNvPr id="26627"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6959252E-8BD4-4A8C-ABDB-2DDFB8AD12AA}" type="datetimeFigureOut">
              <a:rPr lang="zh-CN" altLang="en-US"/>
              <a:pPr>
                <a:defRPr/>
              </a:pPr>
              <a:t>2012/12/11</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AA02FDFB-27A1-43B2-BC7B-F966D0068BE9}"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87E5C-D5EB-4A9F-B8D3-12E95F1C1A9D}" type="datetimeFigureOut">
              <a:rPr lang="zh-CN" altLang="en-US" smtClean="0"/>
              <a:pPr/>
              <a:t>2012/12/11</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AC64F4-1AFB-491D-B769-6D10E1C8B3D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9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wiki.oulu.fi/display/SpaceWiki/Pc+1-2+and+IPDP+pulsations" TargetMode="External"/><Relationship Id="rId2" Type="http://schemas.openxmlformats.org/officeDocument/2006/relationships/hyperlink" Target="https://wiki.oulu.fi/display/SpaceWiki/Magnetohydrodynamic+waves"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video" Target="file:///D:\Teaching\Space%20Physics%20II\2012\20121127\ion-ms-jan_3.mpeg"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video" Target="file:///D:\Teaching\Space%20Physics%20II\2012\20121127\Mar91.r=6.mpe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3.xml"/><Relationship Id="rId1" Type="http://schemas.openxmlformats.org/officeDocument/2006/relationships/video" Target="file:///D:\Teaching\Space%20Physics%20II\2012\20121127\analytic-impulse.r0=7.avi"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iki.oulu.fi/display/SpaceWiki/Plasmasphere"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pp.astro.umd.edu/Rb_education/movies/Apr_22_2002_pot_a.mpeg" TargetMode="External"/><Relationship Id="rId2" Type="http://schemas.openxmlformats.org/officeDocument/2006/relationships/slideLayout" Target="../slideLayouts/slideLayout13.xml"/><Relationship Id="rId1" Type="http://schemas.openxmlformats.org/officeDocument/2006/relationships/video" Target="file:///D:\Teaching\Space%20Physics%20II\2012\20121127\Apr_22_2002_pot_a.mpeg" TargetMode="Externa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3.xml"/><Relationship Id="rId1" Type="http://schemas.openxmlformats.org/officeDocument/2006/relationships/video" Target="file:///D:\Teaching\Space%20Physics%20II\2012\20121127\20020329%5b1%5d.avi"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hyperlink" Target="https://wiki.oulu.fi/display/SpaceWiki/Ionosphere"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3.xml"/><Relationship Id="rId1" Type="http://schemas.openxmlformats.org/officeDocument/2006/relationships/video" Target="file:///D:\Teaching\Space%20Physics%20II\2012\20121127\hena_m01.mov"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pluto.space.swri.edu/IMAGE/glossary/solar_wind.html" TargetMode="External"/><Relationship Id="rId2" Type="http://schemas.openxmlformats.org/officeDocument/2006/relationships/hyperlink" Target="http://pluto.space.swri.edu/IMAGE/glossary/IMF.html"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hyperlink" Target="http://sci.esa.int/science-e/www/object/index.cfm?fobjectid=39867" TargetMode="External"/><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4.gif"/><Relationship Id="rId5" Type="http://schemas.openxmlformats.org/officeDocument/2006/relationships/hyperlink" Target="http://sci.esa.int/science-e/www/object/index.cfm?fobjectid=39866" TargetMode="Externa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2" Type="http://schemas.openxmlformats.org/officeDocument/2006/relationships/hyperlink" Target="http://www.ngdc.noaa.gov/stp/GEOMAG/ae.shtml" TargetMode="Externa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3.xml"/><Relationship Id="rId1" Type="http://schemas.openxmlformats.org/officeDocument/2006/relationships/video" Target="file:///D:\Teaching\Space%20Physics%20II\2012\20121127\plasmoid.mpe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3.xml"/><Relationship Id="rId1" Type="http://schemas.openxmlformats.org/officeDocument/2006/relationships/video" Target="file:///D:\Teaching\Space%20Physics%20II\2012\20121127\CISM8-1.avi"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3.xml"/><Relationship Id="rId1" Type="http://schemas.openxmlformats.org/officeDocument/2006/relationships/video" Target="file:///D:\Teaching\Space%20Physics%20II\2012\20121127\CISM6-4.avi"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gi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video" Target="file:///D:\Teaching\Space%20Physics%20II\2012\20121127\2000_0226_c3.mpeg" TargetMode="External"/><Relationship Id="rId7" Type="http://schemas.openxmlformats.org/officeDocument/2006/relationships/image" Target="../media/image9.png"/><Relationship Id="rId2" Type="http://schemas.openxmlformats.org/officeDocument/2006/relationships/video" Target="file:///D:\Teaching\Space%20Physics%20II\2012\20121127\RunA4039.avi" TargetMode="External"/><Relationship Id="rId1" Type="http://schemas.openxmlformats.org/officeDocument/2006/relationships/video" Target="file:///D:\Teaching\Space%20Physics%20II\2012\20121127\2000_0226_eit195.mpeg"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2.gif"/></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矩形 2"/>
          <p:cNvSpPr>
            <a:spLocks noChangeArrowheads="1"/>
          </p:cNvSpPr>
          <p:nvPr/>
        </p:nvSpPr>
        <p:spPr bwMode="auto">
          <a:xfrm>
            <a:off x="214313" y="2786058"/>
            <a:ext cx="8501062" cy="830997"/>
          </a:xfrm>
          <a:prstGeom prst="rect">
            <a:avLst/>
          </a:prstGeom>
          <a:noFill/>
          <a:ln w="9525">
            <a:noFill/>
            <a:miter lim="800000"/>
            <a:headEnd/>
            <a:tailEnd/>
          </a:ln>
        </p:spPr>
        <p:txBody>
          <a:bodyPr>
            <a:spAutoFit/>
          </a:bodyPr>
          <a:lstStyle/>
          <a:p>
            <a:pPr algn="ctr"/>
            <a:r>
              <a:rPr lang="en-US" altLang="zh-CN" sz="4800" b="1" dirty="0" err="1" smtClean="0">
                <a:latin typeface="Times New Roman" pitchFamily="18" charset="0"/>
                <a:cs typeface="Times New Roman" pitchFamily="18" charset="0"/>
              </a:rPr>
              <a:t>Magnetospheric</a:t>
            </a:r>
            <a:r>
              <a:rPr lang="en-US" altLang="zh-CN" sz="4800" b="1" dirty="0" smtClean="0">
                <a:latin typeface="Times New Roman" pitchFamily="18" charset="0"/>
                <a:cs typeface="Times New Roman" pitchFamily="18" charset="0"/>
              </a:rPr>
              <a:t> Dynamics</a:t>
            </a:r>
            <a:endParaRPr lang="zh-CN" altLang="en-US" sz="4800" dirty="0">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02402" name="Picture 2" descr="figure69"/>
          <p:cNvPicPr>
            <a:picLocks noChangeAspect="1" noChangeArrowheads="1"/>
          </p:cNvPicPr>
          <p:nvPr/>
        </p:nvPicPr>
        <p:blipFill>
          <a:blip r:embed="rId2"/>
          <a:srcRect/>
          <a:stretch>
            <a:fillRect/>
          </a:stretch>
        </p:blipFill>
        <p:spPr bwMode="auto">
          <a:xfrm>
            <a:off x="928663" y="134027"/>
            <a:ext cx="7572428" cy="647629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AP_ALL_10169_image001"/>
          <p:cNvPicPr>
            <a:picLocks noChangeAspect="1" noChangeArrowheads="1"/>
          </p:cNvPicPr>
          <p:nvPr/>
        </p:nvPicPr>
        <p:blipFill>
          <a:blip r:embed="rId2"/>
          <a:srcRect/>
          <a:stretch>
            <a:fillRect/>
          </a:stretch>
        </p:blipFill>
        <p:spPr bwMode="auto">
          <a:xfrm>
            <a:off x="4643438" y="4133850"/>
            <a:ext cx="3959225" cy="2608263"/>
          </a:xfrm>
          <a:prstGeom prst="rect">
            <a:avLst/>
          </a:prstGeom>
          <a:noFill/>
          <a:ln w="9525">
            <a:noFill/>
            <a:miter lim="800000"/>
            <a:headEnd/>
            <a:tailEnd/>
          </a:ln>
        </p:spPr>
      </p:pic>
      <p:sp>
        <p:nvSpPr>
          <p:cNvPr id="22531" name="Rectangle 3"/>
          <p:cNvSpPr>
            <a:spLocks noChangeArrowheads="1"/>
          </p:cNvSpPr>
          <p:nvPr/>
        </p:nvSpPr>
        <p:spPr bwMode="auto">
          <a:xfrm>
            <a:off x="395288" y="230188"/>
            <a:ext cx="8280400" cy="4206875"/>
          </a:xfrm>
          <a:prstGeom prst="rect">
            <a:avLst/>
          </a:prstGeom>
          <a:noFill/>
          <a:ln w="9525" algn="ctr">
            <a:noFill/>
            <a:miter lim="800000"/>
            <a:headEnd/>
            <a:tailEnd/>
          </a:ln>
        </p:spPr>
        <p:txBody>
          <a:bodyPr>
            <a:spAutoFit/>
          </a:bodyPr>
          <a:lstStyle/>
          <a:p>
            <a:r>
              <a:rPr lang="en-US" altLang="zh-CN" sz="2000"/>
              <a:t>    </a:t>
            </a:r>
            <a:r>
              <a:rPr lang="zh-CN" altLang="en-US" sz="2000"/>
              <a:t>在太阳活动低年，地球有</a:t>
            </a:r>
            <a:r>
              <a:rPr lang="en-US" altLang="zh-CN" sz="2000"/>
              <a:t>55%</a:t>
            </a:r>
            <a:r>
              <a:rPr lang="zh-CN" altLang="en-US" sz="2000"/>
              <a:t>的时间处在高速流中，</a:t>
            </a:r>
            <a:r>
              <a:rPr lang="en-US" altLang="zh-CN" sz="2000"/>
              <a:t>35%</a:t>
            </a:r>
            <a:r>
              <a:rPr lang="zh-CN" altLang="en-US" sz="2000"/>
              <a:t>的时间处在低速太阳风中，还有约</a:t>
            </a:r>
            <a:r>
              <a:rPr lang="en-US" altLang="zh-CN" sz="2000"/>
              <a:t>10%</a:t>
            </a:r>
            <a:r>
              <a:rPr lang="zh-CN" altLang="en-US" sz="2000"/>
              <a:t>的时间处在与</a:t>
            </a:r>
            <a:r>
              <a:rPr lang="en-US" altLang="zh-CN" sz="2000"/>
              <a:t>CME</a:t>
            </a:r>
            <a:r>
              <a:rPr lang="zh-CN" altLang="en-US" sz="2000"/>
              <a:t>相关的瞬时结构中</a:t>
            </a:r>
            <a:r>
              <a:rPr lang="en-US" altLang="zh-CN" sz="2000">
                <a:solidFill>
                  <a:srgbClr val="33CCFF"/>
                </a:solidFill>
              </a:rPr>
              <a:t>[</a:t>
            </a:r>
            <a:r>
              <a:rPr lang="en-US" altLang="zh-CN" sz="2000" i="1">
                <a:solidFill>
                  <a:srgbClr val="33CCFF"/>
                </a:solidFill>
              </a:rPr>
              <a:t>Richardson et al.</a:t>
            </a:r>
            <a:r>
              <a:rPr lang="en-US" altLang="zh-CN" sz="2000">
                <a:solidFill>
                  <a:srgbClr val="33CCFF"/>
                </a:solidFill>
              </a:rPr>
              <a:t>, 2002]</a:t>
            </a:r>
            <a:r>
              <a:rPr lang="zh-CN" altLang="en-US" sz="2000"/>
              <a:t>。在这期间，地磁扰动显著减弱，大磁暴（</a:t>
            </a:r>
            <a:r>
              <a:rPr lang="en-US" altLang="zh-CN" sz="2000" i="1"/>
              <a:t>Dst</a:t>
            </a:r>
            <a:r>
              <a:rPr lang="en-US" altLang="zh-CN" sz="2000" i="1" baseline="-25000"/>
              <a:t>min</a:t>
            </a:r>
            <a:r>
              <a:rPr lang="en-US" altLang="zh-CN" sz="2000" i="1"/>
              <a:t> &lt;-</a:t>
            </a:r>
            <a:r>
              <a:rPr lang="en-US" altLang="zh-CN" sz="2000"/>
              <a:t>100nT</a:t>
            </a:r>
            <a:r>
              <a:rPr lang="zh-CN" altLang="en-US" sz="2000"/>
              <a:t>的）很少，大部分是由共转流相互作用区（</a:t>
            </a:r>
            <a:r>
              <a:rPr lang="en-US" altLang="zh-CN" sz="2000"/>
              <a:t>CIR</a:t>
            </a:r>
            <a:r>
              <a:rPr lang="zh-CN" altLang="en-US" sz="2000"/>
              <a:t>）引起的中等程度的重现性地磁暴</a:t>
            </a:r>
            <a:r>
              <a:rPr lang="en-US" altLang="zh-CN" sz="2000">
                <a:solidFill>
                  <a:srgbClr val="33CCFF"/>
                </a:solidFill>
              </a:rPr>
              <a:t>[</a:t>
            </a:r>
            <a:r>
              <a:rPr lang="en-US" altLang="zh-CN" sz="2000" i="1">
                <a:solidFill>
                  <a:srgbClr val="33CCFF"/>
                </a:solidFill>
              </a:rPr>
              <a:t>Sheeley, Jr. et al.</a:t>
            </a:r>
            <a:r>
              <a:rPr lang="en-US" altLang="zh-CN" sz="2000">
                <a:solidFill>
                  <a:srgbClr val="33CCFF"/>
                </a:solidFill>
              </a:rPr>
              <a:t>, 1976; </a:t>
            </a:r>
            <a:r>
              <a:rPr lang="en-US" altLang="zh-CN" sz="2000" i="1">
                <a:solidFill>
                  <a:srgbClr val="33CCFF"/>
                </a:solidFill>
              </a:rPr>
              <a:t>Burlaga and Lepping</a:t>
            </a:r>
            <a:r>
              <a:rPr lang="en-US" altLang="zh-CN" sz="2000">
                <a:solidFill>
                  <a:srgbClr val="33CCFF"/>
                </a:solidFill>
              </a:rPr>
              <a:t>, 1977; </a:t>
            </a:r>
            <a:r>
              <a:rPr lang="en-US" altLang="zh-CN" sz="2000" i="1">
                <a:solidFill>
                  <a:srgbClr val="33CCFF"/>
                </a:solidFill>
              </a:rPr>
              <a:t>McAllister and Crooker</a:t>
            </a:r>
            <a:r>
              <a:rPr lang="en-US" altLang="zh-CN" sz="2000">
                <a:solidFill>
                  <a:srgbClr val="33CCFF"/>
                </a:solidFill>
              </a:rPr>
              <a:t>, 1997; </a:t>
            </a:r>
            <a:r>
              <a:rPr lang="en-US" altLang="zh-CN" sz="2000" i="1">
                <a:solidFill>
                  <a:srgbClr val="33CCFF"/>
                </a:solidFill>
              </a:rPr>
              <a:t>Webb et al.</a:t>
            </a:r>
            <a:r>
              <a:rPr lang="en-US" altLang="zh-CN" sz="2000">
                <a:solidFill>
                  <a:srgbClr val="33CCFF"/>
                </a:solidFill>
              </a:rPr>
              <a:t>, 2001]</a:t>
            </a:r>
            <a:r>
              <a:rPr lang="zh-CN" altLang="en-US" sz="2000"/>
              <a:t>。共转流磁场的南向分量具有强的波动性，磁暴主相较弱并呈现出典型的不规则性。</a:t>
            </a:r>
          </a:p>
          <a:p>
            <a:r>
              <a:rPr lang="zh-CN" altLang="en-US" sz="2000"/>
              <a:t>    在太阳高年，地球只有</a:t>
            </a:r>
            <a:r>
              <a:rPr lang="en-US" altLang="zh-CN" sz="2000"/>
              <a:t>35%</a:t>
            </a:r>
            <a:r>
              <a:rPr lang="zh-CN" altLang="en-US" sz="2000"/>
              <a:t>的时间处在高速流中，</a:t>
            </a:r>
            <a:r>
              <a:rPr lang="en-US" altLang="zh-CN" sz="2000"/>
              <a:t>30%</a:t>
            </a:r>
            <a:r>
              <a:rPr lang="zh-CN" altLang="en-US" sz="2000"/>
              <a:t>的时间处在低速太阳风中，大约有</a:t>
            </a:r>
            <a:r>
              <a:rPr lang="en-US" altLang="zh-CN" sz="2000"/>
              <a:t>30%</a:t>
            </a:r>
            <a:r>
              <a:rPr lang="zh-CN" altLang="en-US" sz="2000"/>
              <a:t>的时间处在与</a:t>
            </a:r>
            <a:r>
              <a:rPr lang="en-US" altLang="zh-CN" sz="2000"/>
              <a:t>CME</a:t>
            </a:r>
            <a:r>
              <a:rPr lang="zh-CN" altLang="en-US" sz="2000"/>
              <a:t>相关的瞬时结构中</a:t>
            </a:r>
            <a:r>
              <a:rPr lang="en-US" altLang="zh-CN" sz="2000">
                <a:solidFill>
                  <a:srgbClr val="33CCFF"/>
                </a:solidFill>
              </a:rPr>
              <a:t>[</a:t>
            </a:r>
            <a:r>
              <a:rPr lang="en-US" altLang="zh-CN" sz="2000" i="1">
                <a:solidFill>
                  <a:srgbClr val="33CCFF"/>
                </a:solidFill>
              </a:rPr>
              <a:t>Richardson et al.</a:t>
            </a:r>
            <a:r>
              <a:rPr lang="en-US" altLang="zh-CN" sz="2000">
                <a:solidFill>
                  <a:srgbClr val="33CCFF"/>
                </a:solidFill>
              </a:rPr>
              <a:t>, 2002]</a:t>
            </a:r>
            <a:r>
              <a:rPr lang="zh-CN" altLang="en-US" sz="2000"/>
              <a:t>。此时，地磁扰动的程度显著增强，大磁暴产生较频繁，</a:t>
            </a:r>
            <a:r>
              <a:rPr lang="en-US" altLang="zh-CN" sz="2000"/>
              <a:t>ICME</a:t>
            </a:r>
            <a:r>
              <a:rPr lang="zh-CN" altLang="en-US" sz="2000"/>
              <a:t>（特别是磁云）</a:t>
            </a:r>
            <a:r>
              <a:rPr lang="en-US" altLang="zh-CN" sz="2000">
                <a:solidFill>
                  <a:srgbClr val="33CCFF"/>
                </a:solidFill>
              </a:rPr>
              <a:t>[</a:t>
            </a:r>
            <a:r>
              <a:rPr lang="en-US" altLang="zh-CN" sz="2000" i="1">
                <a:solidFill>
                  <a:srgbClr val="33CCFF"/>
                </a:solidFill>
              </a:rPr>
              <a:t>Klein and Burlaga</a:t>
            </a:r>
            <a:r>
              <a:rPr lang="en-US" altLang="zh-CN" sz="2000">
                <a:solidFill>
                  <a:srgbClr val="33CCFF"/>
                </a:solidFill>
              </a:rPr>
              <a:t>, 1982]</a:t>
            </a:r>
            <a:r>
              <a:rPr lang="zh-CN" altLang="en-US" sz="2000">
                <a:solidFill>
                  <a:srgbClr val="33CCFF"/>
                </a:solidFill>
              </a:rPr>
              <a:t>和激波后的鞘区</a:t>
            </a:r>
            <a:r>
              <a:rPr lang="en-US" altLang="zh-CN" sz="2000">
                <a:solidFill>
                  <a:srgbClr val="33CCFF"/>
                </a:solidFill>
              </a:rPr>
              <a:t>[</a:t>
            </a:r>
            <a:r>
              <a:rPr lang="en-US" altLang="zh-CN" sz="2000" i="1">
                <a:solidFill>
                  <a:srgbClr val="33CCFF"/>
                </a:solidFill>
              </a:rPr>
              <a:t>Tsurutani et al.</a:t>
            </a:r>
            <a:r>
              <a:rPr lang="en-US" altLang="zh-CN" sz="2000">
                <a:solidFill>
                  <a:srgbClr val="33CCFF"/>
                </a:solidFill>
              </a:rPr>
              <a:t>, 1988; </a:t>
            </a:r>
            <a:r>
              <a:rPr lang="en-US" altLang="zh-CN" sz="2000" i="1">
                <a:solidFill>
                  <a:srgbClr val="33CCFF"/>
                </a:solidFill>
              </a:rPr>
              <a:t>Tsurutani and Gonzalez </a:t>
            </a:r>
            <a:r>
              <a:rPr lang="en-US" altLang="zh-CN" sz="2000">
                <a:solidFill>
                  <a:srgbClr val="33CCFF"/>
                </a:solidFill>
              </a:rPr>
              <a:t>, 1997]</a:t>
            </a:r>
            <a:r>
              <a:rPr lang="zh-CN" altLang="en-US" sz="2000"/>
              <a:t>成为引起地磁暴的主要行星际源。</a:t>
            </a:r>
          </a:p>
        </p:txBody>
      </p:sp>
      <p:sp>
        <p:nvSpPr>
          <p:cNvPr id="22532" name="Text Box 4"/>
          <p:cNvSpPr txBox="1">
            <a:spLocks noChangeArrowheads="1"/>
          </p:cNvSpPr>
          <p:nvPr/>
        </p:nvSpPr>
        <p:spPr bwMode="auto">
          <a:xfrm>
            <a:off x="395288" y="4443413"/>
            <a:ext cx="4392612" cy="2225675"/>
          </a:xfrm>
          <a:prstGeom prst="rect">
            <a:avLst/>
          </a:prstGeom>
          <a:noFill/>
          <a:ln w="9525" algn="ctr">
            <a:noFill/>
            <a:miter lim="800000"/>
            <a:headEnd/>
            <a:tailEnd/>
          </a:ln>
        </p:spPr>
        <p:txBody>
          <a:bodyPr>
            <a:spAutoFit/>
          </a:bodyPr>
          <a:lstStyle/>
          <a:p>
            <a:r>
              <a:rPr lang="en-US" altLang="zh-CN" sz="2000"/>
              <a:t>    </a:t>
            </a:r>
            <a:r>
              <a:rPr lang="zh-CN" altLang="en-US" sz="2000"/>
              <a:t>特别值得注意的是，激波对前方南向磁场的压缩</a:t>
            </a:r>
            <a:r>
              <a:rPr lang="en-US" altLang="zh-CN" sz="2000">
                <a:solidFill>
                  <a:srgbClr val="33CCFF"/>
                </a:solidFill>
              </a:rPr>
              <a:t>[</a:t>
            </a:r>
            <a:r>
              <a:rPr lang="en-US" altLang="zh-CN" sz="2000" i="1">
                <a:solidFill>
                  <a:srgbClr val="33CCFF"/>
                </a:solidFill>
              </a:rPr>
              <a:t>Tsurutani et al.</a:t>
            </a:r>
            <a:r>
              <a:rPr lang="en-US" altLang="zh-CN" sz="2000">
                <a:solidFill>
                  <a:srgbClr val="33CCFF"/>
                </a:solidFill>
              </a:rPr>
              <a:t>, 1992a; </a:t>
            </a:r>
            <a:r>
              <a:rPr lang="en-US" altLang="zh-CN" sz="2000" i="1">
                <a:solidFill>
                  <a:srgbClr val="33CCFF"/>
                </a:solidFill>
              </a:rPr>
              <a:t>Wang et al.</a:t>
            </a:r>
            <a:r>
              <a:rPr lang="en-US" altLang="zh-CN" sz="2000">
                <a:solidFill>
                  <a:srgbClr val="33CCFF"/>
                </a:solidFill>
              </a:rPr>
              <a:t>, 2003c]</a:t>
            </a:r>
            <a:r>
              <a:rPr lang="zh-CN" altLang="en-US" sz="2000"/>
              <a:t>，抛射物前的（</a:t>
            </a:r>
            <a:r>
              <a:rPr lang="en-US" altLang="zh-CN" sz="2000"/>
              <a:t>draping</a:t>
            </a:r>
            <a:r>
              <a:rPr lang="zh-CN" altLang="en-US" sz="2000"/>
              <a:t>）</a:t>
            </a:r>
            <a:r>
              <a:rPr lang="en-US" altLang="zh-CN" sz="2000">
                <a:solidFill>
                  <a:srgbClr val="33CCFF"/>
                </a:solidFill>
              </a:rPr>
              <a:t>[</a:t>
            </a:r>
            <a:r>
              <a:rPr lang="en-US" altLang="zh-CN" sz="2000" i="1">
                <a:solidFill>
                  <a:srgbClr val="33CCFF"/>
                </a:solidFill>
              </a:rPr>
              <a:t>Gosling and McComas</a:t>
            </a:r>
            <a:r>
              <a:rPr lang="en-US" altLang="zh-CN" sz="2000">
                <a:solidFill>
                  <a:srgbClr val="33CCFF"/>
                </a:solidFill>
              </a:rPr>
              <a:t>, 1987]</a:t>
            </a:r>
            <a:r>
              <a:rPr lang="zh-CN" altLang="en-US" sz="2000"/>
              <a:t>，多重磁云</a:t>
            </a:r>
            <a:r>
              <a:rPr lang="en-US" altLang="zh-CN" sz="2000">
                <a:solidFill>
                  <a:srgbClr val="33CCFF"/>
                </a:solidFill>
              </a:rPr>
              <a:t>[</a:t>
            </a:r>
            <a:r>
              <a:rPr lang="en-US" altLang="zh-CN" sz="2000" i="1">
                <a:solidFill>
                  <a:srgbClr val="33CCFF"/>
                </a:solidFill>
              </a:rPr>
              <a:t>Wang et al.</a:t>
            </a:r>
            <a:r>
              <a:rPr lang="en-US" altLang="zh-CN" sz="2000">
                <a:solidFill>
                  <a:srgbClr val="33CCFF"/>
                </a:solidFill>
              </a:rPr>
              <a:t>, 2003a,b]</a:t>
            </a:r>
            <a:r>
              <a:rPr lang="zh-CN" altLang="en-US" sz="2000"/>
              <a:t>等往往是特大地磁暴（</a:t>
            </a:r>
            <a:r>
              <a:rPr lang="en-US" altLang="zh-CN" sz="2000" i="1"/>
              <a:t>Dst</a:t>
            </a:r>
            <a:r>
              <a:rPr lang="en-US" altLang="zh-CN" sz="2000" i="1" baseline="-25000"/>
              <a:t>min</a:t>
            </a:r>
            <a:r>
              <a:rPr lang="en-US" altLang="zh-CN" sz="2000" i="1"/>
              <a:t>&lt;-</a:t>
            </a:r>
            <a:r>
              <a:rPr lang="en-US" altLang="zh-CN" sz="2000"/>
              <a:t>200nT</a:t>
            </a:r>
            <a:r>
              <a:rPr lang="zh-CN" altLang="en-US" sz="2000"/>
              <a:t>）产生的主要原因。</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323850" y="188913"/>
            <a:ext cx="3311525" cy="576262"/>
          </a:xfrm>
          <a:no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l" eaLnBrk="1" hangingPunct="1"/>
            <a:r>
              <a:rPr lang="en-US" altLang="zh-CN" sz="2400" b="1" smtClean="0">
                <a:solidFill>
                  <a:schemeClr val="bg1"/>
                </a:solidFill>
              </a:rPr>
              <a:t>Distribution of Major Storms</a:t>
            </a:r>
          </a:p>
        </p:txBody>
      </p:sp>
      <p:pic>
        <p:nvPicPr>
          <p:cNvPr id="23555" name="Picture 3" descr="figure_hist_storm_dst"/>
          <p:cNvPicPr>
            <a:picLocks noChangeAspect="1" noChangeArrowheads="1"/>
          </p:cNvPicPr>
          <p:nvPr/>
        </p:nvPicPr>
        <p:blipFill>
          <a:blip r:embed="rId2"/>
          <a:srcRect/>
          <a:stretch>
            <a:fillRect/>
          </a:stretch>
        </p:blipFill>
        <p:spPr bwMode="auto">
          <a:xfrm>
            <a:off x="4284663" y="0"/>
            <a:ext cx="4464050" cy="6858000"/>
          </a:xfrm>
          <a:prstGeom prst="rect">
            <a:avLst/>
          </a:prstGeom>
          <a:noFill/>
          <a:ln w="9525">
            <a:noFill/>
            <a:miter lim="800000"/>
            <a:headEnd/>
            <a:tailEnd/>
          </a:ln>
        </p:spPr>
      </p:pic>
      <p:sp>
        <p:nvSpPr>
          <p:cNvPr id="23556" name="Rectangle 4"/>
          <p:cNvSpPr>
            <a:spLocks noChangeArrowheads="1"/>
          </p:cNvSpPr>
          <p:nvPr/>
        </p:nvSpPr>
        <p:spPr bwMode="auto">
          <a:xfrm>
            <a:off x="3286116" y="642918"/>
            <a:ext cx="863600" cy="457200"/>
          </a:xfrm>
          <a:prstGeom prst="rect">
            <a:avLst/>
          </a:prstGeom>
          <a:solidFill>
            <a:srgbClr val="0000FF"/>
          </a:solidFill>
          <a:ln w="9525">
            <a:noFill/>
            <a:miter lim="800000"/>
            <a:headEnd/>
            <a:tailEnd/>
          </a:ln>
        </p:spPr>
        <p:txBody>
          <a:bodyPr>
            <a:spAutoFit/>
          </a:bodyPr>
          <a:lstStyle/>
          <a:p>
            <a:pPr marL="342900" indent="-342900">
              <a:spcAft>
                <a:spcPct val="0"/>
              </a:spcAft>
            </a:pPr>
            <a:r>
              <a:rPr lang="en-US" altLang="zh-CN" b="1" dirty="0">
                <a:latin typeface="Arial" pitchFamily="34" charset="0"/>
              </a:rPr>
              <a:t>Size</a:t>
            </a:r>
            <a:endParaRPr lang="en-US" altLang="zh-CN" dirty="0">
              <a:latin typeface="Arial" pitchFamily="34" charset="0"/>
            </a:endParaRPr>
          </a:p>
        </p:txBody>
      </p:sp>
      <p:sp>
        <p:nvSpPr>
          <p:cNvPr id="23557" name="Rectangle 5"/>
          <p:cNvSpPr>
            <a:spLocks noChangeArrowheads="1"/>
          </p:cNvSpPr>
          <p:nvPr/>
        </p:nvSpPr>
        <p:spPr bwMode="auto">
          <a:xfrm>
            <a:off x="2500298" y="2786058"/>
            <a:ext cx="1439862" cy="822325"/>
          </a:xfrm>
          <a:prstGeom prst="rect">
            <a:avLst/>
          </a:prstGeom>
          <a:solidFill>
            <a:srgbClr val="0000FF"/>
          </a:solidFill>
          <a:ln w="9525">
            <a:noFill/>
            <a:miter lim="800000"/>
            <a:headEnd/>
            <a:tailEnd/>
          </a:ln>
        </p:spPr>
        <p:txBody>
          <a:bodyPr>
            <a:spAutoFit/>
          </a:bodyPr>
          <a:lstStyle/>
          <a:p>
            <a:pPr marL="342900" indent="-342900">
              <a:spcAft>
                <a:spcPct val="0"/>
              </a:spcAft>
            </a:pPr>
            <a:r>
              <a:rPr lang="en-US" altLang="zh-CN" b="1">
                <a:latin typeface="Arial" pitchFamily="34" charset="0"/>
              </a:rPr>
              <a:t>Solar Cycle</a:t>
            </a:r>
            <a:endParaRPr lang="en-US" altLang="zh-CN">
              <a:latin typeface="Arial" pitchFamily="34" charset="0"/>
            </a:endParaRPr>
          </a:p>
        </p:txBody>
      </p:sp>
      <p:sp>
        <p:nvSpPr>
          <p:cNvPr id="23558" name="Rectangle 6"/>
          <p:cNvSpPr>
            <a:spLocks noChangeArrowheads="1"/>
          </p:cNvSpPr>
          <p:nvPr/>
        </p:nvSpPr>
        <p:spPr bwMode="auto">
          <a:xfrm>
            <a:off x="2428860" y="4500570"/>
            <a:ext cx="1584325" cy="822325"/>
          </a:xfrm>
          <a:prstGeom prst="rect">
            <a:avLst/>
          </a:prstGeom>
          <a:solidFill>
            <a:srgbClr val="0000FF"/>
          </a:solidFill>
          <a:ln w="9525">
            <a:noFill/>
            <a:miter lim="800000"/>
            <a:headEnd/>
            <a:tailEnd/>
          </a:ln>
        </p:spPr>
        <p:txBody>
          <a:bodyPr>
            <a:spAutoFit/>
          </a:bodyPr>
          <a:lstStyle/>
          <a:p>
            <a:pPr marL="342900" indent="-342900">
              <a:spcAft>
                <a:spcPct val="0"/>
              </a:spcAft>
            </a:pPr>
            <a:r>
              <a:rPr lang="en-US" altLang="zh-CN" b="1" dirty="0">
                <a:latin typeface="Arial" pitchFamily="34" charset="0"/>
              </a:rPr>
              <a:t>Calendar Month</a:t>
            </a:r>
            <a:endParaRPr lang="en-US" altLang="zh-CN" dirty="0">
              <a:latin typeface="Arial" pitchFamily="34" charset="0"/>
            </a:endParaRPr>
          </a:p>
        </p:txBody>
      </p:sp>
      <p:sp>
        <p:nvSpPr>
          <p:cNvPr id="23559" name="Rectangle 7"/>
          <p:cNvSpPr>
            <a:spLocks noChangeArrowheads="1"/>
          </p:cNvSpPr>
          <p:nvPr/>
        </p:nvSpPr>
        <p:spPr bwMode="auto">
          <a:xfrm>
            <a:off x="250825" y="1196975"/>
            <a:ext cx="3529013" cy="701675"/>
          </a:xfrm>
          <a:prstGeom prst="rect">
            <a:avLst/>
          </a:prstGeom>
          <a:solidFill>
            <a:srgbClr val="FF6600"/>
          </a:solidFill>
          <a:ln w="9525">
            <a:noFill/>
            <a:miter lim="800000"/>
            <a:headEnd/>
            <a:tailEnd/>
          </a:ln>
        </p:spPr>
        <p:txBody>
          <a:bodyPr>
            <a:spAutoFit/>
          </a:bodyPr>
          <a:lstStyle/>
          <a:p>
            <a:pPr marL="342900" indent="-342900">
              <a:spcAft>
                <a:spcPct val="0"/>
              </a:spcAft>
            </a:pPr>
            <a:r>
              <a:rPr lang="en-US" altLang="zh-CN" sz="2000" b="1">
                <a:latin typeface="Arial" pitchFamily="34" charset="0"/>
                <a:cs typeface="Arial" pitchFamily="34" charset="0"/>
              </a:rPr>
              <a:t>Largest storm - 472 nT on Nov. 20, 2003</a:t>
            </a:r>
            <a:endParaRPr lang="en-US" altLang="zh-CN" sz="2000">
              <a:latin typeface="Arial" pitchFamily="34" charset="0"/>
              <a:cs typeface="Arial" pitchFamily="34" charset="0"/>
            </a:endParaRPr>
          </a:p>
        </p:txBody>
      </p:sp>
      <p:sp>
        <p:nvSpPr>
          <p:cNvPr id="23560" name="Rectangle 8"/>
          <p:cNvSpPr>
            <a:spLocks noChangeArrowheads="1"/>
          </p:cNvSpPr>
          <p:nvPr/>
        </p:nvSpPr>
        <p:spPr bwMode="auto">
          <a:xfrm>
            <a:off x="179388" y="3716338"/>
            <a:ext cx="3419475" cy="701675"/>
          </a:xfrm>
          <a:prstGeom prst="rect">
            <a:avLst/>
          </a:prstGeom>
          <a:solidFill>
            <a:srgbClr val="FF6600"/>
          </a:solidFill>
          <a:ln w="9525">
            <a:noFill/>
            <a:miter lim="800000"/>
            <a:headEnd/>
            <a:tailEnd/>
          </a:ln>
        </p:spPr>
        <p:txBody>
          <a:bodyPr>
            <a:spAutoFit/>
          </a:bodyPr>
          <a:lstStyle/>
          <a:p>
            <a:pPr marL="342900" indent="-342900">
              <a:spcAft>
                <a:spcPct val="0"/>
              </a:spcAft>
            </a:pPr>
            <a:r>
              <a:rPr lang="en-US" altLang="zh-CN" sz="2000" b="1">
                <a:latin typeface="Arial" pitchFamily="34" charset="0"/>
              </a:rPr>
              <a:t>13 / yr at solar maximum</a:t>
            </a:r>
          </a:p>
          <a:p>
            <a:pPr marL="342900" indent="-342900">
              <a:spcAft>
                <a:spcPct val="0"/>
              </a:spcAft>
            </a:pPr>
            <a:r>
              <a:rPr lang="en-US" altLang="zh-CN" sz="2000" b="1">
                <a:latin typeface="Arial" pitchFamily="34" charset="0"/>
              </a:rPr>
              <a:t>1 / yr at solar minimum</a:t>
            </a:r>
            <a:endParaRPr lang="en-US" altLang="zh-CN" sz="2000">
              <a:latin typeface="Arial" pitchFamily="34" charset="0"/>
              <a:cs typeface="Arial" pitchFamily="34" charset="0"/>
            </a:endParaRPr>
          </a:p>
        </p:txBody>
      </p:sp>
      <p:sp>
        <p:nvSpPr>
          <p:cNvPr id="23561" name="Rectangle 9"/>
          <p:cNvSpPr>
            <a:spLocks noChangeArrowheads="1"/>
          </p:cNvSpPr>
          <p:nvPr/>
        </p:nvSpPr>
        <p:spPr bwMode="auto">
          <a:xfrm>
            <a:off x="217488" y="5229225"/>
            <a:ext cx="3059112" cy="1311275"/>
          </a:xfrm>
          <a:prstGeom prst="rect">
            <a:avLst/>
          </a:prstGeom>
          <a:solidFill>
            <a:srgbClr val="FF6600"/>
          </a:solidFill>
          <a:ln w="9525">
            <a:noFill/>
            <a:miter lim="800000"/>
            <a:headEnd/>
            <a:tailEnd/>
          </a:ln>
        </p:spPr>
        <p:txBody>
          <a:bodyPr>
            <a:spAutoFit/>
          </a:bodyPr>
          <a:lstStyle/>
          <a:p>
            <a:pPr marL="342900" indent="-342900">
              <a:spcAft>
                <a:spcPct val="0"/>
              </a:spcAft>
            </a:pPr>
            <a:r>
              <a:rPr lang="en-US" altLang="zh-CN" sz="2000" b="1">
                <a:latin typeface="Arial" pitchFamily="34" charset="0"/>
              </a:rPr>
              <a:t>Semiannual Variation</a:t>
            </a:r>
          </a:p>
          <a:p>
            <a:pPr marL="342900" indent="-342900">
              <a:spcAft>
                <a:spcPct val="0"/>
              </a:spcAft>
            </a:pPr>
            <a:endParaRPr lang="en-US" altLang="zh-CN" sz="2000" b="1">
              <a:latin typeface="Arial" pitchFamily="34" charset="0"/>
            </a:endParaRPr>
          </a:p>
          <a:p>
            <a:pPr marL="342900" indent="-342900">
              <a:spcAft>
                <a:spcPct val="0"/>
              </a:spcAft>
            </a:pPr>
            <a:r>
              <a:rPr lang="en-US" altLang="zh-CN" sz="2000" b="1">
                <a:latin typeface="Arial" pitchFamily="34" charset="0"/>
              </a:rPr>
              <a:t>55 (second half) versus</a:t>
            </a:r>
          </a:p>
          <a:p>
            <a:pPr marL="342900" indent="-342900">
              <a:spcAft>
                <a:spcPct val="0"/>
              </a:spcAft>
            </a:pPr>
            <a:r>
              <a:rPr lang="en-US" altLang="zh-CN" sz="2000" b="1">
                <a:latin typeface="Arial" pitchFamily="34" charset="0"/>
              </a:rPr>
              <a:t>33 (first half) ?</a:t>
            </a:r>
            <a:endParaRPr lang="en-US" altLang="zh-CN" sz="2000">
              <a:latin typeface="Arial" pitchFamily="34" charset="0"/>
              <a:cs typeface="Arial" pitchFamily="34" charset="0"/>
            </a:endParaRPr>
          </a:p>
        </p:txBody>
      </p:sp>
      <p:sp>
        <p:nvSpPr>
          <p:cNvPr id="23562" name="Rectangle 10"/>
          <p:cNvSpPr>
            <a:spLocks noChangeArrowheads="1"/>
          </p:cNvSpPr>
          <p:nvPr/>
        </p:nvSpPr>
        <p:spPr bwMode="auto">
          <a:xfrm>
            <a:off x="6156325" y="333375"/>
            <a:ext cx="2087563" cy="519113"/>
          </a:xfrm>
          <a:prstGeom prst="rect">
            <a:avLst/>
          </a:prstGeom>
          <a:solidFill>
            <a:srgbClr val="0000FF"/>
          </a:solidFill>
          <a:ln w="9525">
            <a:noFill/>
            <a:miter lim="800000"/>
            <a:headEnd/>
            <a:tailEnd/>
          </a:ln>
        </p:spPr>
        <p:txBody>
          <a:bodyPr>
            <a:spAutoFit/>
          </a:bodyPr>
          <a:lstStyle/>
          <a:p>
            <a:pPr marL="342900" indent="-342900">
              <a:spcAft>
                <a:spcPct val="0"/>
              </a:spcAft>
            </a:pPr>
            <a:r>
              <a:rPr lang="en-US" altLang="zh-CN" sz="2800" b="1">
                <a:latin typeface="Arial" pitchFamily="34" charset="0"/>
              </a:rPr>
              <a:t>88 Events</a:t>
            </a:r>
          </a:p>
        </p:txBody>
      </p:sp>
      <p:sp>
        <p:nvSpPr>
          <p:cNvPr id="23563" name="Text Box 11"/>
          <p:cNvSpPr txBox="1">
            <a:spLocks noChangeArrowheads="1"/>
          </p:cNvSpPr>
          <p:nvPr/>
        </p:nvSpPr>
        <p:spPr bwMode="auto">
          <a:xfrm>
            <a:off x="447675" y="6524625"/>
            <a:ext cx="2024063" cy="396875"/>
          </a:xfrm>
          <a:prstGeom prst="rect">
            <a:avLst/>
          </a:prstGeom>
          <a:noFill/>
          <a:ln w="9525" algn="ctr">
            <a:noFill/>
            <a:miter lim="800000"/>
            <a:headEnd/>
            <a:tailEnd/>
          </a:ln>
        </p:spPr>
        <p:txBody>
          <a:bodyPr wrap="none">
            <a:spAutoFit/>
          </a:bodyPr>
          <a:lstStyle/>
          <a:p>
            <a:r>
              <a:rPr lang="en-US" altLang="zh-CN" sz="2000">
                <a:solidFill>
                  <a:srgbClr val="33CCFF"/>
                </a:solidFill>
              </a:rPr>
              <a:t>Zhang et al., 2007</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graphicFrame>
        <p:nvGraphicFramePr>
          <p:cNvPr id="6" name="内容占位符 5"/>
          <p:cNvGraphicFramePr>
            <a:graphicFrameLocks noGrp="1"/>
          </p:cNvGraphicFramePr>
          <p:nvPr>
            <p:ph sz="half" idx="1"/>
          </p:nvPr>
        </p:nvGraphicFramePr>
        <p:xfrm>
          <a:off x="357188" y="1000108"/>
          <a:ext cx="8215340" cy="4857784"/>
        </p:xfrm>
        <a:graphic>
          <a:graphicData uri="http://schemas.openxmlformats.org/drawingml/2006/table">
            <a:tbl>
              <a:tblPr firstRow="1">
                <a:tableStyleId>{69C7853C-536D-4A76-A0AE-DD22124D55A5}</a:tableStyleId>
              </a:tblPr>
              <a:tblGrid>
                <a:gridCol w="2053835"/>
                <a:gridCol w="2053835"/>
                <a:gridCol w="2053835"/>
                <a:gridCol w="2053835"/>
              </a:tblGrid>
              <a:tr h="1546034">
                <a:tc>
                  <a:txBody>
                    <a:bodyPr/>
                    <a:lstStyle/>
                    <a:p>
                      <a:pPr algn="ctr"/>
                      <a:r>
                        <a:rPr lang="en-US" sz="3200" dirty="0"/>
                        <a:t>Storm strength </a:t>
                      </a:r>
                      <a:endParaRPr lang="en-US" sz="3200" dirty="0">
                        <a:latin typeface="Times New Roman" pitchFamily="18" charset="0"/>
                        <a:cs typeface="Times New Roman" pitchFamily="18" charset="0"/>
                      </a:endParaRPr>
                    </a:p>
                  </a:txBody>
                  <a:tcPr marL="60579" marR="60579" marT="30290" marB="30290" anchor="ctr">
                    <a:cell3D prstMaterial="dkEdge">
                      <a:bevel/>
                      <a:lightRig rig="flood" dir="t"/>
                    </a:cell3D>
                  </a:tcPr>
                </a:tc>
                <a:tc>
                  <a:txBody>
                    <a:bodyPr/>
                    <a:lstStyle/>
                    <a:p>
                      <a:pPr algn="ctr"/>
                      <a:r>
                        <a:rPr lang="en-US" sz="3200" dirty="0" err="1"/>
                        <a:t>Dst</a:t>
                      </a:r>
                      <a:r>
                        <a:rPr lang="en-US" sz="3200" dirty="0"/>
                        <a:t> [</a:t>
                      </a:r>
                      <a:r>
                        <a:rPr lang="en-US" sz="3200" dirty="0" err="1"/>
                        <a:t>nT</a:t>
                      </a:r>
                      <a:r>
                        <a:rPr lang="en-US" sz="3200" dirty="0"/>
                        <a:t>] </a:t>
                      </a:r>
                      <a:endParaRPr lang="en-US" sz="3200" dirty="0">
                        <a:latin typeface="Times New Roman" pitchFamily="18" charset="0"/>
                        <a:cs typeface="Times New Roman" pitchFamily="18" charset="0"/>
                      </a:endParaRPr>
                    </a:p>
                  </a:txBody>
                  <a:tcPr marL="60579" marR="60579" marT="30290" marB="30290" anchor="ctr">
                    <a:cell3D prstMaterial="dkEdge">
                      <a:bevel/>
                      <a:lightRig rig="flood" dir="t"/>
                    </a:cell3D>
                  </a:tcPr>
                </a:tc>
                <a:tc>
                  <a:txBody>
                    <a:bodyPr/>
                    <a:lstStyle/>
                    <a:p>
                      <a:pPr algn="ctr"/>
                      <a:r>
                        <a:rPr lang="en-US" sz="3200" dirty="0" err="1"/>
                        <a:t>Bz</a:t>
                      </a:r>
                      <a:r>
                        <a:rPr lang="en-US" sz="3200" dirty="0"/>
                        <a:t> [</a:t>
                      </a:r>
                      <a:r>
                        <a:rPr lang="en-US" sz="3200" dirty="0" err="1"/>
                        <a:t>nT</a:t>
                      </a:r>
                      <a:r>
                        <a:rPr lang="en-US" sz="3200" dirty="0"/>
                        <a:t>] </a:t>
                      </a:r>
                      <a:endParaRPr lang="en-US" sz="3200" dirty="0">
                        <a:latin typeface="Times New Roman" pitchFamily="18" charset="0"/>
                        <a:cs typeface="Times New Roman" pitchFamily="18" charset="0"/>
                      </a:endParaRPr>
                    </a:p>
                  </a:txBody>
                  <a:tcPr marL="60579" marR="60579" marT="30290" marB="30290" anchor="ctr">
                    <a:cell3D prstMaterial="dkEdge">
                      <a:bevel/>
                      <a:lightRig rig="flood" dir="t"/>
                    </a:cell3D>
                  </a:tcPr>
                </a:tc>
                <a:tc>
                  <a:txBody>
                    <a:bodyPr/>
                    <a:lstStyle/>
                    <a:p>
                      <a:pPr algn="ctr"/>
                      <a:r>
                        <a:rPr lang="en-US" sz="3200" dirty="0" err="1"/>
                        <a:t>dT</a:t>
                      </a:r>
                      <a:r>
                        <a:rPr lang="en-US" sz="3200" dirty="0"/>
                        <a:t> [h] </a:t>
                      </a:r>
                      <a:endParaRPr lang="en-US" sz="3200" dirty="0">
                        <a:latin typeface="Times New Roman" pitchFamily="18" charset="0"/>
                        <a:cs typeface="Times New Roman" pitchFamily="18" charset="0"/>
                      </a:endParaRPr>
                    </a:p>
                  </a:txBody>
                  <a:tcPr marL="60579" marR="60579" marT="30290" marB="30290" anchor="ctr">
                    <a:cell3D prstMaterial="dkEdge">
                      <a:bevel/>
                      <a:lightRig rig="flood" dir="t"/>
                    </a:cell3D>
                  </a:tcPr>
                </a:tc>
              </a:tr>
              <a:tr h="882858">
                <a:tc>
                  <a:txBody>
                    <a:bodyPr/>
                    <a:lstStyle/>
                    <a:p>
                      <a:pPr algn="ctr"/>
                      <a:r>
                        <a:rPr lang="en-US" sz="3200"/>
                        <a:t>Intense </a:t>
                      </a:r>
                      <a:endParaRPr lang="en-US" sz="3200">
                        <a:latin typeface="Times New Roman" pitchFamily="18" charset="0"/>
                        <a:cs typeface="Times New Roman" pitchFamily="18" charset="0"/>
                      </a:endParaRPr>
                    </a:p>
                  </a:txBody>
                  <a:tcPr marL="60579" marR="60579" marT="30290" marB="30290" anchor="ctr">
                    <a:cell3D prstMaterial="dkEdge">
                      <a:bevel/>
                      <a:lightRig rig="flood" dir="t"/>
                    </a:cell3D>
                  </a:tcPr>
                </a:tc>
                <a:tc>
                  <a:txBody>
                    <a:bodyPr/>
                    <a:lstStyle/>
                    <a:p>
                      <a:pPr algn="ctr"/>
                      <a:r>
                        <a:rPr lang="en-US" altLang="zh-CN" sz="3200" dirty="0"/>
                        <a:t>-100 </a:t>
                      </a:r>
                      <a:endParaRPr lang="en-US" altLang="zh-CN" sz="3200" dirty="0">
                        <a:latin typeface="Times New Roman" pitchFamily="18" charset="0"/>
                        <a:cs typeface="Times New Roman" pitchFamily="18" charset="0"/>
                      </a:endParaRPr>
                    </a:p>
                  </a:txBody>
                  <a:tcPr marL="60579" marR="60579" marT="30290" marB="30290" anchor="ctr">
                    <a:cell3D prstMaterial="dkEdge">
                      <a:bevel/>
                      <a:lightRig rig="flood" dir="t"/>
                    </a:cell3D>
                  </a:tcPr>
                </a:tc>
                <a:tc>
                  <a:txBody>
                    <a:bodyPr/>
                    <a:lstStyle/>
                    <a:p>
                      <a:pPr algn="ctr"/>
                      <a:r>
                        <a:rPr lang="en-US" altLang="zh-CN" sz="3200"/>
                        <a:t>-10 </a:t>
                      </a:r>
                      <a:endParaRPr lang="en-US" altLang="zh-CN" sz="3200">
                        <a:latin typeface="Times New Roman" pitchFamily="18" charset="0"/>
                        <a:cs typeface="Times New Roman" pitchFamily="18" charset="0"/>
                      </a:endParaRPr>
                    </a:p>
                  </a:txBody>
                  <a:tcPr marL="60579" marR="60579" marT="30290" marB="30290" anchor="ctr">
                    <a:cell3D prstMaterial="dkEdge">
                      <a:bevel/>
                      <a:lightRig rig="flood" dir="t"/>
                    </a:cell3D>
                  </a:tcPr>
                </a:tc>
                <a:tc>
                  <a:txBody>
                    <a:bodyPr/>
                    <a:lstStyle/>
                    <a:p>
                      <a:pPr algn="ctr"/>
                      <a:r>
                        <a:rPr lang="en-US" altLang="zh-CN" sz="3200" dirty="0"/>
                        <a:t>3 </a:t>
                      </a:r>
                      <a:endParaRPr lang="en-US" altLang="zh-CN" sz="3200" dirty="0">
                        <a:latin typeface="Times New Roman" pitchFamily="18" charset="0"/>
                        <a:cs typeface="Times New Roman" pitchFamily="18" charset="0"/>
                      </a:endParaRPr>
                    </a:p>
                  </a:txBody>
                  <a:tcPr marL="60579" marR="60579" marT="30290" marB="30290" anchor="ctr">
                    <a:cell3D prstMaterial="dkEdge">
                      <a:bevel/>
                      <a:lightRig rig="flood" dir="t"/>
                    </a:cell3D>
                  </a:tcPr>
                </a:tc>
              </a:tr>
              <a:tr h="882858">
                <a:tc>
                  <a:txBody>
                    <a:bodyPr/>
                    <a:lstStyle/>
                    <a:p>
                      <a:pPr algn="ctr"/>
                      <a:r>
                        <a:rPr lang="en-US" sz="3200"/>
                        <a:t>Moderate </a:t>
                      </a:r>
                      <a:endParaRPr lang="en-US" sz="3200">
                        <a:latin typeface="Times New Roman" pitchFamily="18" charset="0"/>
                        <a:cs typeface="Times New Roman" pitchFamily="18" charset="0"/>
                      </a:endParaRPr>
                    </a:p>
                  </a:txBody>
                  <a:tcPr marL="60579" marR="60579" marT="30290" marB="30290" anchor="ctr">
                    <a:cell3D prstMaterial="dkEdge">
                      <a:bevel/>
                      <a:lightRig rig="flood" dir="t"/>
                    </a:cell3D>
                  </a:tcPr>
                </a:tc>
                <a:tc>
                  <a:txBody>
                    <a:bodyPr/>
                    <a:lstStyle/>
                    <a:p>
                      <a:pPr algn="ctr"/>
                      <a:r>
                        <a:rPr lang="en-US" altLang="zh-CN" sz="3200"/>
                        <a:t>-50 </a:t>
                      </a:r>
                      <a:endParaRPr lang="en-US" altLang="zh-CN" sz="3200">
                        <a:latin typeface="Times New Roman" pitchFamily="18" charset="0"/>
                        <a:cs typeface="Times New Roman" pitchFamily="18" charset="0"/>
                      </a:endParaRPr>
                    </a:p>
                  </a:txBody>
                  <a:tcPr marL="60579" marR="60579" marT="30290" marB="30290" anchor="ctr">
                    <a:cell3D prstMaterial="dkEdge">
                      <a:bevel/>
                      <a:lightRig rig="flood" dir="t"/>
                    </a:cell3D>
                  </a:tcPr>
                </a:tc>
                <a:tc>
                  <a:txBody>
                    <a:bodyPr/>
                    <a:lstStyle/>
                    <a:p>
                      <a:pPr algn="ctr"/>
                      <a:r>
                        <a:rPr lang="en-US" altLang="zh-CN" sz="3200"/>
                        <a:t>-5 </a:t>
                      </a:r>
                      <a:endParaRPr lang="en-US" altLang="zh-CN" sz="3200">
                        <a:latin typeface="Times New Roman" pitchFamily="18" charset="0"/>
                        <a:cs typeface="Times New Roman" pitchFamily="18" charset="0"/>
                      </a:endParaRPr>
                    </a:p>
                  </a:txBody>
                  <a:tcPr marL="60579" marR="60579" marT="30290" marB="30290" anchor="ctr">
                    <a:cell3D prstMaterial="dkEdge">
                      <a:bevel/>
                      <a:lightRig rig="flood" dir="t"/>
                    </a:cell3D>
                  </a:tcPr>
                </a:tc>
                <a:tc>
                  <a:txBody>
                    <a:bodyPr/>
                    <a:lstStyle/>
                    <a:p>
                      <a:pPr algn="ctr"/>
                      <a:r>
                        <a:rPr lang="en-US" altLang="zh-CN" sz="3200" dirty="0"/>
                        <a:t>2 </a:t>
                      </a:r>
                      <a:endParaRPr lang="en-US" altLang="zh-CN" sz="3200" dirty="0">
                        <a:latin typeface="Times New Roman" pitchFamily="18" charset="0"/>
                        <a:cs typeface="Times New Roman" pitchFamily="18" charset="0"/>
                      </a:endParaRPr>
                    </a:p>
                  </a:txBody>
                  <a:tcPr marL="60579" marR="60579" marT="30290" marB="30290" anchor="ctr">
                    <a:cell3D prstMaterial="dkEdge">
                      <a:bevel/>
                      <a:lightRig rig="flood" dir="t"/>
                    </a:cell3D>
                  </a:tcPr>
                </a:tc>
              </a:tr>
              <a:tr h="1546034">
                <a:tc>
                  <a:txBody>
                    <a:bodyPr/>
                    <a:lstStyle/>
                    <a:p>
                      <a:pPr algn="ctr"/>
                      <a:r>
                        <a:rPr lang="en-US" sz="3200" dirty="0" smtClean="0"/>
                        <a:t>Small</a:t>
                      </a:r>
                      <a:endParaRPr lang="en-US" sz="3200" dirty="0">
                        <a:latin typeface="Times New Roman" pitchFamily="18" charset="0"/>
                        <a:cs typeface="Times New Roman" pitchFamily="18" charset="0"/>
                      </a:endParaRPr>
                    </a:p>
                  </a:txBody>
                  <a:tcPr marL="60579" marR="60579" marT="30290" marB="30290" anchor="ctr">
                    <a:cell3D prstMaterial="dkEdge">
                      <a:bevel/>
                      <a:lightRig rig="flood" dir="t"/>
                    </a:cell3D>
                  </a:tcPr>
                </a:tc>
                <a:tc>
                  <a:txBody>
                    <a:bodyPr/>
                    <a:lstStyle/>
                    <a:p>
                      <a:pPr algn="ctr"/>
                      <a:r>
                        <a:rPr lang="en-US" altLang="zh-CN" sz="3200" dirty="0"/>
                        <a:t>-30 </a:t>
                      </a:r>
                      <a:endParaRPr lang="en-US" altLang="zh-CN" sz="3200" dirty="0">
                        <a:latin typeface="Times New Roman" pitchFamily="18" charset="0"/>
                        <a:cs typeface="Times New Roman" pitchFamily="18" charset="0"/>
                      </a:endParaRPr>
                    </a:p>
                  </a:txBody>
                  <a:tcPr marL="60579" marR="60579" marT="30290" marB="30290" anchor="ctr">
                    <a:cell3D prstMaterial="dkEdge">
                      <a:bevel/>
                      <a:lightRig rig="flood" dir="t"/>
                    </a:cell3D>
                  </a:tcPr>
                </a:tc>
                <a:tc>
                  <a:txBody>
                    <a:bodyPr/>
                    <a:lstStyle/>
                    <a:p>
                      <a:pPr algn="ctr"/>
                      <a:r>
                        <a:rPr lang="en-US" altLang="zh-CN" sz="3200" dirty="0"/>
                        <a:t>-3 </a:t>
                      </a:r>
                      <a:endParaRPr lang="en-US" altLang="zh-CN" sz="3200" dirty="0">
                        <a:latin typeface="Times New Roman" pitchFamily="18" charset="0"/>
                        <a:cs typeface="Times New Roman" pitchFamily="18" charset="0"/>
                      </a:endParaRPr>
                    </a:p>
                  </a:txBody>
                  <a:tcPr marL="60579" marR="60579" marT="30290" marB="30290" anchor="ctr">
                    <a:cell3D prstMaterial="dkEdge">
                      <a:bevel/>
                      <a:lightRig rig="flood" dir="t"/>
                    </a:cell3D>
                  </a:tcPr>
                </a:tc>
                <a:tc>
                  <a:txBody>
                    <a:bodyPr/>
                    <a:lstStyle/>
                    <a:p>
                      <a:pPr algn="ctr"/>
                      <a:r>
                        <a:rPr lang="en-US" altLang="zh-CN" sz="3200" dirty="0"/>
                        <a:t>1 </a:t>
                      </a:r>
                      <a:endParaRPr lang="en-US" altLang="zh-CN" sz="3200" dirty="0">
                        <a:latin typeface="Times New Roman" pitchFamily="18" charset="0"/>
                        <a:cs typeface="Times New Roman" pitchFamily="18" charset="0"/>
                      </a:endParaRPr>
                    </a:p>
                  </a:txBody>
                  <a:tcPr marL="60579" marR="60579" marT="30290" marB="30290" anchor="ctr">
                    <a:cell3D prstMaterial="dkEdge">
                      <a:bevel/>
                      <a:lightRig rig="flood" dir="t"/>
                    </a:cell3D>
                  </a:tcPr>
                </a:tc>
              </a:tr>
            </a:tbl>
          </a:graphicData>
        </a:graphic>
      </p:graphicFrame>
      <p:sp>
        <p:nvSpPr>
          <p:cNvPr id="4" name="内容占位符 3"/>
          <p:cNvSpPr>
            <a:spLocks noGrp="1"/>
          </p:cNvSpPr>
          <p:nvPr>
            <p:ph sz="half" idx="2"/>
          </p:nvPr>
        </p:nvSpPr>
        <p:spPr/>
        <p:txBody>
          <a:bodyPr/>
          <a:lstStyle/>
          <a:p>
            <a:endParaRPr lang="zh-CN"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457200" y="142852"/>
            <a:ext cx="8229600" cy="857256"/>
          </a:xfrm>
        </p:spPr>
        <p:txBody>
          <a:bodyPr>
            <a:normAutofit/>
          </a:bodyPr>
          <a:lstStyle/>
          <a:p>
            <a:r>
              <a:rPr lang="en-US" b="1" dirty="0" smtClean="0"/>
              <a:t>Phases of a storm</a:t>
            </a:r>
            <a:endParaRPr lang="zh-CN" altLang="en-US" dirty="0"/>
          </a:p>
        </p:txBody>
      </p:sp>
      <p:sp>
        <p:nvSpPr>
          <p:cNvPr id="6" name="内容占位符 5"/>
          <p:cNvSpPr>
            <a:spLocks noGrp="1"/>
          </p:cNvSpPr>
          <p:nvPr>
            <p:ph idx="1"/>
          </p:nvPr>
        </p:nvSpPr>
        <p:spPr>
          <a:xfrm>
            <a:off x="457200" y="1071546"/>
            <a:ext cx="8229600" cy="5500726"/>
          </a:xfrm>
        </p:spPr>
        <p:txBody>
          <a:bodyPr/>
          <a:lstStyle/>
          <a:p>
            <a:endParaRPr lang="zh-CN" altLang="en-US" dirty="0"/>
          </a:p>
        </p:txBody>
      </p:sp>
      <p:pic>
        <p:nvPicPr>
          <p:cNvPr id="134146" name="Picture 2" descr="http://folk.uib.no/pte087/storm.png"/>
          <p:cNvPicPr>
            <a:picLocks noChangeAspect="1" noChangeArrowheads="1"/>
          </p:cNvPicPr>
          <p:nvPr/>
        </p:nvPicPr>
        <p:blipFill>
          <a:blip r:embed="rId2"/>
          <a:srcRect/>
          <a:stretch>
            <a:fillRect/>
          </a:stretch>
        </p:blipFill>
        <p:spPr bwMode="auto">
          <a:xfrm>
            <a:off x="214282" y="1785926"/>
            <a:ext cx="8639768" cy="392909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Initial Phase</a:t>
            </a:r>
            <a:endParaRPr lang="zh-CN" altLang="en-US" dirty="0"/>
          </a:p>
        </p:txBody>
      </p:sp>
      <p:sp>
        <p:nvSpPr>
          <p:cNvPr id="3" name="内容占位符 2"/>
          <p:cNvSpPr>
            <a:spLocks noGrp="1"/>
          </p:cNvSpPr>
          <p:nvPr>
            <p:ph idx="1"/>
          </p:nvPr>
        </p:nvSpPr>
        <p:spPr/>
        <p:txBody>
          <a:bodyPr/>
          <a:lstStyle/>
          <a:p>
            <a:endParaRPr lang="en-US" dirty="0" smtClean="0"/>
          </a:p>
          <a:p>
            <a:pPr lvl="1"/>
            <a:r>
              <a:rPr lang="en-US" dirty="0" smtClean="0"/>
              <a:t>lasting from minutes to hours; </a:t>
            </a:r>
            <a:r>
              <a:rPr lang="en-US" dirty="0" err="1" smtClean="0"/>
              <a:t>Dst</a:t>
            </a:r>
            <a:r>
              <a:rPr lang="en-US" dirty="0" smtClean="0"/>
              <a:t> increases to positive values up to tens of </a:t>
            </a:r>
            <a:r>
              <a:rPr lang="en-US" dirty="0" err="1" smtClean="0"/>
              <a:t>nT</a:t>
            </a:r>
            <a:endParaRPr lang="en-US" dirty="0" smtClean="0"/>
          </a:p>
          <a:p>
            <a:pPr lvl="1"/>
            <a:r>
              <a:rPr lang="en-US" dirty="0" smtClean="0"/>
              <a:t>dayside magnetopause is compressed inward (perhaps by several Re), with the following effects: </a:t>
            </a:r>
          </a:p>
          <a:p>
            <a:pPr lvl="2"/>
            <a:r>
              <a:rPr lang="en-US" dirty="0" err="1" smtClean="0">
                <a:hlinkClick r:id="rId2" action="ppaction://hlinkfile" tooltip="Magnetohydrodynamic waves"/>
              </a:rPr>
              <a:t>magnetohydrodynamic</a:t>
            </a:r>
            <a:r>
              <a:rPr lang="en-US" dirty="0" smtClean="0">
                <a:hlinkClick r:id="rId2" action="ppaction://hlinkfile" tooltip="Magnetohydrodynamic waves"/>
              </a:rPr>
              <a:t> waves</a:t>
            </a:r>
            <a:r>
              <a:rPr lang="en-US" dirty="0" smtClean="0"/>
              <a:t> are launched, and they propagate into the magnetosphere</a:t>
            </a:r>
          </a:p>
          <a:p>
            <a:pPr lvl="2"/>
            <a:r>
              <a:rPr lang="en-US" dirty="0" smtClean="0"/>
              <a:t>particle anisotropies </a:t>
            </a:r>
            <a:r>
              <a:rPr lang="en-US" dirty="0" err="1" smtClean="0"/>
              <a:t>favouring</a:t>
            </a:r>
            <a:r>
              <a:rPr lang="en-US" dirty="0" smtClean="0"/>
              <a:t>, e.g., certain </a:t>
            </a:r>
            <a:r>
              <a:rPr lang="en-US" dirty="0" smtClean="0">
                <a:hlinkClick r:id="rId3" action="ppaction://hlinkfile" tooltip="Pc 1-2 and IPDP pulsations"/>
              </a:rPr>
              <a:t>Pc 1</a:t>
            </a:r>
            <a:r>
              <a:rPr lang="en-US" dirty="0" smtClean="0"/>
              <a:t> wave type, are created</a:t>
            </a:r>
          </a:p>
          <a:p>
            <a:endParaRPr lang="zh-CN" alt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Shock-Magnetosphere Interaction</a:t>
            </a:r>
            <a:endParaRPr lang="zh-CN" altLang="en-US" dirty="0"/>
          </a:p>
        </p:txBody>
      </p:sp>
      <p:pic>
        <p:nvPicPr>
          <p:cNvPr id="4" name="ion-ms-jan_3.mpeg">
            <a:hlinkClick r:id="" action="ppaction://media"/>
          </p:cNvPr>
          <p:cNvPicPr>
            <a:picLocks noGrp="1" noRot="1" noChangeAspect="1"/>
          </p:cNvPicPr>
          <p:nvPr>
            <p:ph idx="1"/>
            <a:videoFile r:link="rId1"/>
          </p:nvPr>
        </p:nvPicPr>
        <p:blipFill>
          <a:blip r:embed="rId3"/>
          <a:stretch>
            <a:fillRect/>
          </a:stretch>
        </p:blipFill>
        <p:spPr>
          <a:xfrm>
            <a:off x="1142976" y="1290620"/>
            <a:ext cx="6858048" cy="51435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8596" y="5500702"/>
            <a:ext cx="8229600" cy="1143000"/>
          </a:xfrm>
        </p:spPr>
        <p:txBody>
          <a:bodyPr/>
          <a:lstStyle/>
          <a:p>
            <a:r>
              <a:rPr lang="en-US" altLang="zh-CN" dirty="0" smtClean="0"/>
              <a:t>Contour of thermal pressure</a:t>
            </a:r>
            <a:endParaRPr lang="zh-CN" altLang="en-US" dirty="0"/>
          </a:p>
        </p:txBody>
      </p:sp>
      <p:sp>
        <p:nvSpPr>
          <p:cNvPr id="3" name="内容占位符 2"/>
          <p:cNvSpPr>
            <a:spLocks noGrp="1"/>
          </p:cNvSpPr>
          <p:nvPr>
            <p:ph idx="1"/>
          </p:nvPr>
        </p:nvSpPr>
        <p:spPr/>
        <p:txBody>
          <a:bodyPr/>
          <a:lstStyle/>
          <a:p>
            <a:endParaRPr lang="zh-CN" altLang="en-US" dirty="0"/>
          </a:p>
        </p:txBody>
      </p:sp>
      <p:pic>
        <p:nvPicPr>
          <p:cNvPr id="135170" name="Picture 2"/>
          <p:cNvPicPr>
            <a:picLocks noChangeAspect="1" noChangeArrowheads="1"/>
          </p:cNvPicPr>
          <p:nvPr/>
        </p:nvPicPr>
        <p:blipFill>
          <a:blip r:embed="rId2"/>
          <a:srcRect/>
          <a:stretch>
            <a:fillRect/>
          </a:stretch>
        </p:blipFill>
        <p:spPr bwMode="auto">
          <a:xfrm>
            <a:off x="285720" y="142852"/>
            <a:ext cx="8212077" cy="51054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2844" y="274638"/>
            <a:ext cx="8786874" cy="1143000"/>
          </a:xfrm>
        </p:spPr>
        <p:txBody>
          <a:bodyPr>
            <a:normAutofit fontScale="90000"/>
          </a:bodyPr>
          <a:lstStyle/>
          <a:p>
            <a:r>
              <a:rPr lang="en-US" altLang="zh-CN" dirty="0" smtClean="0"/>
              <a:t>Shock-induced acceleration of particles</a:t>
            </a:r>
            <a:endParaRPr lang="zh-CN" altLang="en-US" dirty="0"/>
          </a:p>
        </p:txBody>
      </p:sp>
      <p:pic>
        <p:nvPicPr>
          <p:cNvPr id="4" name="Mar91.r=6.mpeg">
            <a:hlinkClick r:id="" action="ppaction://media"/>
          </p:cNvPr>
          <p:cNvPicPr>
            <a:picLocks noGrp="1" noRot="1" noChangeAspect="1"/>
          </p:cNvPicPr>
          <p:nvPr>
            <p:ph idx="1"/>
            <a:videoFile r:link="rId1"/>
          </p:nvPr>
        </p:nvPicPr>
        <p:blipFill>
          <a:blip r:embed="rId3"/>
          <a:stretch>
            <a:fillRect/>
          </a:stretch>
        </p:blipFill>
        <p:spPr>
          <a:xfrm>
            <a:off x="1500166" y="1489968"/>
            <a:ext cx="6174311" cy="50717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74638"/>
            <a:ext cx="9144000" cy="1143000"/>
          </a:xfrm>
        </p:spPr>
        <p:txBody>
          <a:bodyPr>
            <a:normAutofit fontScale="90000"/>
          </a:bodyPr>
          <a:lstStyle/>
          <a:p>
            <a:r>
              <a:rPr lang="en-US" sz="2700" dirty="0" smtClean="0"/>
              <a:t>Simulation showing the coherent interaction of a ring of energetic electrons with an analytic impulse representing the effect of a shock in the solar wind.</a:t>
            </a:r>
            <a:endParaRPr lang="zh-CN" altLang="en-US" sz="2000" dirty="0"/>
          </a:p>
        </p:txBody>
      </p:sp>
      <p:pic>
        <p:nvPicPr>
          <p:cNvPr id="4" name="analytic-impulse.r0=7.avi">
            <a:hlinkClick r:id="" action="ppaction://media"/>
          </p:cNvPr>
          <p:cNvPicPr>
            <a:picLocks noGrp="1" noRot="1" noChangeAspect="1"/>
          </p:cNvPicPr>
          <p:nvPr>
            <p:ph idx="1"/>
            <a:videoFile r:link="rId1"/>
          </p:nvPr>
        </p:nvPicPr>
        <p:blipFill>
          <a:blip r:embed="rId3"/>
          <a:stretch>
            <a:fillRect/>
          </a:stretch>
        </p:blipFill>
        <p:spPr>
          <a:xfrm>
            <a:off x="500034" y="1500174"/>
            <a:ext cx="8058180" cy="4029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457200" y="260648"/>
            <a:ext cx="8229600" cy="6311624"/>
          </a:xfrm>
        </p:spPr>
        <p:txBody>
          <a:bodyPr/>
          <a:lstStyle/>
          <a:p>
            <a:r>
              <a:rPr lang="zh-CN" altLang="en-US" dirty="0" smtClean="0"/>
              <a:t>磁暴是地球的磁场的水平分量在 一到几个小时内急剧下降而在随后的几天内恢复。</a:t>
            </a:r>
          </a:p>
          <a:p>
            <a:r>
              <a:rPr lang="en-US" altLang="zh-CN" dirty="0" smtClean="0">
                <a:latin typeface="Times New Roman" pitchFamily="18" charset="0"/>
                <a:cs typeface="Times New Roman" pitchFamily="18" charset="0"/>
              </a:rPr>
              <a:t>A geomagnetic storm is characterized by a main phase during which </a:t>
            </a:r>
            <a:r>
              <a:rPr lang="en-US" altLang="zh-CN" dirty="0" smtClean="0">
                <a:solidFill>
                  <a:srgbClr val="FF0000"/>
                </a:solidFill>
                <a:latin typeface="Times New Roman" pitchFamily="18" charset="0"/>
                <a:cs typeface="Times New Roman" pitchFamily="18" charset="0"/>
              </a:rPr>
              <a:t>the horizontal component of the Earth’s low latitude magnetic fields are significantly depressed over a time span of one to a few hours followed by its recovery which may extend over several days</a:t>
            </a:r>
            <a:r>
              <a:rPr lang="en-US" altLang="zh-CN" dirty="0" smtClean="0">
                <a:latin typeface="Times New Roman" pitchFamily="18" charset="0"/>
                <a:cs typeface="Times New Roman" pitchFamily="18" charset="0"/>
              </a:rPr>
              <a:t> (</a:t>
            </a:r>
            <a:r>
              <a:rPr lang="en-US" altLang="zh-CN" dirty="0" err="1" smtClean="0">
                <a:latin typeface="Times New Roman" pitchFamily="18" charset="0"/>
                <a:cs typeface="Times New Roman" pitchFamily="18" charset="0"/>
              </a:rPr>
              <a:t>Rostoker</a:t>
            </a:r>
            <a:r>
              <a:rPr lang="en-US" altLang="zh-CN" dirty="0" smtClean="0">
                <a:latin typeface="Times New Roman" pitchFamily="18" charset="0"/>
                <a:cs typeface="Times New Roman" pitchFamily="18" charset="0"/>
              </a:rPr>
              <a:t>, 1997)”.</a:t>
            </a:r>
          </a:p>
          <a:p>
            <a:r>
              <a:rPr lang="en-US" altLang="zh-CN" dirty="0" smtClean="0">
                <a:latin typeface="Times New Roman" pitchFamily="18" charset="0"/>
                <a:cs typeface="Times New Roman" pitchFamily="18" charset="0"/>
              </a:rPr>
              <a:t>Measuring the variation of horizontal magnetic field </a:t>
            </a:r>
            <a:r>
              <a:rPr lang="en-US" altLang="zh-CN" b="1" dirty="0" err="1" smtClean="0">
                <a:solidFill>
                  <a:srgbClr val="FF0000"/>
                </a:solidFill>
                <a:latin typeface="Times New Roman" pitchFamily="18" charset="0"/>
                <a:cs typeface="Times New Roman" pitchFamily="18" charset="0"/>
              </a:rPr>
              <a:t>Dst</a:t>
            </a:r>
            <a:r>
              <a:rPr lang="en-US" altLang="zh-CN" dirty="0" smtClean="0">
                <a:latin typeface="Times New Roman" pitchFamily="18" charset="0"/>
                <a:cs typeface="Times New Roman" pitchFamily="18" charset="0"/>
              </a:rPr>
              <a:t> index: low latitude, hourly, global network</a:t>
            </a:r>
            <a:endParaRPr lang="zh-CN" altLang="en-US" dirty="0" smtClean="0">
              <a:latin typeface="Times New Roman" pitchFamily="18" charset="0"/>
              <a:cs typeface="Times New Roman" pitchFamily="18" charset="0"/>
            </a:endParaRPr>
          </a:p>
          <a:p>
            <a:endParaRPr lang="zh-CN" altLang="en-US" dirty="0">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Main Phase</a:t>
            </a:r>
            <a:endParaRPr lang="zh-CN" altLang="en-US" dirty="0"/>
          </a:p>
        </p:txBody>
      </p:sp>
      <p:sp>
        <p:nvSpPr>
          <p:cNvPr id="3" name="内容占位符 2"/>
          <p:cNvSpPr>
            <a:spLocks noGrp="1"/>
          </p:cNvSpPr>
          <p:nvPr>
            <p:ph idx="1"/>
          </p:nvPr>
        </p:nvSpPr>
        <p:spPr/>
        <p:txBody>
          <a:bodyPr>
            <a:normAutofit/>
          </a:bodyPr>
          <a:lstStyle/>
          <a:p>
            <a:endParaRPr lang="en-US" dirty="0" smtClean="0"/>
          </a:p>
          <a:p>
            <a:pPr lvl="1"/>
            <a:r>
              <a:rPr lang="en-US" dirty="0" smtClean="0"/>
              <a:t>lasting from half an hour to several hours; </a:t>
            </a:r>
            <a:r>
              <a:rPr lang="en-US" dirty="0" err="1" smtClean="0"/>
              <a:t>Dst</a:t>
            </a:r>
            <a:r>
              <a:rPr lang="en-US" dirty="0" smtClean="0"/>
              <a:t> can reach negative values of hundreds of </a:t>
            </a:r>
            <a:r>
              <a:rPr lang="en-US" dirty="0" err="1" smtClean="0"/>
              <a:t>nT</a:t>
            </a:r>
            <a:endParaRPr lang="en-US" dirty="0" smtClean="0"/>
          </a:p>
          <a:p>
            <a:pPr lvl="1"/>
            <a:r>
              <a:rPr lang="en-US" dirty="0" smtClean="0"/>
              <a:t>ring current is built up</a:t>
            </a:r>
          </a:p>
          <a:p>
            <a:pPr lvl="1"/>
            <a:r>
              <a:rPr lang="en-US" dirty="0" smtClean="0"/>
              <a:t>strong cross-tail electric field pushes the </a:t>
            </a:r>
            <a:r>
              <a:rPr lang="en-US" dirty="0" err="1" smtClean="0"/>
              <a:t>plasmapause</a:t>
            </a:r>
            <a:r>
              <a:rPr lang="en-US" dirty="0" smtClean="0"/>
              <a:t> closer to the Earth, and peels off the outer layers of the old </a:t>
            </a:r>
            <a:r>
              <a:rPr lang="en-US" dirty="0" err="1" smtClean="0">
                <a:hlinkClick r:id="rId2" action="ppaction://hlinkfile" tooltip="Plasmasphere"/>
              </a:rPr>
              <a:t>plasmasphere</a:t>
            </a:r>
            <a:endParaRPr lang="en-US" dirty="0" smtClean="0"/>
          </a:p>
          <a:p>
            <a:endParaRPr lang="zh-CN"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74638"/>
            <a:ext cx="9144000" cy="1654164"/>
          </a:xfrm>
        </p:spPr>
        <p:txBody>
          <a:bodyPr>
            <a:noAutofit/>
          </a:bodyPr>
          <a:lstStyle/>
          <a:p>
            <a:pPr algn="l"/>
            <a:r>
              <a:rPr lang="en-US" sz="1800" dirty="0" err="1">
                <a:hlinkClick r:id="rId3" action="ppaction://hlinkfile"/>
              </a:rPr>
              <a:t>Substorm</a:t>
            </a:r>
            <a:r>
              <a:rPr lang="en-US" sz="1800" dirty="0">
                <a:hlinkClick r:id="rId3" action="ppaction://hlinkfile"/>
              </a:rPr>
              <a:t> and storm dynamics of Earth’s magnetosphere. A movie example is developed for Apr. 22, 2002 storm event and provides a global view of complex dynamical behavior of the Earth’s magnetosphere and ionosphere. The semi-transparent grey mantle is the 3D envelope of the last-closed Earth’s magnetic field lines. Plasma flows are shown in black arrows and the density of the plasma is also shown in colors that denote large (red) and small (blue) values. Contours in the black circle show evolutions of electric field inside Earth’s ionosphere (~100 km above Earth’s surface).</a:t>
            </a:r>
            <a:r>
              <a:rPr lang="en-US" sz="1800" dirty="0"/>
              <a:t/>
            </a:r>
            <a:br>
              <a:rPr lang="en-US" sz="1800" dirty="0"/>
            </a:br>
            <a:endParaRPr lang="zh-CN" altLang="en-US" sz="1800" dirty="0"/>
          </a:p>
        </p:txBody>
      </p:sp>
      <p:pic>
        <p:nvPicPr>
          <p:cNvPr id="4" name="Apr_22_2002_pot_a.mpeg">
            <a:hlinkClick r:id="" action="ppaction://media"/>
          </p:cNvPr>
          <p:cNvPicPr>
            <a:picLocks noGrp="1" noRot="1" noChangeAspect="1"/>
          </p:cNvPicPr>
          <p:nvPr>
            <p:ph idx="1"/>
            <a:videoFile r:link="rId1"/>
          </p:nvPr>
        </p:nvPicPr>
        <p:blipFill>
          <a:blip r:embed="rId4"/>
          <a:stretch>
            <a:fillRect/>
          </a:stretch>
        </p:blipFill>
        <p:spPr>
          <a:xfrm>
            <a:off x="790281" y="2008832"/>
            <a:ext cx="7353619" cy="470631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20020329[1].avi">
            <a:hlinkClick r:id="" action="ppaction://media"/>
          </p:cNvPr>
          <p:cNvPicPr>
            <a:picLocks noGrp="1" noRot="1" noChangeAspect="1"/>
          </p:cNvPicPr>
          <p:nvPr>
            <p:ph idx="1"/>
            <a:videoFile r:link="rId1"/>
          </p:nvPr>
        </p:nvPicPr>
        <p:blipFill>
          <a:blip r:embed="rId3"/>
          <a:stretch>
            <a:fillRect/>
          </a:stretch>
        </p:blipFill>
        <p:spPr>
          <a:xfrm>
            <a:off x="485804" y="0"/>
            <a:ext cx="82296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19100" y="228600"/>
            <a:ext cx="8305800" cy="1143000"/>
          </a:xfrm>
        </p:spPr>
        <p:txBody>
          <a:bodyPr/>
          <a:lstStyle/>
          <a:p>
            <a:r>
              <a:rPr lang="en-US" altLang="zh-CN" sz="2800">
                <a:ea typeface="宋体" pitchFamily="2" charset="-122"/>
              </a:rPr>
              <a:t>Effect of the Ring Current: Magnetic Field Perturbations</a:t>
            </a:r>
          </a:p>
        </p:txBody>
      </p:sp>
      <p:pic>
        <p:nvPicPr>
          <p:cNvPr id="41987" name="Picture 3"/>
          <p:cNvPicPr>
            <a:picLocks noChangeAspect="1" noChangeArrowheads="1"/>
          </p:cNvPicPr>
          <p:nvPr/>
        </p:nvPicPr>
        <p:blipFill>
          <a:blip r:embed="rId2"/>
          <a:srcRect/>
          <a:stretch>
            <a:fillRect/>
          </a:stretch>
        </p:blipFill>
        <p:spPr bwMode="auto">
          <a:xfrm>
            <a:off x="3028950" y="1219200"/>
            <a:ext cx="3086100" cy="1765300"/>
          </a:xfrm>
          <a:prstGeom prst="rect">
            <a:avLst/>
          </a:prstGeom>
          <a:noFill/>
          <a:ln w="9525">
            <a:noFill/>
            <a:miter lim="800000"/>
            <a:headEnd/>
            <a:tailEnd/>
          </a:ln>
          <a:effectLst/>
        </p:spPr>
      </p:pic>
      <p:pic>
        <p:nvPicPr>
          <p:cNvPr id="41991" name="Picture 7"/>
          <p:cNvPicPr>
            <a:picLocks noChangeAspect="1" noChangeArrowheads="1"/>
          </p:cNvPicPr>
          <p:nvPr/>
        </p:nvPicPr>
        <p:blipFill>
          <a:blip r:embed="rId3"/>
          <a:srcRect/>
          <a:stretch>
            <a:fillRect/>
          </a:stretch>
        </p:blipFill>
        <p:spPr bwMode="auto">
          <a:xfrm>
            <a:off x="698500" y="3276600"/>
            <a:ext cx="7747000" cy="2959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215900" y="144463"/>
            <a:ext cx="8532813" cy="692150"/>
          </a:xfrm>
          <a:solidFill>
            <a:schemeClr val="accent3">
              <a:lumMod val="60000"/>
              <a:lumOff val="40000"/>
            </a:schemeClr>
          </a:solidFill>
        </p:spPr>
        <p:txBody>
          <a:bodyPr rtlCol="0">
            <a:noAutofit/>
          </a:bodyPr>
          <a:lstStyle/>
          <a:p>
            <a:pPr fontAlgn="auto">
              <a:spcAft>
                <a:spcPts val="0"/>
              </a:spcAft>
              <a:defRPr/>
            </a:pPr>
            <a:r>
              <a:rPr lang="zh-CN" altLang="en-US" sz="3200" b="1" dirty="0" smtClean="0">
                <a:latin typeface="隶书" pitchFamily="49" charset="-122"/>
                <a:ea typeface="隶书" pitchFamily="49" charset="-122"/>
              </a:rPr>
              <a:t>动态演化的等离子体层</a:t>
            </a:r>
            <a:endParaRPr lang="en-US" altLang="zh-CN" sz="3200" b="1" dirty="0">
              <a:latin typeface="隶书" pitchFamily="49" charset="-122"/>
              <a:ea typeface="隶书" pitchFamily="49" charset="-122"/>
            </a:endParaRPr>
          </a:p>
        </p:txBody>
      </p:sp>
      <p:sp>
        <p:nvSpPr>
          <p:cNvPr id="38915" name="Rectangle 3"/>
          <p:cNvSpPr>
            <a:spLocks noGrp="1" noChangeArrowheads="1"/>
          </p:cNvSpPr>
          <p:nvPr>
            <p:ph type="body" idx="1"/>
          </p:nvPr>
        </p:nvSpPr>
        <p:spPr>
          <a:xfrm>
            <a:off x="395288" y="1052513"/>
            <a:ext cx="8229600" cy="504825"/>
          </a:xfrm>
        </p:spPr>
        <p:txBody>
          <a:bodyPr/>
          <a:lstStyle/>
          <a:p>
            <a:pPr algn="ctr">
              <a:lnSpc>
                <a:spcPct val="90000"/>
              </a:lnSpc>
              <a:buFont typeface="Arial" pitchFamily="34" charset="0"/>
              <a:buNone/>
            </a:pPr>
            <a:r>
              <a:rPr lang="en-US" altLang="zh-CN" sz="2800" smtClean="0"/>
              <a:t>IMAGE EUV observations on 18 June 2001</a:t>
            </a:r>
          </a:p>
        </p:txBody>
      </p:sp>
      <p:pic>
        <p:nvPicPr>
          <p:cNvPr id="38916" name="Picture 4"/>
          <p:cNvPicPr>
            <a:picLocks noChangeAspect="1" noChangeArrowheads="1"/>
          </p:cNvPicPr>
          <p:nvPr/>
        </p:nvPicPr>
        <p:blipFill>
          <a:blip r:embed="rId2"/>
          <a:srcRect/>
          <a:stretch>
            <a:fillRect/>
          </a:stretch>
        </p:blipFill>
        <p:spPr bwMode="auto">
          <a:xfrm>
            <a:off x="468313" y="1703388"/>
            <a:ext cx="8242300" cy="4389437"/>
          </a:xfrm>
          <a:prstGeom prst="rect">
            <a:avLst/>
          </a:prstGeom>
          <a:noFill/>
          <a:ln w="9525">
            <a:noFill/>
            <a:miter lim="800000"/>
            <a:headEnd/>
            <a:tailEnd/>
          </a:ln>
        </p:spPr>
      </p:pic>
      <p:sp>
        <p:nvSpPr>
          <p:cNvPr id="162823" name="AutoShape 7"/>
          <p:cNvSpPr>
            <a:spLocks noChangeArrowheads="1"/>
          </p:cNvSpPr>
          <p:nvPr/>
        </p:nvSpPr>
        <p:spPr bwMode="auto">
          <a:xfrm>
            <a:off x="5076825" y="6165850"/>
            <a:ext cx="2159000" cy="620713"/>
          </a:xfrm>
          <a:prstGeom prst="wedgeRectCallout">
            <a:avLst>
              <a:gd name="adj1" fmla="val -9303"/>
              <a:gd name="adj2" fmla="val -342041"/>
            </a:avLst>
          </a:prstGeom>
          <a:solidFill>
            <a:schemeClr val="accent3">
              <a:lumMod val="60000"/>
              <a:lumOff val="40000"/>
              <a:alpha val="61000"/>
            </a:schemeClr>
          </a:solidFill>
          <a:ln w="9525">
            <a:solidFill>
              <a:schemeClr val="tx1"/>
            </a:solidFill>
            <a:miter lim="800000"/>
            <a:headEnd/>
            <a:tailEnd/>
          </a:ln>
          <a:effectLst/>
        </p:spPr>
        <p:txBody>
          <a:bodyPr/>
          <a:lstStyle/>
          <a:p>
            <a:pPr algn="ctr" fontAlgn="auto">
              <a:spcBef>
                <a:spcPts val="0"/>
              </a:spcBef>
              <a:spcAft>
                <a:spcPts val="0"/>
              </a:spcAft>
              <a:defRPr/>
            </a:pPr>
            <a:r>
              <a:rPr lang="zh-CN" altLang="en-US" sz="2800" dirty="0">
                <a:latin typeface="隶书" pitchFamily="49" charset="-122"/>
                <a:ea typeface="隶书" pitchFamily="49" charset="-122"/>
              </a:rPr>
              <a:t>等离子体羽</a:t>
            </a:r>
            <a:endParaRPr lang="en-US" altLang="zh-CN" sz="2400" dirty="0">
              <a:latin typeface="隶书" pitchFamily="49" charset="-122"/>
              <a:ea typeface="隶书" pitchFamily="49"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Recovery Phase</a:t>
            </a:r>
            <a:endParaRPr lang="zh-CN" altLang="en-US" dirty="0"/>
          </a:p>
        </p:txBody>
      </p:sp>
      <p:sp>
        <p:nvSpPr>
          <p:cNvPr id="3" name="内容占位符 2"/>
          <p:cNvSpPr>
            <a:spLocks noGrp="1"/>
          </p:cNvSpPr>
          <p:nvPr>
            <p:ph idx="1"/>
          </p:nvPr>
        </p:nvSpPr>
        <p:spPr/>
        <p:txBody>
          <a:bodyPr>
            <a:normAutofit lnSpcReduction="10000"/>
          </a:bodyPr>
          <a:lstStyle/>
          <a:p>
            <a:endParaRPr lang="en-US" dirty="0" smtClean="0"/>
          </a:p>
          <a:p>
            <a:pPr lvl="1"/>
            <a:r>
              <a:rPr lang="en-US" dirty="0" smtClean="0"/>
              <a:t>lasting from tens of hours to a week; </a:t>
            </a:r>
            <a:r>
              <a:rPr lang="en-US" dirty="0" err="1" smtClean="0"/>
              <a:t>Dst</a:t>
            </a:r>
            <a:r>
              <a:rPr lang="en-US" dirty="0" smtClean="0"/>
              <a:t> gradually returns to the normal level</a:t>
            </a:r>
          </a:p>
          <a:p>
            <a:pPr lvl="1"/>
            <a:r>
              <a:rPr lang="en-US" dirty="0" smtClean="0"/>
              <a:t>ring current ions are gradually lost: </a:t>
            </a:r>
          </a:p>
          <a:p>
            <a:pPr lvl="2"/>
            <a:r>
              <a:rPr lang="en-US" dirty="0" smtClean="0"/>
              <a:t>the expanding </a:t>
            </a:r>
            <a:r>
              <a:rPr lang="en-US" dirty="0" err="1" smtClean="0"/>
              <a:t>plasmasphere</a:t>
            </a:r>
            <a:r>
              <a:rPr lang="en-US" dirty="0" smtClean="0"/>
              <a:t> brings cold </a:t>
            </a:r>
            <a:r>
              <a:rPr lang="en-US" dirty="0" err="1" smtClean="0">
                <a:hlinkClick r:id="rId2" action="ppaction://hlinkfile" tooltip="Ionosphere"/>
              </a:rPr>
              <a:t>ionospheric</a:t>
            </a:r>
            <a:r>
              <a:rPr lang="en-US" dirty="0" smtClean="0"/>
              <a:t> plasma in connection with the ring current, resulting into ion-cyclotron wave growth and scattering of the ring current ions into the loss cone</a:t>
            </a:r>
          </a:p>
          <a:p>
            <a:pPr lvl="2"/>
            <a:r>
              <a:rPr lang="en-US" dirty="0" smtClean="0"/>
              <a:t>ring current become energetic neutral atoms due to charge-exchange with the cold neutral hydrogen</a:t>
            </a:r>
          </a:p>
          <a:p>
            <a:pPr lvl="1"/>
            <a:r>
              <a:rPr lang="en-US" dirty="0" smtClean="0"/>
              <a:t>Periodically structured Pc1 pulsations seen</a:t>
            </a:r>
          </a:p>
          <a:p>
            <a:pPr>
              <a:buNone/>
            </a:pPr>
            <a:endParaRPr lang="zh-CN"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142852"/>
            <a:ext cx="8229600" cy="642942"/>
          </a:xfrm>
        </p:spPr>
        <p:txBody>
          <a:bodyPr>
            <a:normAutofit fontScale="90000"/>
          </a:bodyPr>
          <a:lstStyle/>
          <a:p>
            <a:r>
              <a:rPr lang="zh-CN" altLang="en-US" dirty="0" smtClean="0"/>
              <a:t>环电流中性原子成像</a:t>
            </a:r>
            <a:endParaRPr lang="zh-CN" altLang="en-US" dirty="0"/>
          </a:p>
        </p:txBody>
      </p:sp>
      <p:sp>
        <p:nvSpPr>
          <p:cNvPr id="3" name="内容占位符 2"/>
          <p:cNvSpPr>
            <a:spLocks noGrp="1"/>
          </p:cNvSpPr>
          <p:nvPr>
            <p:ph idx="1"/>
          </p:nvPr>
        </p:nvSpPr>
        <p:spPr/>
        <p:txBody>
          <a:bodyPr/>
          <a:lstStyle/>
          <a:p>
            <a:endParaRPr lang="zh-CN" altLang="en-US"/>
          </a:p>
        </p:txBody>
      </p:sp>
      <p:pic>
        <p:nvPicPr>
          <p:cNvPr id="136195" name="Picture 3" descr="The ring current images by the NASA IMAGE satellite. Looped lines show representative magnetic field lines. The circle represents Earth. Sunlight is from the lower-left corner."/>
          <p:cNvPicPr>
            <a:picLocks noChangeAspect="1" noChangeArrowheads="1"/>
          </p:cNvPicPr>
          <p:nvPr/>
        </p:nvPicPr>
        <p:blipFill>
          <a:blip r:embed="rId2"/>
          <a:srcRect/>
          <a:stretch>
            <a:fillRect/>
          </a:stretch>
        </p:blipFill>
        <p:spPr bwMode="auto">
          <a:xfrm>
            <a:off x="1643042" y="1142984"/>
            <a:ext cx="5851517" cy="555208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hena_m01.mov">
            <a:hlinkClick r:id="" action="ppaction://media"/>
          </p:cNvPr>
          <p:cNvPicPr>
            <a:picLocks noGrp="1" noRot="1" noChangeAspect="1"/>
          </p:cNvPicPr>
          <p:nvPr>
            <p:ph idx="1"/>
            <a:videoFile r:link="rId1"/>
          </p:nvPr>
        </p:nvPicPr>
        <p:blipFill>
          <a:blip r:embed="rId3"/>
          <a:stretch>
            <a:fillRect/>
          </a:stretch>
        </p:blipFill>
        <p:spPr>
          <a:xfrm>
            <a:off x="357158" y="214290"/>
            <a:ext cx="8483656" cy="636274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47925" y="115888"/>
            <a:ext cx="3563938" cy="404812"/>
          </a:xfrm>
          <a:solidFill>
            <a:schemeClr val="accent3">
              <a:lumMod val="60000"/>
              <a:lumOff val="40000"/>
            </a:schemeClr>
          </a:solidFill>
        </p:spPr>
        <p:txBody>
          <a:bodyPr rtlCol="0">
            <a:noAutofit/>
          </a:bodyPr>
          <a:lstStyle/>
          <a:p>
            <a:pPr fontAlgn="auto">
              <a:spcAft>
                <a:spcPts val="0"/>
              </a:spcAft>
              <a:defRPr/>
            </a:pPr>
            <a:r>
              <a:rPr lang="zh-CN" altLang="en-US" sz="3200" dirty="0" smtClean="0">
                <a:latin typeface="隶书" pitchFamily="49" charset="-122"/>
                <a:ea typeface="隶书" pitchFamily="49" charset="-122"/>
              </a:rPr>
              <a:t>辐射带对磁暴响应</a:t>
            </a:r>
            <a:endParaRPr lang="zh-CN" altLang="en-US" sz="3600" dirty="0">
              <a:latin typeface="隶书" pitchFamily="49" charset="-122"/>
              <a:ea typeface="隶书" pitchFamily="49" charset="-122"/>
            </a:endParaRPr>
          </a:p>
        </p:txBody>
      </p:sp>
      <p:sp>
        <p:nvSpPr>
          <p:cNvPr id="3" name="内容占位符 2"/>
          <p:cNvSpPr>
            <a:spLocks noGrp="1"/>
          </p:cNvSpPr>
          <p:nvPr>
            <p:ph idx="1"/>
          </p:nvPr>
        </p:nvSpPr>
        <p:spPr>
          <a:xfrm>
            <a:off x="6011863" y="1600200"/>
            <a:ext cx="2376487" cy="4525963"/>
          </a:xfrm>
        </p:spPr>
        <p:txBody>
          <a:bodyPr/>
          <a:lstStyle/>
          <a:p>
            <a:r>
              <a:rPr lang="zh-CN" altLang="en-US" smtClean="0">
                <a:latin typeface="隶书" pitchFamily="49" charset="-122"/>
                <a:ea typeface="隶书" pitchFamily="49" charset="-122"/>
              </a:rPr>
              <a:t>主相</a:t>
            </a:r>
            <a:endParaRPr lang="en-US" altLang="zh-CN" smtClean="0">
              <a:latin typeface="隶书" pitchFamily="49" charset="-122"/>
              <a:ea typeface="隶书" pitchFamily="49" charset="-122"/>
            </a:endParaRPr>
          </a:p>
          <a:p>
            <a:pPr>
              <a:buFont typeface="Arial" pitchFamily="34" charset="0"/>
              <a:buNone/>
            </a:pPr>
            <a:r>
              <a:rPr lang="en-US" altLang="zh-CN" smtClean="0">
                <a:latin typeface="隶书" pitchFamily="49" charset="-122"/>
                <a:ea typeface="隶书" pitchFamily="49" charset="-122"/>
              </a:rPr>
              <a:t> </a:t>
            </a:r>
            <a:r>
              <a:rPr lang="zh-CN" altLang="en-US" smtClean="0">
                <a:latin typeface="隶书" pitchFamily="49" charset="-122"/>
                <a:ea typeface="隶书" pitchFamily="49" charset="-122"/>
              </a:rPr>
              <a:t>快速下降</a:t>
            </a:r>
            <a:endParaRPr lang="en-US" altLang="zh-CN" smtClean="0">
              <a:latin typeface="隶书" pitchFamily="49" charset="-122"/>
              <a:ea typeface="隶书" pitchFamily="49" charset="-122"/>
            </a:endParaRPr>
          </a:p>
          <a:p>
            <a:endParaRPr lang="en-US" altLang="zh-CN" smtClean="0">
              <a:latin typeface="隶书" pitchFamily="49" charset="-122"/>
              <a:ea typeface="隶书" pitchFamily="49" charset="-122"/>
            </a:endParaRPr>
          </a:p>
          <a:p>
            <a:endParaRPr lang="en-US" altLang="zh-CN" smtClean="0">
              <a:latin typeface="隶书" pitchFamily="49" charset="-122"/>
              <a:ea typeface="隶书" pitchFamily="49" charset="-122"/>
            </a:endParaRPr>
          </a:p>
          <a:p>
            <a:r>
              <a:rPr lang="zh-CN" altLang="en-US" smtClean="0">
                <a:latin typeface="隶书" pitchFamily="49" charset="-122"/>
                <a:ea typeface="隶书" pitchFamily="49" charset="-122"/>
              </a:rPr>
              <a:t>恢复相</a:t>
            </a:r>
            <a:endParaRPr lang="en-US" altLang="zh-CN" smtClean="0">
              <a:latin typeface="隶书" pitchFamily="49" charset="-122"/>
              <a:ea typeface="隶书" pitchFamily="49" charset="-122"/>
            </a:endParaRPr>
          </a:p>
          <a:p>
            <a:pPr>
              <a:buFont typeface="Arial" pitchFamily="34" charset="0"/>
              <a:buNone/>
            </a:pPr>
            <a:r>
              <a:rPr lang="en-US" altLang="zh-CN" smtClean="0">
                <a:latin typeface="隶书" pitchFamily="49" charset="-122"/>
                <a:ea typeface="隶书" pitchFamily="49" charset="-122"/>
              </a:rPr>
              <a:t> </a:t>
            </a:r>
            <a:r>
              <a:rPr lang="zh-CN" altLang="en-US" smtClean="0">
                <a:latin typeface="隶书" pitchFamily="49" charset="-122"/>
                <a:ea typeface="隶书" pitchFamily="49" charset="-122"/>
              </a:rPr>
              <a:t>逐步上升</a:t>
            </a:r>
            <a:endParaRPr lang="en-US" altLang="zh-CN" smtClean="0">
              <a:latin typeface="隶书" pitchFamily="49" charset="-122"/>
              <a:ea typeface="隶书" pitchFamily="49" charset="-122"/>
            </a:endParaRPr>
          </a:p>
        </p:txBody>
      </p:sp>
      <p:pic>
        <p:nvPicPr>
          <p:cNvPr id="41988" name="Picture 4"/>
          <p:cNvPicPr>
            <a:picLocks noChangeAspect="1" noChangeArrowheads="1"/>
          </p:cNvPicPr>
          <p:nvPr/>
        </p:nvPicPr>
        <p:blipFill>
          <a:blip r:embed="rId2"/>
          <a:srcRect/>
          <a:stretch>
            <a:fillRect/>
          </a:stretch>
        </p:blipFill>
        <p:spPr bwMode="auto">
          <a:xfrm>
            <a:off x="454025" y="1052513"/>
            <a:ext cx="5341938" cy="5616575"/>
          </a:xfrm>
          <a:prstGeom prst="rect">
            <a:avLst/>
          </a:prstGeom>
          <a:noFill/>
          <a:ln w="9525">
            <a:noFill/>
            <a:miter lim="800000"/>
            <a:headEnd/>
            <a:tailEnd/>
          </a:ln>
        </p:spPr>
      </p:pic>
      <p:sp>
        <p:nvSpPr>
          <p:cNvPr id="41989" name="TextBox 7"/>
          <p:cNvSpPr txBox="1">
            <a:spLocks noChangeArrowheads="1"/>
          </p:cNvSpPr>
          <p:nvPr/>
        </p:nvSpPr>
        <p:spPr bwMode="auto">
          <a:xfrm>
            <a:off x="107950" y="620713"/>
            <a:ext cx="9036050" cy="369887"/>
          </a:xfrm>
          <a:prstGeom prst="rect">
            <a:avLst/>
          </a:prstGeom>
          <a:noFill/>
          <a:ln w="9525">
            <a:noFill/>
            <a:miter lim="800000"/>
            <a:headEnd/>
            <a:tailEnd/>
          </a:ln>
        </p:spPr>
        <p:txBody>
          <a:bodyPr>
            <a:spAutoFit/>
          </a:bodyPr>
          <a:lstStyle/>
          <a:p>
            <a:r>
              <a:rPr lang="en-US" altLang="zh-CN">
                <a:latin typeface="Times New Roman" pitchFamily="18" charset="0"/>
                <a:ea typeface="隶书" pitchFamily="49" charset="-122"/>
                <a:cs typeface="Times New Roman" pitchFamily="18" charset="0"/>
              </a:rPr>
              <a:t>1990 </a:t>
            </a:r>
            <a:r>
              <a:rPr lang="zh-CN" altLang="en-US">
                <a:latin typeface="Times New Roman" pitchFamily="18" charset="0"/>
                <a:ea typeface="隶书" pitchFamily="49" charset="-122"/>
                <a:cs typeface="Times New Roman" pitchFamily="18" charset="0"/>
              </a:rPr>
              <a:t>年 </a:t>
            </a:r>
            <a:r>
              <a:rPr lang="en-US" altLang="zh-CN">
                <a:latin typeface="Times New Roman" pitchFamily="18" charset="0"/>
                <a:ea typeface="隶书" pitchFamily="49" charset="-122"/>
                <a:cs typeface="Times New Roman" pitchFamily="18" charset="0"/>
              </a:rPr>
              <a:t>10</a:t>
            </a:r>
            <a:r>
              <a:rPr lang="zh-CN" altLang="en-US">
                <a:latin typeface="Times New Roman" pitchFamily="18" charset="0"/>
                <a:ea typeface="隶书" pitchFamily="49" charset="-122"/>
                <a:cs typeface="Times New Roman" pitchFamily="18" charset="0"/>
              </a:rPr>
              <a:t>月 </a:t>
            </a:r>
            <a:r>
              <a:rPr lang="en-US" altLang="zh-CN">
                <a:latin typeface="Times New Roman" pitchFamily="18" charset="0"/>
                <a:ea typeface="隶书" pitchFamily="49" charset="-122"/>
                <a:cs typeface="Times New Roman" pitchFamily="18" charset="0"/>
              </a:rPr>
              <a:t>8</a:t>
            </a:r>
            <a:r>
              <a:rPr lang="zh-CN" altLang="en-US">
                <a:latin typeface="Times New Roman" pitchFamily="18" charset="0"/>
                <a:ea typeface="隶书" pitchFamily="49" charset="-122"/>
                <a:cs typeface="Times New Roman" pitchFamily="18" charset="0"/>
              </a:rPr>
              <a:t>日</a:t>
            </a:r>
            <a:r>
              <a:rPr lang="zh-CN" altLang="en-US">
                <a:latin typeface="隶书" pitchFamily="49" charset="-122"/>
                <a:ea typeface="隶书" pitchFamily="49" charset="-122"/>
                <a:cs typeface="Times New Roman" pitchFamily="18" charset="0"/>
              </a:rPr>
              <a:t>磁暴期间</a:t>
            </a:r>
            <a:r>
              <a:rPr lang="en-US" altLang="zh-CN">
                <a:latin typeface="Times New Roman" pitchFamily="18" charset="0"/>
                <a:ea typeface="隶书" pitchFamily="49" charset="-122"/>
                <a:cs typeface="Times New Roman" pitchFamily="18" charset="0"/>
              </a:rPr>
              <a:t>CRRES</a:t>
            </a:r>
            <a:r>
              <a:rPr lang="zh-CN" altLang="en-US">
                <a:latin typeface="隶书" pitchFamily="49" charset="-122"/>
                <a:ea typeface="隶书" pitchFamily="49" charset="-122"/>
              </a:rPr>
              <a:t>卫星观测结果 </a:t>
            </a:r>
            <a:r>
              <a:rPr lang="en-US" altLang="zh-CN">
                <a:latin typeface="Calibri" pitchFamily="34" charset="0"/>
              </a:rPr>
              <a:t>[Albert et al., 2009]</a:t>
            </a:r>
            <a:endParaRPr lang="zh-CN" altLang="en-US">
              <a:latin typeface="Calibri" pitchFamily="34" charset="0"/>
            </a:endParaRPr>
          </a:p>
        </p:txBody>
      </p:sp>
      <p:sp>
        <p:nvSpPr>
          <p:cNvPr id="10" name="矩形 9"/>
          <p:cNvSpPr/>
          <p:nvPr/>
        </p:nvSpPr>
        <p:spPr>
          <a:xfrm>
            <a:off x="827088" y="1052513"/>
            <a:ext cx="973137" cy="53292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矩形 10"/>
          <p:cNvSpPr/>
          <p:nvPr/>
        </p:nvSpPr>
        <p:spPr>
          <a:xfrm>
            <a:off x="1800225" y="1052513"/>
            <a:ext cx="3276600" cy="53292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linds(horizontal)">
                                      <p:cBhvr>
                                        <p:cTn id="10" dur="500"/>
                                        <p:tgtEl>
                                          <p:spTgt spid="3">
                                            <p:txEl>
                                              <p:pRg st="0" end="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linds(horizontal)">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grpId="1" nodeType="clickEffect">
                                  <p:stCondLst>
                                    <p:cond delay="0"/>
                                  </p:stCondLst>
                                  <p:childTnLst>
                                    <p:animEffect transition="out" filter="blinds(horizontal)">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5"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heckerboard(across)">
                                      <p:cBhvr>
                                        <p:cTn id="21" dur="500"/>
                                        <p:tgtEl>
                                          <p:spTgt spid="11"/>
                                        </p:tgtEl>
                                      </p:cBhvr>
                                    </p:animEffect>
                                  </p:childTnLst>
                                </p:cTn>
                              </p:par>
                              <p:par>
                                <p:cTn id="22" presetID="4" presetClass="entr" presetSubtype="16"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ox(in)">
                                      <p:cBhvr>
                                        <p:cTn id="24" dur="500"/>
                                        <p:tgtEl>
                                          <p:spTgt spid="3">
                                            <p:txEl>
                                              <p:pRg st="4" end="4"/>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ox(i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4"/>
            <a:ext cx="8229600" cy="796908"/>
          </a:xfrm>
        </p:spPr>
        <p:txBody>
          <a:bodyPr/>
          <a:lstStyle/>
          <a:p>
            <a:r>
              <a:rPr lang="en-US" altLang="zh-CN" dirty="0" err="1" smtClean="0"/>
              <a:t>Substorm</a:t>
            </a:r>
            <a:endParaRPr lang="zh-CN" altLang="en-US" dirty="0"/>
          </a:p>
        </p:txBody>
      </p:sp>
      <p:sp>
        <p:nvSpPr>
          <p:cNvPr id="3" name="内容占位符 2"/>
          <p:cNvSpPr>
            <a:spLocks noGrp="1"/>
          </p:cNvSpPr>
          <p:nvPr>
            <p:ph idx="1"/>
          </p:nvPr>
        </p:nvSpPr>
        <p:spPr>
          <a:xfrm>
            <a:off x="214282" y="785794"/>
            <a:ext cx="8715436" cy="5054617"/>
          </a:xfrm>
        </p:spPr>
        <p:txBody>
          <a:bodyPr>
            <a:normAutofit/>
          </a:bodyPr>
          <a:lstStyle/>
          <a:p>
            <a:r>
              <a:rPr lang="en-US" dirty="0" smtClean="0"/>
              <a:t>Substorms are brief (1-3 hour) </a:t>
            </a:r>
            <a:r>
              <a:rPr lang="en-US" dirty="0" err="1" smtClean="0"/>
              <a:t>magnetospheric</a:t>
            </a:r>
            <a:r>
              <a:rPr lang="en-US" dirty="0" smtClean="0"/>
              <a:t> disturbances </a:t>
            </a:r>
            <a:endParaRPr lang="en-US" dirty="0"/>
          </a:p>
          <a:p>
            <a:r>
              <a:rPr lang="en-US" dirty="0" smtClean="0"/>
              <a:t>Occur when the </a:t>
            </a:r>
            <a:r>
              <a:rPr lang="en-US" dirty="0" smtClean="0">
                <a:hlinkClick r:id="rId2" action="ppaction://hlinkfile"/>
              </a:rPr>
              <a:t>interplanetary magnetic field</a:t>
            </a:r>
            <a:r>
              <a:rPr lang="en-US" dirty="0" smtClean="0"/>
              <a:t> turns southward, permitting interplanetary and terrestrial magnetic field lines to merge at the dayside magnetopause and energy to be transferred from the </a:t>
            </a:r>
            <a:r>
              <a:rPr lang="en-US" dirty="0" smtClean="0">
                <a:hlinkClick r:id="rId3" action="ppaction://hlinkfile"/>
              </a:rPr>
              <a:t>solar wind</a:t>
            </a:r>
            <a:r>
              <a:rPr lang="en-US" dirty="0" smtClean="0"/>
              <a:t> to the magnetosphere. </a:t>
            </a:r>
          </a:p>
        </p:txBody>
      </p:sp>
      <p:sp>
        <p:nvSpPr>
          <p:cNvPr id="4" name="Rectangle 10"/>
          <p:cNvSpPr>
            <a:spLocks noChangeArrowheads="1"/>
          </p:cNvSpPr>
          <p:nvPr/>
        </p:nvSpPr>
        <p:spPr bwMode="auto">
          <a:xfrm>
            <a:off x="71406" y="4857760"/>
            <a:ext cx="9001156" cy="1495794"/>
          </a:xfrm>
          <a:prstGeom prst="rect">
            <a:avLst/>
          </a:prstGeom>
          <a:noFill/>
          <a:ln w="38100">
            <a:solidFill>
              <a:srgbClr val="FF0000"/>
            </a:solidFill>
            <a:miter lim="800000"/>
            <a:headEnd/>
            <a:tailEnd/>
          </a:ln>
          <a:effectLst/>
        </p:spPr>
        <p:txBody>
          <a:bodyPr wrap="square" anchor="ctr">
            <a:spAutoFit/>
          </a:bodyPr>
          <a:lstStyle/>
          <a:p>
            <a:pPr>
              <a:lnSpc>
                <a:spcPct val="120000"/>
              </a:lnSpc>
            </a:pPr>
            <a:r>
              <a:rPr lang="zh-CN" altLang="en-US" sz="2400" b="1" dirty="0">
                <a:solidFill>
                  <a:srgbClr val="0000CC"/>
                </a:solidFill>
                <a:latin typeface="宋体" pitchFamily="2" charset="-122"/>
              </a:rPr>
              <a:t>磁层亚暴</a:t>
            </a:r>
            <a:r>
              <a:rPr lang="zh-CN" altLang="en-US" sz="2400" dirty="0">
                <a:latin typeface="宋体" pitchFamily="2" charset="-122"/>
              </a:rPr>
              <a:t>是从地球夜侧开始的一种爆炸式的释能过程，是一种重要的磁层活动现象，是地球磁层动力学性质最生动的表现。一次亚暴过程的持续时间约为</a:t>
            </a:r>
            <a:r>
              <a:rPr lang="en-US" altLang="zh-CN" sz="2400" dirty="0">
                <a:latin typeface="宋体" pitchFamily="2" charset="-122"/>
              </a:rPr>
              <a:t>1-3</a:t>
            </a:r>
            <a:r>
              <a:rPr lang="zh-CN" altLang="en-US" sz="2400" dirty="0">
                <a:latin typeface="宋体" pitchFamily="2" charset="-122"/>
              </a:rPr>
              <a:t>小时，释放能量约</a:t>
            </a:r>
            <a:r>
              <a:rPr lang="en-US" altLang="zh-CN" sz="2400" dirty="0" smtClean="0">
                <a:latin typeface="宋体" pitchFamily="2" charset="-122"/>
              </a:rPr>
              <a:t>10</a:t>
            </a:r>
            <a:r>
              <a:rPr lang="en-US" altLang="zh-CN" sz="2400" baseline="30000" dirty="0" smtClean="0">
                <a:latin typeface="宋体" pitchFamily="2" charset="-122"/>
              </a:rPr>
              <a:t>14</a:t>
            </a:r>
            <a:r>
              <a:rPr lang="en-US" altLang="zh-CN" sz="2400" dirty="0" smtClean="0">
                <a:latin typeface="宋体" pitchFamily="2" charset="-122"/>
              </a:rPr>
              <a:t>--10</a:t>
            </a:r>
            <a:r>
              <a:rPr lang="en-US" altLang="zh-CN" sz="2400" baseline="30000" dirty="0" smtClean="0">
                <a:latin typeface="宋体" pitchFamily="2" charset="-122"/>
              </a:rPr>
              <a:t>15</a:t>
            </a:r>
            <a:r>
              <a:rPr lang="zh-CN" altLang="en-US" sz="2400" dirty="0" smtClean="0">
                <a:latin typeface="宋体" pitchFamily="2" charset="-122"/>
              </a:rPr>
              <a:t>焦耳</a:t>
            </a:r>
            <a:r>
              <a:rPr lang="zh-CN" altLang="en-US" sz="2800" dirty="0">
                <a:latin typeface="宋体" pitchFamily="2" charset="-122"/>
              </a:rPr>
              <a: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a:p>
        </p:txBody>
      </p:sp>
      <p:pic>
        <p:nvPicPr>
          <p:cNvPr id="4" name="Picture 3" descr="dstfinal200103"/>
          <p:cNvPicPr>
            <a:picLocks noChangeAspect="1" noChangeArrowheads="1"/>
          </p:cNvPicPr>
          <p:nvPr/>
        </p:nvPicPr>
        <p:blipFill>
          <a:blip r:embed="rId2"/>
          <a:srcRect/>
          <a:stretch>
            <a:fillRect/>
          </a:stretch>
        </p:blipFill>
        <p:spPr bwMode="auto">
          <a:xfrm>
            <a:off x="366713" y="357166"/>
            <a:ext cx="8382000" cy="19510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dstfinal200105"/>
          <p:cNvPicPr>
            <a:picLocks noChangeAspect="1" noChangeArrowheads="1"/>
          </p:cNvPicPr>
          <p:nvPr/>
        </p:nvPicPr>
        <p:blipFill>
          <a:blip r:embed="rId3"/>
          <a:srcRect/>
          <a:stretch>
            <a:fillRect/>
          </a:stretch>
        </p:blipFill>
        <p:spPr bwMode="auto">
          <a:xfrm>
            <a:off x="395288" y="3857628"/>
            <a:ext cx="8382000" cy="1793872"/>
          </a:xfrm>
          <a:prstGeom prst="rect">
            <a:avLst/>
          </a:prstGeom>
          <a:noFill/>
          <a:ln w="9525">
            <a:noFill/>
            <a:miter lim="800000"/>
            <a:headEnd/>
            <a:tailEnd/>
          </a:ln>
        </p:spPr>
      </p:pic>
      <p:sp>
        <p:nvSpPr>
          <p:cNvPr id="6" name="Rectangle 5"/>
          <p:cNvSpPr>
            <a:spLocks noChangeArrowheads="1"/>
          </p:cNvSpPr>
          <p:nvPr/>
        </p:nvSpPr>
        <p:spPr bwMode="auto">
          <a:xfrm>
            <a:off x="2459038" y="5949950"/>
            <a:ext cx="4225925" cy="457200"/>
          </a:xfrm>
          <a:prstGeom prst="rect">
            <a:avLst/>
          </a:prstGeom>
          <a:noFill/>
          <a:ln w="9525" algn="ctr">
            <a:noFill/>
            <a:miter lim="800000"/>
            <a:headEnd/>
            <a:tailEnd/>
          </a:ln>
        </p:spPr>
        <p:txBody>
          <a:bodyPr wrap="none">
            <a:spAutoFit/>
          </a:bodyPr>
          <a:lstStyle/>
          <a:p>
            <a:r>
              <a:rPr lang="en-US" altLang="zh-CN">
                <a:solidFill>
                  <a:srgbClr val="33CCFF"/>
                </a:solidFill>
              </a:rPr>
              <a:t>http://swdcdb.kugi.kyoto-u.ac.jp/</a:t>
            </a:r>
          </a:p>
        </p:txBody>
      </p:sp>
      <p:pic>
        <p:nvPicPr>
          <p:cNvPr id="3" name="Picture 2" descr="dstfinal200104"/>
          <p:cNvPicPr>
            <a:picLocks noChangeAspect="1" noChangeArrowheads="1"/>
          </p:cNvPicPr>
          <p:nvPr/>
        </p:nvPicPr>
        <p:blipFill>
          <a:blip r:embed="rId4"/>
          <a:srcRect/>
          <a:stretch>
            <a:fillRect/>
          </a:stretch>
        </p:blipFill>
        <p:spPr bwMode="auto">
          <a:xfrm>
            <a:off x="395288" y="2214554"/>
            <a:ext cx="8382000" cy="1636721"/>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725470"/>
          </a:xfrm>
        </p:spPr>
        <p:txBody>
          <a:bodyPr>
            <a:normAutofit fontScale="90000"/>
          </a:bodyPr>
          <a:lstStyle/>
          <a:p>
            <a:r>
              <a:rPr lang="en-US" altLang="zh-CN" dirty="0" smtClean="0"/>
              <a:t>Phase of </a:t>
            </a:r>
            <a:r>
              <a:rPr lang="en-US" altLang="zh-CN" dirty="0" err="1" smtClean="0"/>
              <a:t>Substorm</a:t>
            </a:r>
            <a:endParaRPr lang="zh-CN" altLang="en-US" dirty="0"/>
          </a:p>
        </p:txBody>
      </p:sp>
      <p:sp>
        <p:nvSpPr>
          <p:cNvPr id="3" name="内容占位符 2"/>
          <p:cNvSpPr>
            <a:spLocks noGrp="1"/>
          </p:cNvSpPr>
          <p:nvPr>
            <p:ph idx="1"/>
          </p:nvPr>
        </p:nvSpPr>
        <p:spPr>
          <a:xfrm>
            <a:off x="285720" y="1071546"/>
            <a:ext cx="8643998" cy="5643602"/>
          </a:xfrm>
        </p:spPr>
        <p:txBody>
          <a:bodyPr>
            <a:normAutofit fontScale="92500" lnSpcReduction="10000"/>
          </a:bodyPr>
          <a:lstStyle/>
          <a:p>
            <a:r>
              <a:rPr lang="en-US" b="1" dirty="0" smtClean="0"/>
              <a:t>Growth phase : </a:t>
            </a:r>
            <a:r>
              <a:rPr lang="en-US" dirty="0" smtClean="0"/>
              <a:t>The storage of some of in the Earth's </a:t>
            </a:r>
            <a:r>
              <a:rPr lang="en-US" dirty="0" err="1" smtClean="0"/>
              <a:t>magnetotail</a:t>
            </a:r>
            <a:endParaRPr lang="en-US" dirty="0" smtClean="0"/>
          </a:p>
          <a:p>
            <a:pPr>
              <a:buNone/>
            </a:pPr>
            <a:r>
              <a:rPr lang="en-US" altLang="zh-CN" dirty="0" smtClean="0"/>
              <a:t>    </a:t>
            </a:r>
            <a:r>
              <a:rPr lang="zh-CN" altLang="en-US" dirty="0" smtClean="0"/>
              <a:t>能量由太阳风转移到磁尾储存起来</a:t>
            </a:r>
            <a:endParaRPr lang="en-US" dirty="0" smtClean="0"/>
          </a:p>
          <a:p>
            <a:r>
              <a:rPr lang="en-US" b="1" dirty="0" smtClean="0"/>
              <a:t>Expansion phase</a:t>
            </a:r>
            <a:r>
              <a:rPr lang="en-US" dirty="0" smtClean="0"/>
              <a:t>, the energy stored in the tail is released when the field lines in the inner magnetosphere relax from their stretched, tail-like configuration and "snap" back into a more dipolar configuration</a:t>
            </a:r>
          </a:p>
          <a:p>
            <a:pPr>
              <a:buNone/>
            </a:pPr>
            <a:r>
              <a:rPr lang="en-US" altLang="zh-CN" dirty="0" smtClean="0"/>
              <a:t>    </a:t>
            </a:r>
            <a:r>
              <a:rPr lang="zh-CN" altLang="en-US" dirty="0" smtClean="0"/>
              <a:t>能量爆炸式地释放</a:t>
            </a:r>
            <a:endParaRPr lang="en-US" dirty="0" smtClean="0"/>
          </a:p>
          <a:p>
            <a:r>
              <a:rPr lang="en-US" b="1" dirty="0" smtClean="0"/>
              <a:t>Recovery </a:t>
            </a:r>
            <a:r>
              <a:rPr lang="en-US" altLang="zh-CN" b="1" dirty="0" smtClean="0"/>
              <a:t>p</a:t>
            </a:r>
            <a:r>
              <a:rPr lang="en-US" b="1" dirty="0" smtClean="0"/>
              <a:t>hase</a:t>
            </a:r>
            <a:r>
              <a:rPr lang="en-US" dirty="0" smtClean="0"/>
              <a:t>, the magnetosphere returns to its quiet state.</a:t>
            </a:r>
          </a:p>
          <a:p>
            <a:pPr>
              <a:buNone/>
            </a:pPr>
            <a:r>
              <a:rPr lang="en-US" altLang="zh-CN" dirty="0" smtClean="0"/>
              <a:t>    </a:t>
            </a:r>
            <a:r>
              <a:rPr lang="zh-CN" altLang="en-US" dirty="0" smtClean="0"/>
              <a:t>磁层弛豫到平静时的状态</a:t>
            </a:r>
            <a:endParaRPr lang="en-US"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8" name="Rectangle 10"/>
          <p:cNvSpPr>
            <a:spLocks noChangeArrowheads="1"/>
          </p:cNvSpPr>
          <p:nvPr/>
        </p:nvSpPr>
        <p:spPr bwMode="auto">
          <a:xfrm>
            <a:off x="827088" y="1125538"/>
            <a:ext cx="7345362" cy="461665"/>
          </a:xfrm>
          <a:prstGeom prst="rect">
            <a:avLst/>
          </a:prstGeom>
          <a:noFill/>
          <a:ln w="9525">
            <a:noFill/>
            <a:miter lim="800000"/>
            <a:headEnd/>
            <a:tailEnd/>
          </a:ln>
          <a:effectLst/>
        </p:spPr>
        <p:txBody>
          <a:bodyPr anchor="ctr">
            <a:spAutoFit/>
          </a:bodyPr>
          <a:lstStyle/>
          <a:p>
            <a:r>
              <a:rPr lang="zh-CN" altLang="en-US" sz="2400" b="1" dirty="0">
                <a:solidFill>
                  <a:srgbClr val="0000B8"/>
                </a:solidFill>
              </a:rPr>
              <a:t>磁层亚暴</a:t>
            </a:r>
            <a:r>
              <a:rPr lang="zh-CN" altLang="en-US" sz="2400" dirty="0"/>
              <a:t>作为一个</a:t>
            </a:r>
            <a:r>
              <a:rPr lang="zh-CN" altLang="en-US" sz="2400" dirty="0" smtClean="0"/>
              <a:t>总体包括多个不同</a:t>
            </a:r>
            <a:r>
              <a:rPr lang="zh-CN" altLang="en-US" sz="2400" dirty="0"/>
              <a:t>方面的</a:t>
            </a:r>
            <a:r>
              <a:rPr lang="zh-CN" altLang="en-US" sz="2400" dirty="0" smtClean="0"/>
              <a:t>扰动</a:t>
            </a:r>
            <a:r>
              <a:rPr lang="en-US" altLang="zh-CN" sz="2400" dirty="0" smtClean="0"/>
              <a:t>:</a:t>
            </a:r>
          </a:p>
        </p:txBody>
      </p:sp>
      <p:sp>
        <p:nvSpPr>
          <p:cNvPr id="365579" name="Rectangle 11"/>
          <p:cNvSpPr>
            <a:spLocks noChangeArrowheads="1"/>
          </p:cNvSpPr>
          <p:nvPr/>
        </p:nvSpPr>
        <p:spPr bwMode="auto">
          <a:xfrm>
            <a:off x="755650" y="2133600"/>
            <a:ext cx="7489825" cy="3455988"/>
          </a:xfrm>
          <a:prstGeom prst="rect">
            <a:avLst/>
          </a:prstGeom>
          <a:noFill/>
          <a:ln w="9525">
            <a:noFill/>
            <a:miter lim="800000"/>
            <a:headEnd/>
            <a:tailEnd/>
          </a:ln>
          <a:effectLst/>
        </p:spPr>
        <p:txBody>
          <a:bodyPr lIns="0" tIns="0" rIns="0" bIns="0"/>
          <a:lstStyle/>
          <a:p>
            <a:pPr marL="431800" indent="-323850" defTabSz="457200">
              <a:lnSpc>
                <a:spcPct val="120000"/>
              </a:lnSpc>
              <a:spcBef>
                <a:spcPct val="20000"/>
              </a:spcBef>
              <a:buClr>
                <a:schemeClr val="folHlink"/>
              </a:buClr>
              <a:buFont typeface="Wingdings" pitchFamily="2" charset="2"/>
              <a:buChar char="Ø"/>
              <a:tabLst>
                <a:tab pos="723900" algn="l"/>
                <a:tab pos="1447800" algn="l"/>
                <a:tab pos="2171700" algn="l"/>
                <a:tab pos="2895600" algn="l"/>
                <a:tab pos="3619500" algn="l"/>
                <a:tab pos="4343400" algn="l"/>
                <a:tab pos="5067300" algn="l"/>
                <a:tab pos="5791200" algn="l"/>
                <a:tab pos="6515100" algn="l"/>
                <a:tab pos="7239000" algn="l"/>
                <a:tab pos="7962900" algn="l"/>
              </a:tabLst>
            </a:pPr>
            <a:r>
              <a:rPr lang="zh-CN" altLang="en-US" sz="2400"/>
              <a:t>大量高温等离子体侵入磁层，电离层电流突然变化，从而产生</a:t>
            </a:r>
            <a:r>
              <a:rPr lang="zh-CN" altLang="en-US" sz="2400" b="1">
                <a:solidFill>
                  <a:srgbClr val="0000CC"/>
                </a:solidFill>
              </a:rPr>
              <a:t>极区磁亚暴</a:t>
            </a:r>
            <a:r>
              <a:rPr lang="zh-CN" altLang="en-US" sz="3200"/>
              <a:t>；</a:t>
            </a:r>
          </a:p>
          <a:p>
            <a:pPr marL="431800" indent="-323850" defTabSz="457200">
              <a:lnSpc>
                <a:spcPct val="120000"/>
              </a:lnSpc>
              <a:spcBef>
                <a:spcPct val="20000"/>
              </a:spcBef>
              <a:buClr>
                <a:schemeClr val="folHlink"/>
              </a:buClr>
              <a:buFont typeface="Wingdings" pitchFamily="2" charset="2"/>
              <a:buChar char="Ø"/>
              <a:tabLst>
                <a:tab pos="723900" algn="l"/>
                <a:tab pos="1447800" algn="l"/>
                <a:tab pos="2171700" algn="l"/>
                <a:tab pos="2895600" algn="l"/>
                <a:tab pos="3619500" algn="l"/>
                <a:tab pos="4343400" algn="l"/>
                <a:tab pos="5067300" algn="l"/>
                <a:tab pos="5791200" algn="l"/>
                <a:tab pos="6515100" algn="l"/>
                <a:tab pos="7239000" algn="l"/>
                <a:tab pos="7962900" algn="l"/>
              </a:tabLst>
            </a:pPr>
            <a:r>
              <a:rPr lang="zh-CN" altLang="en-US" sz="2400"/>
              <a:t>大量高能粒子注入高层大气引起中性大气电离或激</a:t>
            </a:r>
          </a:p>
          <a:p>
            <a:pPr marL="431800" indent="-323850" defTabSz="457200">
              <a:lnSpc>
                <a:spcPct val="120000"/>
              </a:lnSpc>
              <a:spcBef>
                <a:spcPct val="20000"/>
              </a:spcBef>
              <a:buClr>
                <a:schemeClr val="folHlink"/>
              </a:buClr>
              <a:buFont typeface="Wingdings"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zh-CN" altLang="en-US" sz="2400"/>
              <a:t>    发而产生极光，即</a:t>
            </a:r>
            <a:r>
              <a:rPr lang="zh-CN" altLang="en-US" sz="2400" b="1">
                <a:solidFill>
                  <a:srgbClr val="0000CC"/>
                </a:solidFill>
              </a:rPr>
              <a:t>极光亚暴</a:t>
            </a:r>
            <a:r>
              <a:rPr lang="zh-CN" altLang="en-US" sz="3200"/>
              <a:t>；</a:t>
            </a:r>
          </a:p>
          <a:p>
            <a:pPr marL="431800" indent="-323850" defTabSz="457200">
              <a:lnSpc>
                <a:spcPct val="120000"/>
              </a:lnSpc>
              <a:spcBef>
                <a:spcPct val="20000"/>
              </a:spcBef>
              <a:buClr>
                <a:schemeClr val="folHlink"/>
              </a:buClr>
              <a:buFont typeface="Wingdings" pitchFamily="2" charset="2"/>
              <a:buChar char="Ø"/>
              <a:tabLst>
                <a:tab pos="723900" algn="l"/>
                <a:tab pos="1447800" algn="l"/>
                <a:tab pos="2171700" algn="l"/>
                <a:tab pos="2895600" algn="l"/>
                <a:tab pos="3619500" algn="l"/>
                <a:tab pos="4343400" algn="l"/>
                <a:tab pos="5067300" algn="l"/>
                <a:tab pos="5791200" algn="l"/>
                <a:tab pos="6515100" algn="l"/>
                <a:tab pos="7239000" algn="l"/>
                <a:tab pos="7962900" algn="l"/>
              </a:tabLst>
            </a:pPr>
            <a:r>
              <a:rPr lang="zh-CN" altLang="en-US" sz="2400"/>
              <a:t>注入高层大气的大量带电粒子，造成电离层附加电力，使电离层发生激烈的扰动，即</a:t>
            </a:r>
            <a:r>
              <a:rPr lang="zh-CN" altLang="en-US" sz="2400" b="1">
                <a:solidFill>
                  <a:srgbClr val="0000CC"/>
                </a:solidFill>
              </a:rPr>
              <a:t>电离层亚暴</a:t>
            </a:r>
            <a:r>
              <a:rPr lang="zh-CN" altLang="en-US" sz="3200"/>
              <a:t>； </a:t>
            </a:r>
            <a:endParaRPr lang="zh-CN" altLang="en-US" sz="2000">
              <a:latin typeface="宋体" pitchFamily="2" charset="-122"/>
            </a:endParaRP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8" name="Rectangle 10"/>
          <p:cNvSpPr>
            <a:spLocks noChangeArrowheads="1"/>
          </p:cNvSpPr>
          <p:nvPr/>
        </p:nvSpPr>
        <p:spPr bwMode="auto">
          <a:xfrm>
            <a:off x="1547813" y="1773238"/>
            <a:ext cx="6048375" cy="2808287"/>
          </a:xfrm>
          <a:prstGeom prst="rect">
            <a:avLst/>
          </a:prstGeom>
          <a:noFill/>
          <a:ln w="9525">
            <a:noFill/>
            <a:miter lim="800000"/>
            <a:headEnd/>
            <a:tailEnd/>
          </a:ln>
          <a:effectLst/>
        </p:spPr>
        <p:txBody>
          <a:bodyPr lIns="0" tIns="0" rIns="0" bIns="0"/>
          <a:lstStyle/>
          <a:p>
            <a:pPr marL="431800" indent="-323850" defTabSz="457200">
              <a:lnSpc>
                <a:spcPct val="125000"/>
              </a:lnSpc>
              <a:spcBef>
                <a:spcPct val="20000"/>
              </a:spcBef>
              <a:buClr>
                <a:schemeClr val="folHlink"/>
              </a:buClr>
              <a:buFont typeface="Wingdings"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zh-CN" altLang="en-US" sz="2400" b="1" dirty="0">
                <a:solidFill>
                  <a:srgbClr val="FF3300"/>
                </a:solidFill>
              </a:rPr>
              <a:t>亚暴</a:t>
            </a:r>
            <a:r>
              <a:rPr lang="zh-CN" altLang="en-US" sz="2400" dirty="0"/>
              <a:t>最易见的显示是</a:t>
            </a:r>
            <a:r>
              <a:rPr lang="zh-CN" altLang="en-US" sz="2400" b="1" dirty="0">
                <a:solidFill>
                  <a:srgbClr val="0000CC"/>
                </a:solidFill>
              </a:rPr>
              <a:t>全球极光表现的演变</a:t>
            </a:r>
            <a:r>
              <a:rPr lang="zh-CN" altLang="en-US" sz="2400" dirty="0"/>
              <a:t>，</a:t>
            </a:r>
          </a:p>
          <a:p>
            <a:pPr marL="431800" indent="-323850" defTabSz="457200">
              <a:lnSpc>
                <a:spcPct val="125000"/>
              </a:lnSpc>
              <a:spcBef>
                <a:spcPct val="20000"/>
              </a:spcBef>
              <a:buClr>
                <a:schemeClr val="folHlink"/>
              </a:buClr>
              <a:buFont typeface="Wingdings"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zh-CN" altLang="en-US" sz="2400" dirty="0"/>
              <a:t>可以把极光演变的时间序列看作是磁层中</a:t>
            </a:r>
          </a:p>
          <a:p>
            <a:pPr marL="431800" indent="-323850" defTabSz="457200">
              <a:lnSpc>
                <a:spcPct val="125000"/>
              </a:lnSpc>
              <a:spcBef>
                <a:spcPct val="20000"/>
              </a:spcBef>
              <a:buClr>
                <a:schemeClr val="folHlink"/>
              </a:buClr>
              <a:buFont typeface="Wingdings"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zh-CN" altLang="en-US" sz="2400" dirty="0"/>
              <a:t>的亚暴扰动沿着磁力线投影到电离层的投</a:t>
            </a:r>
          </a:p>
          <a:p>
            <a:pPr marL="431800" indent="-323850" defTabSz="457200">
              <a:lnSpc>
                <a:spcPct val="125000"/>
              </a:lnSpc>
              <a:spcBef>
                <a:spcPct val="20000"/>
              </a:spcBef>
              <a:buClr>
                <a:schemeClr val="folHlink"/>
              </a:buClr>
              <a:buFont typeface="Wingdings"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zh-CN" altLang="en-US" sz="2400" dirty="0"/>
              <a:t>影。</a:t>
            </a:r>
          </a:p>
          <a:p>
            <a:pPr marL="431800" indent="-323850" defTabSz="457200">
              <a:lnSpc>
                <a:spcPct val="125000"/>
              </a:lnSpc>
              <a:spcBef>
                <a:spcPct val="20000"/>
              </a:spcBef>
              <a:buClr>
                <a:schemeClr val="folHlink"/>
              </a:buClr>
              <a:buFont typeface="Wingdings"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zh-CN" altLang="en-US" sz="2400" dirty="0"/>
              <a:t>亚暴的演化过程可以用极光的演化来说明。</a:t>
            </a:r>
            <a:endParaRPr lang="zh-CN" altLang="en-US" sz="2400" dirty="0">
              <a:latin typeface="宋体" pitchFamily="2" charset="-122"/>
            </a:endParaRP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25" name="Picture 9" descr="08-2006-CTS-Image1-110"/>
          <p:cNvPicPr>
            <a:picLocks noChangeAspect="1" noChangeArrowheads="1"/>
          </p:cNvPicPr>
          <p:nvPr/>
        </p:nvPicPr>
        <p:blipFill>
          <a:blip r:embed="rId3"/>
          <a:srcRect/>
          <a:stretch>
            <a:fillRect/>
          </a:stretch>
        </p:blipFill>
        <p:spPr bwMode="auto">
          <a:xfrm>
            <a:off x="1476375" y="1268413"/>
            <a:ext cx="2087563" cy="2592387"/>
          </a:xfrm>
          <a:prstGeom prst="rect">
            <a:avLst/>
          </a:prstGeom>
          <a:noFill/>
        </p:spPr>
      </p:pic>
      <p:pic>
        <p:nvPicPr>
          <p:cNvPr id="367626" name="Picture 10" descr="08-2006-CTS-Image2-290"/>
          <p:cNvPicPr>
            <a:picLocks noChangeAspect="1" noChangeArrowheads="1"/>
          </p:cNvPicPr>
          <p:nvPr/>
        </p:nvPicPr>
        <p:blipFill>
          <a:blip r:embed="rId4"/>
          <a:srcRect/>
          <a:stretch>
            <a:fillRect/>
          </a:stretch>
        </p:blipFill>
        <p:spPr bwMode="auto">
          <a:xfrm>
            <a:off x="4211638" y="1268413"/>
            <a:ext cx="3600450" cy="2592387"/>
          </a:xfrm>
          <a:prstGeom prst="rect">
            <a:avLst/>
          </a:prstGeom>
          <a:noFill/>
        </p:spPr>
      </p:pic>
      <p:sp>
        <p:nvSpPr>
          <p:cNvPr id="367628" name="Rectangle 12"/>
          <p:cNvSpPr>
            <a:spLocks noChangeArrowheads="1"/>
          </p:cNvSpPr>
          <p:nvPr/>
        </p:nvSpPr>
        <p:spPr bwMode="auto">
          <a:xfrm>
            <a:off x="1331913" y="4221163"/>
            <a:ext cx="6696075" cy="1558925"/>
          </a:xfrm>
          <a:prstGeom prst="rect">
            <a:avLst/>
          </a:prstGeom>
          <a:noFill/>
          <a:ln w="9525">
            <a:noFill/>
            <a:miter lim="800000"/>
            <a:headEnd/>
            <a:tailEnd/>
          </a:ln>
          <a:effectLst/>
        </p:spPr>
        <p:txBody>
          <a:bodyPr anchor="ctr">
            <a:spAutoFit/>
          </a:bodyPr>
          <a:lstStyle/>
          <a:p>
            <a:r>
              <a:rPr lang="en-US" altLang="zh-CN" sz="1600" b="1">
                <a:latin typeface="Times New Roman" pitchFamily="18" charset="0"/>
              </a:rPr>
              <a:t>Image 1.</a:t>
            </a:r>
            <a:r>
              <a:rPr lang="en-US" altLang="zh-CN" sz="1600">
                <a:latin typeface="Times New Roman" pitchFamily="18" charset="0"/>
              </a:rPr>
              <a:t> Northern lights observed in </a:t>
            </a:r>
            <a:r>
              <a:rPr lang="en-US" altLang="zh-CN" sz="1600" b="1">
                <a:solidFill>
                  <a:srgbClr val="0000CC"/>
                </a:solidFill>
                <a:latin typeface="Times New Roman" pitchFamily="18" charset="0"/>
              </a:rPr>
              <a:t>Canada</a:t>
            </a:r>
            <a:r>
              <a:rPr lang="en-US" altLang="zh-CN" sz="1600" b="1">
                <a:latin typeface="Times New Roman" pitchFamily="18" charset="0"/>
              </a:rPr>
              <a:t> </a:t>
            </a:r>
            <a:r>
              <a:rPr lang="en-US" altLang="zh-CN" sz="1600">
                <a:latin typeface="Times New Roman" pitchFamily="18" charset="0"/>
              </a:rPr>
              <a:t>(Credit: Canadian Space agency</a:t>
            </a:r>
          </a:p>
          <a:p>
            <a:r>
              <a:rPr lang="en-US" altLang="zh-CN" sz="1600">
                <a:latin typeface="Times New Roman" pitchFamily="18" charset="0"/>
              </a:rPr>
              <a:t>/Agence Spatiale Canadienne)</a:t>
            </a:r>
            <a:br>
              <a:rPr lang="en-US" altLang="zh-CN" sz="1600">
                <a:latin typeface="Times New Roman" pitchFamily="18" charset="0"/>
              </a:rPr>
            </a:br>
            <a:r>
              <a:rPr lang="en-US" altLang="zh-CN" sz="1600">
                <a:latin typeface="Times New Roman" pitchFamily="18" charset="0"/>
              </a:rPr>
              <a:t/>
            </a:r>
            <a:br>
              <a:rPr lang="en-US" altLang="zh-CN" sz="1600">
                <a:latin typeface="Times New Roman" pitchFamily="18" charset="0"/>
              </a:rPr>
            </a:br>
            <a:r>
              <a:rPr lang="en-US" altLang="zh-CN" sz="1600" b="1">
                <a:latin typeface="Times New Roman" pitchFamily="18" charset="0"/>
              </a:rPr>
              <a:t>Image 2.</a:t>
            </a:r>
            <a:r>
              <a:rPr lang="en-US" altLang="zh-CN" sz="1600">
                <a:latin typeface="Times New Roman" pitchFamily="18" charset="0"/>
              </a:rPr>
              <a:t> Auroras over Canada pictured from </a:t>
            </a:r>
            <a:r>
              <a:rPr lang="en-US" altLang="zh-CN" sz="1600" b="1">
                <a:solidFill>
                  <a:srgbClr val="0000CC"/>
                </a:solidFill>
                <a:latin typeface="Times New Roman" pitchFamily="18" charset="0"/>
              </a:rPr>
              <a:t>the International Space Station</a:t>
            </a:r>
            <a:r>
              <a:rPr lang="en-US" altLang="zh-CN" sz="1600">
                <a:latin typeface="Times New Roman" pitchFamily="18" charset="0"/>
              </a:rPr>
              <a:t> - altitude: ~400 km - with the Manicouagan impact crater in the foreground (Credit: NASA)</a:t>
            </a: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6" name="Picture 10"/>
          <p:cNvPicPr>
            <a:picLocks noChangeAspect="1" noChangeArrowheads="1"/>
          </p:cNvPicPr>
          <p:nvPr/>
        </p:nvPicPr>
        <p:blipFill>
          <a:blip r:embed="rId3"/>
          <a:srcRect/>
          <a:stretch>
            <a:fillRect/>
          </a:stretch>
        </p:blipFill>
        <p:spPr bwMode="auto">
          <a:xfrm>
            <a:off x="1908175" y="981075"/>
            <a:ext cx="5256213" cy="4079875"/>
          </a:xfrm>
          <a:prstGeom prst="rect">
            <a:avLst/>
          </a:prstGeom>
          <a:noFill/>
          <a:ln w="9525">
            <a:noFill/>
            <a:miter lim="800000"/>
            <a:headEnd/>
            <a:tailEnd/>
          </a:ln>
        </p:spPr>
      </p:pic>
      <p:sp>
        <p:nvSpPr>
          <p:cNvPr id="377867" name="Text Box 11"/>
          <p:cNvSpPr txBox="1">
            <a:spLocks noChangeArrowheads="1"/>
          </p:cNvSpPr>
          <p:nvPr/>
        </p:nvSpPr>
        <p:spPr bwMode="auto">
          <a:xfrm>
            <a:off x="1619250" y="5157788"/>
            <a:ext cx="5903913" cy="679450"/>
          </a:xfrm>
          <a:prstGeom prst="rect">
            <a:avLst/>
          </a:prstGeom>
          <a:noFill/>
          <a:ln w="9525">
            <a:noFill/>
            <a:miter lim="800000"/>
            <a:headEnd/>
            <a:tailEnd/>
          </a:ln>
          <a:effectLst/>
        </p:spPr>
        <p:txBody>
          <a:bodyPr>
            <a:spAutoFit/>
          </a:bodyPr>
          <a:lstStyle/>
          <a:p>
            <a:pPr>
              <a:lnSpc>
                <a:spcPct val="120000"/>
              </a:lnSpc>
            </a:pPr>
            <a:r>
              <a:rPr lang="zh-CN" altLang="en-US" sz="1600">
                <a:latin typeface="宋体" pitchFamily="2" charset="-122"/>
              </a:rPr>
              <a:t>简图表示在极光亚暴期间直接从磁极方向看到的极光的演化序列</a:t>
            </a:r>
            <a:r>
              <a:rPr lang="en-US" altLang="zh-CN" sz="1600">
                <a:latin typeface="宋体" pitchFamily="2" charset="-122"/>
              </a:rPr>
              <a:t>. </a:t>
            </a:r>
          </a:p>
          <a:p>
            <a:pPr>
              <a:lnSpc>
                <a:spcPct val="120000"/>
              </a:lnSpc>
            </a:pPr>
            <a:r>
              <a:rPr lang="zh-CN" altLang="en-US" sz="1600">
                <a:latin typeface="宋体" pitchFamily="2" charset="-122"/>
              </a:rPr>
              <a:t>图中的同心圆环表示纬度空间的</a:t>
            </a:r>
            <a:r>
              <a:rPr lang="en-US" altLang="zh-CN" sz="1600">
                <a:latin typeface="宋体" pitchFamily="2" charset="-122"/>
              </a:rPr>
              <a:t>10</a:t>
            </a:r>
            <a:r>
              <a:rPr lang="zh-CN" altLang="en-US" sz="1600">
                <a:latin typeface="宋体" pitchFamily="2" charset="-122"/>
              </a:rPr>
              <a:t>度间隔</a:t>
            </a:r>
            <a:r>
              <a:rPr lang="en-US" altLang="zh-CN" sz="1600">
                <a:latin typeface="宋体" pitchFamily="2" charset="-122"/>
              </a:rPr>
              <a:t>.</a:t>
            </a: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74" name="Picture 10" descr="08-2006-CTS-Aurora-NSSDC200">
            <a:hlinkClick r:id="rId3"/>
          </p:cNvPr>
          <p:cNvPicPr>
            <a:picLocks noChangeAspect="1" noChangeArrowheads="1"/>
          </p:cNvPicPr>
          <p:nvPr/>
        </p:nvPicPr>
        <p:blipFill>
          <a:blip r:embed="rId4"/>
          <a:srcRect/>
          <a:stretch>
            <a:fillRect/>
          </a:stretch>
        </p:blipFill>
        <p:spPr bwMode="auto">
          <a:xfrm>
            <a:off x="1403350" y="1125538"/>
            <a:ext cx="2120900" cy="2159000"/>
          </a:xfrm>
          <a:prstGeom prst="rect">
            <a:avLst/>
          </a:prstGeom>
          <a:noFill/>
        </p:spPr>
      </p:pic>
      <p:pic>
        <p:nvPicPr>
          <p:cNvPr id="369675" name="Picture 11" descr="Asia-Storm-Feb2000-200">
            <a:hlinkClick r:id="rId5"/>
          </p:cNvPr>
          <p:cNvPicPr>
            <a:picLocks noChangeAspect="1" noChangeArrowheads="1" noCrop="1"/>
          </p:cNvPicPr>
          <p:nvPr/>
        </p:nvPicPr>
        <p:blipFill>
          <a:blip r:embed="rId6"/>
          <a:srcRect/>
          <a:stretch>
            <a:fillRect/>
          </a:stretch>
        </p:blipFill>
        <p:spPr bwMode="auto">
          <a:xfrm>
            <a:off x="5292725" y="1125538"/>
            <a:ext cx="2592388" cy="2038350"/>
          </a:xfrm>
          <a:prstGeom prst="rect">
            <a:avLst/>
          </a:prstGeom>
          <a:noFill/>
        </p:spPr>
      </p:pic>
      <p:sp>
        <p:nvSpPr>
          <p:cNvPr id="369676" name="Rectangle 12"/>
          <p:cNvSpPr>
            <a:spLocks noChangeArrowheads="1"/>
          </p:cNvSpPr>
          <p:nvPr/>
        </p:nvSpPr>
        <p:spPr bwMode="auto">
          <a:xfrm>
            <a:off x="971550" y="3389313"/>
            <a:ext cx="3384550" cy="2147887"/>
          </a:xfrm>
          <a:prstGeom prst="rect">
            <a:avLst/>
          </a:prstGeom>
          <a:noFill/>
          <a:ln w="9525">
            <a:noFill/>
            <a:miter lim="800000"/>
            <a:headEnd/>
            <a:tailEnd/>
          </a:ln>
          <a:effectLst/>
        </p:spPr>
        <p:txBody>
          <a:bodyPr anchor="ctr">
            <a:spAutoFit/>
          </a:bodyPr>
          <a:lstStyle/>
          <a:p>
            <a:pPr>
              <a:lnSpc>
                <a:spcPct val="120000"/>
              </a:lnSpc>
            </a:pPr>
            <a:r>
              <a:rPr lang="en-US" altLang="zh-CN" sz="1600" b="1">
                <a:latin typeface="Times New Roman" pitchFamily="18" charset="0"/>
              </a:rPr>
              <a:t>Image 3.</a:t>
            </a:r>
            <a:r>
              <a:rPr lang="en-US" altLang="zh-CN" sz="1600">
                <a:latin typeface="Times New Roman" pitchFamily="18" charset="0"/>
              </a:rPr>
              <a:t> Auroral oval (in false colour) as seen from </a:t>
            </a:r>
            <a:r>
              <a:rPr lang="en-US" altLang="zh-CN" sz="1600" b="1">
                <a:solidFill>
                  <a:srgbClr val="0000CC"/>
                </a:solidFill>
                <a:latin typeface="Times New Roman" pitchFamily="18" charset="0"/>
              </a:rPr>
              <a:t>space</a:t>
            </a:r>
            <a:r>
              <a:rPr lang="en-US" altLang="zh-CN" sz="1600">
                <a:latin typeface="Times New Roman" pitchFamily="18" charset="0"/>
              </a:rPr>
              <a:t>, overlaid on top of a visible image of Earth. The red indicates the brightest aurora and blue the dimmest. The brightest aurora is found at midnight. (Credit: Holzworth and Meng, NSSDC, NASA)</a:t>
            </a:r>
          </a:p>
        </p:txBody>
      </p:sp>
      <p:sp>
        <p:nvSpPr>
          <p:cNvPr id="369677" name="Rectangle 13"/>
          <p:cNvSpPr>
            <a:spLocks noChangeArrowheads="1"/>
          </p:cNvSpPr>
          <p:nvPr/>
        </p:nvSpPr>
        <p:spPr bwMode="auto">
          <a:xfrm>
            <a:off x="4932363" y="3333750"/>
            <a:ext cx="3527425" cy="2247900"/>
          </a:xfrm>
          <a:prstGeom prst="rect">
            <a:avLst/>
          </a:prstGeom>
          <a:noFill/>
          <a:ln w="9525">
            <a:solidFill>
              <a:schemeClr val="bg1"/>
            </a:solidFill>
            <a:miter lim="800000"/>
            <a:headEnd/>
            <a:tailEnd/>
          </a:ln>
          <a:effectLst/>
        </p:spPr>
        <p:txBody>
          <a:bodyPr anchor="ctr">
            <a:spAutoFit/>
          </a:bodyPr>
          <a:lstStyle/>
          <a:p>
            <a:pPr>
              <a:lnSpc>
                <a:spcPct val="110000"/>
              </a:lnSpc>
            </a:pPr>
            <a:r>
              <a:rPr lang="en-US" altLang="zh-CN" sz="1600" b="1" dirty="0">
                <a:latin typeface="Times New Roman" pitchFamily="18" charset="0"/>
              </a:rPr>
              <a:t>Animation 1.</a:t>
            </a:r>
            <a:r>
              <a:rPr lang="en-US" altLang="zh-CN" sz="1600" dirty="0">
                <a:latin typeface="Times New Roman" pitchFamily="18" charset="0"/>
              </a:rPr>
              <a:t> This sequence of images captured by the Ultraviolet Imager on NASA's Earth-orbiting </a:t>
            </a:r>
            <a:r>
              <a:rPr lang="en-US" altLang="zh-CN" sz="1600" b="1" dirty="0">
                <a:solidFill>
                  <a:srgbClr val="0000CC"/>
                </a:solidFill>
                <a:latin typeface="Times New Roman" pitchFamily="18" charset="0"/>
              </a:rPr>
              <a:t>POLAR</a:t>
            </a:r>
            <a:r>
              <a:rPr lang="en-US" altLang="zh-CN" sz="1600" dirty="0">
                <a:latin typeface="Times New Roman" pitchFamily="18" charset="0"/>
              </a:rPr>
              <a:t> satellite shows a magneto-</a:t>
            </a:r>
            <a:r>
              <a:rPr lang="en-US" altLang="zh-CN" sz="1600" dirty="0" err="1">
                <a:latin typeface="Times New Roman" pitchFamily="18" charset="0"/>
              </a:rPr>
              <a:t>spheric</a:t>
            </a:r>
            <a:r>
              <a:rPr lang="en-US" altLang="zh-CN" sz="1600" dirty="0">
                <a:latin typeface="Times New Roman" pitchFamily="18" charset="0"/>
              </a:rPr>
              <a:t> </a:t>
            </a:r>
            <a:r>
              <a:rPr lang="en-US" altLang="zh-CN" sz="1600" dirty="0" err="1">
                <a:latin typeface="Times New Roman" pitchFamily="18" charset="0"/>
              </a:rPr>
              <a:t>substorm</a:t>
            </a:r>
            <a:r>
              <a:rPr lang="en-US" altLang="zh-CN" sz="1600" dirty="0">
                <a:latin typeface="Times New Roman" pitchFamily="18" charset="0"/>
              </a:rPr>
              <a:t> over northern Asia on 24 February 2000. Maximum activity, denoted by dynamic yellow blobs in the aurora oval, occurs around 1400 UT. (Credit: NASA)</a:t>
            </a: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457200" y="274638"/>
            <a:ext cx="8229600" cy="725470"/>
          </a:xfrm>
        </p:spPr>
        <p:txBody>
          <a:bodyPr>
            <a:normAutofit fontScale="90000"/>
          </a:bodyPr>
          <a:lstStyle/>
          <a:p>
            <a:r>
              <a:rPr lang="en-US" altLang="zh-CN" dirty="0" smtClean="0"/>
              <a:t>AE magnetic index</a:t>
            </a:r>
            <a:endParaRPr lang="zh-CN" altLang="en-US" dirty="0"/>
          </a:p>
        </p:txBody>
      </p:sp>
      <p:sp>
        <p:nvSpPr>
          <p:cNvPr id="8" name="内容占位符 7"/>
          <p:cNvSpPr>
            <a:spLocks noGrp="1"/>
          </p:cNvSpPr>
          <p:nvPr>
            <p:ph idx="1"/>
          </p:nvPr>
        </p:nvSpPr>
        <p:spPr>
          <a:xfrm>
            <a:off x="457200" y="1071546"/>
            <a:ext cx="8229600" cy="5054617"/>
          </a:xfrm>
        </p:spPr>
        <p:txBody>
          <a:bodyPr>
            <a:normAutofit lnSpcReduction="10000"/>
          </a:bodyPr>
          <a:lstStyle/>
          <a:p>
            <a:r>
              <a:rPr lang="en-US" dirty="0" smtClean="0"/>
              <a:t>The </a:t>
            </a:r>
            <a:r>
              <a:rPr lang="en-US" dirty="0" err="1" smtClean="0">
                <a:hlinkClick r:id="rId2"/>
              </a:rPr>
              <a:t>auroral</a:t>
            </a:r>
            <a:r>
              <a:rPr lang="en-US" dirty="0" smtClean="0">
                <a:hlinkClick r:id="rId2"/>
              </a:rPr>
              <a:t> electro jet index,</a:t>
            </a:r>
            <a:r>
              <a:rPr lang="en-US" dirty="0" smtClean="0"/>
              <a:t> AE, is designed to provide a global, quantitative measure of </a:t>
            </a:r>
            <a:r>
              <a:rPr lang="en-US" dirty="0" err="1" smtClean="0"/>
              <a:t>auroral</a:t>
            </a:r>
            <a:r>
              <a:rPr lang="en-US" dirty="0" smtClean="0"/>
              <a:t> zone magnetic activity produced by enhanced </a:t>
            </a:r>
            <a:r>
              <a:rPr lang="en-US" dirty="0" err="1" smtClean="0"/>
              <a:t>ionospheric</a:t>
            </a:r>
            <a:r>
              <a:rPr lang="en-US" dirty="0" smtClean="0"/>
              <a:t> currents flowing below and within the </a:t>
            </a:r>
            <a:r>
              <a:rPr lang="en-US" dirty="0" err="1" smtClean="0"/>
              <a:t>auroral</a:t>
            </a:r>
            <a:r>
              <a:rPr lang="en-US" dirty="0" smtClean="0"/>
              <a:t> oval. </a:t>
            </a:r>
          </a:p>
          <a:p>
            <a:r>
              <a:rPr lang="en-US" dirty="0" smtClean="0"/>
              <a:t>It can be derived on an instantaneous basis or from averages of variations computed over any selected intervals. It is quantitative and relatively simple and utilizes computer processing techniques.</a:t>
            </a:r>
          </a:p>
          <a:p>
            <a:endParaRPr lang="zh-CN"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1414"/>
            <a:ext cx="8229600" cy="796908"/>
          </a:xfrm>
        </p:spPr>
        <p:txBody>
          <a:bodyPr/>
          <a:lstStyle/>
          <a:p>
            <a:r>
              <a:rPr lang="en-US" altLang="zh-CN" dirty="0" err="1" smtClean="0"/>
              <a:t>Auroral</a:t>
            </a:r>
            <a:r>
              <a:rPr lang="en-US" altLang="zh-CN" dirty="0" smtClean="0"/>
              <a:t> </a:t>
            </a:r>
            <a:r>
              <a:rPr lang="en-US" altLang="zh-CN" dirty="0" err="1" smtClean="0"/>
              <a:t>Electrojet</a:t>
            </a:r>
            <a:r>
              <a:rPr lang="en-US" altLang="zh-CN" dirty="0" smtClean="0"/>
              <a:t> Index (AE)</a:t>
            </a:r>
            <a:endParaRPr lang="zh-CN" altLang="en-US" dirty="0"/>
          </a:p>
        </p:txBody>
      </p:sp>
      <p:sp>
        <p:nvSpPr>
          <p:cNvPr id="3" name="内容占位符 2"/>
          <p:cNvSpPr>
            <a:spLocks noGrp="1"/>
          </p:cNvSpPr>
          <p:nvPr>
            <p:ph idx="1"/>
          </p:nvPr>
        </p:nvSpPr>
        <p:spPr>
          <a:xfrm>
            <a:off x="142876" y="1142985"/>
            <a:ext cx="3929058" cy="5429288"/>
          </a:xfrm>
        </p:spPr>
        <p:txBody>
          <a:bodyPr>
            <a:normAutofit/>
          </a:bodyPr>
          <a:lstStyle/>
          <a:p>
            <a:pPr>
              <a:buNone/>
            </a:pPr>
            <a:r>
              <a:rPr lang="en-US" altLang="zh-CN" dirty="0" smtClean="0"/>
              <a:t>Distribution of </a:t>
            </a:r>
          </a:p>
          <a:p>
            <a:pPr>
              <a:buNone/>
            </a:pPr>
            <a:r>
              <a:rPr lang="en-US" altLang="zh-CN" dirty="0" smtClean="0"/>
              <a:t>AE(12) stations.</a:t>
            </a:r>
          </a:p>
          <a:p>
            <a:pPr>
              <a:buNone/>
            </a:pPr>
            <a:r>
              <a:rPr lang="zh-CN" altLang="en-US" dirty="0" smtClean="0"/>
              <a:t>地磁观测</a:t>
            </a:r>
            <a:r>
              <a:rPr lang="en-US" altLang="zh-CN" dirty="0" smtClean="0"/>
              <a:t>H</a:t>
            </a:r>
            <a:r>
              <a:rPr lang="zh-CN" altLang="en-US" dirty="0" smtClean="0"/>
              <a:t>分量</a:t>
            </a:r>
            <a:endParaRPr lang="en-US" altLang="zh-CN" dirty="0" smtClean="0"/>
          </a:p>
          <a:p>
            <a:pPr>
              <a:buNone/>
            </a:pPr>
            <a:r>
              <a:rPr lang="en-US" altLang="zh-CN" dirty="0" smtClean="0"/>
              <a:t>AE=AU‐AL</a:t>
            </a:r>
          </a:p>
          <a:p>
            <a:pPr>
              <a:buNone/>
            </a:pPr>
            <a:r>
              <a:rPr lang="en-US" altLang="zh-CN" dirty="0" smtClean="0"/>
              <a:t>AU </a:t>
            </a:r>
            <a:r>
              <a:rPr lang="zh-CN" altLang="en-US" dirty="0" smtClean="0"/>
              <a:t>为链上任何台站在任意瞬时记录的最大扰动</a:t>
            </a:r>
            <a:endParaRPr lang="en-US" altLang="zh-CN" dirty="0" smtClean="0"/>
          </a:p>
          <a:p>
            <a:pPr>
              <a:buNone/>
            </a:pPr>
            <a:r>
              <a:rPr lang="en-US" altLang="zh-CN" dirty="0" smtClean="0"/>
              <a:t>AL</a:t>
            </a:r>
            <a:r>
              <a:rPr lang="zh-CN" altLang="en-US" dirty="0" smtClean="0"/>
              <a:t>指数为下包络线所确定的最小扰动。</a:t>
            </a:r>
            <a:endParaRPr lang="en-US" altLang="zh-CN" dirty="0" smtClean="0"/>
          </a:p>
          <a:p>
            <a:pPr>
              <a:buNone/>
            </a:pPr>
            <a:endParaRPr lang="en-US" altLang="zh-CN" dirty="0" smtClean="0"/>
          </a:p>
        </p:txBody>
      </p:sp>
      <p:pic>
        <p:nvPicPr>
          <p:cNvPr id="132099" name="Picture 3"/>
          <p:cNvPicPr>
            <a:picLocks noChangeAspect="1" noChangeArrowheads="1"/>
          </p:cNvPicPr>
          <p:nvPr/>
        </p:nvPicPr>
        <p:blipFill>
          <a:blip r:embed="rId2"/>
          <a:srcRect/>
          <a:stretch>
            <a:fillRect/>
          </a:stretch>
        </p:blipFill>
        <p:spPr bwMode="auto">
          <a:xfrm>
            <a:off x="4095781" y="1285860"/>
            <a:ext cx="4905375" cy="5076825"/>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33128" name="Picture 8" descr="Figure 2"/>
          <p:cNvPicPr>
            <a:picLocks noChangeAspect="1" noChangeArrowheads="1"/>
          </p:cNvPicPr>
          <p:nvPr/>
        </p:nvPicPr>
        <p:blipFill>
          <a:blip r:embed="rId2"/>
          <a:srcRect/>
          <a:stretch>
            <a:fillRect/>
          </a:stretch>
        </p:blipFill>
        <p:spPr bwMode="auto">
          <a:xfrm>
            <a:off x="714348" y="1142984"/>
            <a:ext cx="7500952" cy="5500698"/>
          </a:xfrm>
          <a:prstGeom prst="rect">
            <a:avLst/>
          </a:prstGeom>
          <a:noFill/>
        </p:spPr>
      </p:pic>
      <p:sp>
        <p:nvSpPr>
          <p:cNvPr id="10" name="TextBox 9"/>
          <p:cNvSpPr txBox="1"/>
          <p:nvPr/>
        </p:nvSpPr>
        <p:spPr>
          <a:xfrm>
            <a:off x="2928926" y="1857364"/>
            <a:ext cx="1000132" cy="369332"/>
          </a:xfrm>
          <a:prstGeom prst="rect">
            <a:avLst/>
          </a:prstGeom>
          <a:noFill/>
        </p:spPr>
        <p:txBody>
          <a:bodyPr wrap="square" rtlCol="0">
            <a:spAutoFit/>
          </a:bodyPr>
          <a:lstStyle/>
          <a:p>
            <a:r>
              <a:rPr lang="en-US" altLang="zh-CN" dirty="0" err="1" smtClean="0"/>
              <a:t>Grouth</a:t>
            </a:r>
            <a:r>
              <a:rPr lang="en-US" altLang="zh-CN" dirty="0" smtClean="0"/>
              <a:t> </a:t>
            </a:r>
            <a:endParaRPr lang="zh-CN" altLang="en-US" dirty="0"/>
          </a:p>
        </p:txBody>
      </p:sp>
      <p:sp>
        <p:nvSpPr>
          <p:cNvPr id="11" name="矩形 10"/>
          <p:cNvSpPr/>
          <p:nvPr/>
        </p:nvSpPr>
        <p:spPr>
          <a:xfrm rot="5400000">
            <a:off x="3723650" y="1419830"/>
            <a:ext cx="1351652" cy="369332"/>
          </a:xfrm>
          <a:prstGeom prst="rect">
            <a:avLst/>
          </a:prstGeom>
        </p:spPr>
        <p:txBody>
          <a:bodyPr wrap="none">
            <a:spAutoFit/>
          </a:bodyPr>
          <a:lstStyle/>
          <a:p>
            <a:r>
              <a:rPr lang="en-US" b="1" dirty="0" smtClean="0"/>
              <a:t>Expansion</a:t>
            </a:r>
            <a:endParaRPr lang="zh-CN" altLang="en-US" dirty="0"/>
          </a:p>
        </p:txBody>
      </p:sp>
      <p:sp>
        <p:nvSpPr>
          <p:cNvPr id="12" name="矩形 11"/>
          <p:cNvSpPr/>
          <p:nvPr/>
        </p:nvSpPr>
        <p:spPr>
          <a:xfrm>
            <a:off x="4857752" y="1643050"/>
            <a:ext cx="1714512" cy="369332"/>
          </a:xfrm>
          <a:prstGeom prst="rect">
            <a:avLst/>
          </a:prstGeom>
        </p:spPr>
        <p:txBody>
          <a:bodyPr wrap="square">
            <a:spAutoFit/>
          </a:bodyPr>
          <a:lstStyle/>
          <a:p>
            <a:r>
              <a:rPr lang="en-US" altLang="zh-CN" b="1" dirty="0" smtClean="0"/>
              <a:t>Recovery</a:t>
            </a:r>
            <a:endParaRPr lang="zh-CN" alt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14" name="Text Box 10"/>
          <p:cNvSpPr txBox="1">
            <a:spLocks noChangeArrowheads="1"/>
          </p:cNvSpPr>
          <p:nvPr/>
        </p:nvSpPr>
        <p:spPr bwMode="auto">
          <a:xfrm>
            <a:off x="1403350" y="1844675"/>
            <a:ext cx="6337300" cy="2378075"/>
          </a:xfrm>
          <a:prstGeom prst="rect">
            <a:avLst/>
          </a:prstGeom>
          <a:noFill/>
          <a:ln w="9525">
            <a:noFill/>
            <a:miter lim="800000"/>
            <a:headEnd/>
            <a:tailEnd/>
          </a:ln>
          <a:effectLst/>
        </p:spPr>
        <p:txBody>
          <a:bodyPr>
            <a:spAutoFit/>
          </a:bodyPr>
          <a:lstStyle/>
          <a:p>
            <a:pPr>
              <a:lnSpc>
                <a:spcPct val="125000"/>
              </a:lnSpc>
            </a:pPr>
            <a:r>
              <a:rPr lang="zh-CN" altLang="en-US" sz="2400" b="1" dirty="0">
                <a:solidFill>
                  <a:srgbClr val="FF3300"/>
                </a:solidFill>
                <a:latin typeface="宋体" pitchFamily="2" charset="-122"/>
              </a:rPr>
              <a:t>注意</a:t>
            </a:r>
            <a:r>
              <a:rPr lang="en-US" altLang="zh-CN" sz="2400" b="1" dirty="0">
                <a:solidFill>
                  <a:srgbClr val="FF3300"/>
                </a:solidFill>
                <a:latin typeface="宋体" pitchFamily="2" charset="-122"/>
              </a:rPr>
              <a:t>:</a:t>
            </a:r>
            <a:r>
              <a:rPr lang="zh-CN" altLang="en-US" sz="2400" dirty="0">
                <a:latin typeface="宋体" pitchFamily="2" charset="-122"/>
              </a:rPr>
              <a:t>亚暴中以</a:t>
            </a:r>
            <a:r>
              <a:rPr lang="zh-CN" altLang="en-US" sz="2400" b="1" dirty="0">
                <a:solidFill>
                  <a:srgbClr val="0000CC"/>
                </a:solidFill>
                <a:latin typeface="宋体" pitchFamily="2" charset="-122"/>
              </a:rPr>
              <a:t>极光电急流</a:t>
            </a:r>
            <a:r>
              <a:rPr lang="zh-CN" altLang="en-US" sz="2400" dirty="0">
                <a:latin typeface="宋体" pitchFamily="2" charset="-122"/>
              </a:rPr>
              <a:t>形式释放能量只是总亚暴能量中的很小一部分</a:t>
            </a:r>
            <a:r>
              <a:rPr lang="en-US" altLang="zh-CN" sz="2400" dirty="0">
                <a:latin typeface="宋体" pitchFamily="2" charset="-122"/>
              </a:rPr>
              <a:t>.</a:t>
            </a:r>
            <a:r>
              <a:rPr lang="zh-CN" altLang="en-US" sz="2400" dirty="0">
                <a:latin typeface="宋体" pitchFamily="2" charset="-122"/>
              </a:rPr>
              <a:t>大部分的能量释放是通过</a:t>
            </a:r>
            <a:r>
              <a:rPr lang="zh-CN" altLang="en-US" sz="2400" b="1" dirty="0">
                <a:solidFill>
                  <a:srgbClr val="0000CC"/>
                </a:solidFill>
                <a:latin typeface="宋体" pitchFamily="2" charset="-122"/>
              </a:rPr>
              <a:t>环电流</a:t>
            </a:r>
            <a:r>
              <a:rPr lang="en-US" altLang="zh-CN" sz="2400" dirty="0">
                <a:latin typeface="宋体" pitchFamily="2" charset="-122"/>
              </a:rPr>
              <a:t>,</a:t>
            </a:r>
            <a:r>
              <a:rPr lang="zh-CN" altLang="en-US" sz="2400" b="1" dirty="0">
                <a:solidFill>
                  <a:srgbClr val="0000CC"/>
                </a:solidFill>
                <a:latin typeface="宋体" pitchFamily="2" charset="-122"/>
              </a:rPr>
              <a:t>越尾电流</a:t>
            </a:r>
            <a:r>
              <a:rPr lang="en-US" altLang="zh-CN" sz="2400" dirty="0">
                <a:latin typeface="宋体" pitchFamily="2" charset="-122"/>
              </a:rPr>
              <a:t>,</a:t>
            </a:r>
            <a:r>
              <a:rPr lang="zh-CN" altLang="en-US" sz="2400" b="1" dirty="0">
                <a:solidFill>
                  <a:srgbClr val="0000CC"/>
                </a:solidFill>
                <a:latin typeface="宋体" pitchFamily="2" charset="-122"/>
              </a:rPr>
              <a:t>等离子体片中的等离子体</a:t>
            </a:r>
            <a:r>
              <a:rPr lang="zh-CN" altLang="en-US" sz="2400" dirty="0">
                <a:latin typeface="宋体" pitchFamily="2" charset="-122"/>
              </a:rPr>
              <a:t>和</a:t>
            </a:r>
            <a:r>
              <a:rPr lang="zh-CN" altLang="en-US" sz="2400" b="1" dirty="0">
                <a:solidFill>
                  <a:srgbClr val="0000CC"/>
                </a:solidFill>
                <a:latin typeface="宋体" pitchFamily="2" charset="-122"/>
              </a:rPr>
              <a:t>磁场</a:t>
            </a:r>
            <a:r>
              <a:rPr lang="zh-CN" altLang="en-US" sz="2400" dirty="0">
                <a:latin typeface="宋体" pitchFamily="2" charset="-122"/>
              </a:rPr>
              <a:t>变化</a:t>
            </a:r>
            <a:r>
              <a:rPr lang="en-US" altLang="zh-CN" sz="2400" dirty="0">
                <a:latin typeface="宋体" pitchFamily="2" charset="-122"/>
              </a:rPr>
              <a:t>,</a:t>
            </a:r>
            <a:r>
              <a:rPr lang="zh-CN" altLang="en-US" sz="2400" dirty="0">
                <a:latin typeface="宋体" pitchFamily="2" charset="-122"/>
              </a:rPr>
              <a:t>可能还有磁层中</a:t>
            </a:r>
            <a:r>
              <a:rPr lang="zh-CN" altLang="en-US" sz="2400" b="1" dirty="0">
                <a:solidFill>
                  <a:srgbClr val="0000CC"/>
                </a:solidFill>
                <a:latin typeface="宋体" pitchFamily="2" charset="-122"/>
              </a:rPr>
              <a:t>等离子体团的形成</a:t>
            </a:r>
            <a:r>
              <a:rPr lang="zh-CN" altLang="en-US" sz="2400" dirty="0">
                <a:latin typeface="宋体" pitchFamily="2" charset="-122"/>
              </a:rPr>
              <a:t>和它的</a:t>
            </a:r>
            <a:r>
              <a:rPr lang="zh-CN" altLang="en-US" sz="2400" b="1" dirty="0">
                <a:solidFill>
                  <a:srgbClr val="0000CC"/>
                </a:solidFill>
                <a:latin typeface="宋体" pitchFamily="2" charset="-122"/>
              </a:rPr>
              <a:t>尾向运动</a:t>
            </a:r>
            <a:r>
              <a:rPr lang="en-US" altLang="zh-CN" sz="2400" dirty="0">
                <a:latin typeface="宋体" pitchFamily="2" charset="-122"/>
              </a:rPr>
              <a:t>.</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a:buNone/>
            </a:pPr>
            <a:r>
              <a:rPr lang="zh-CN" altLang="en-US" dirty="0" smtClean="0"/>
              <a:t>行星际参数</a:t>
            </a:r>
            <a:endParaRPr lang="en-US" altLang="zh-CN" dirty="0" smtClean="0"/>
          </a:p>
          <a:p>
            <a:pPr>
              <a:buNone/>
            </a:pPr>
            <a:endParaRPr lang="en-US" altLang="zh-CN" dirty="0" smtClean="0"/>
          </a:p>
          <a:p>
            <a:pPr>
              <a:buNone/>
            </a:pPr>
            <a:endParaRPr lang="en-US" altLang="zh-CN" dirty="0" smtClean="0"/>
          </a:p>
          <a:p>
            <a:pPr>
              <a:buNone/>
            </a:pPr>
            <a:endParaRPr lang="en-US" altLang="zh-CN" dirty="0" smtClean="0"/>
          </a:p>
          <a:p>
            <a:pPr>
              <a:buNone/>
            </a:pPr>
            <a:endParaRPr lang="en-US" altLang="zh-CN" dirty="0" smtClean="0"/>
          </a:p>
          <a:p>
            <a:pPr>
              <a:buNone/>
            </a:pPr>
            <a:endParaRPr lang="en-US" altLang="zh-CN" dirty="0" smtClean="0"/>
          </a:p>
          <a:p>
            <a:pPr>
              <a:buNone/>
            </a:pPr>
            <a:endParaRPr lang="en-US" altLang="zh-CN" dirty="0" smtClean="0"/>
          </a:p>
          <a:p>
            <a:pPr>
              <a:buNone/>
            </a:pPr>
            <a:endParaRPr lang="en-US" altLang="zh-CN" dirty="0" smtClean="0"/>
          </a:p>
          <a:p>
            <a:pPr>
              <a:buNone/>
            </a:pPr>
            <a:endParaRPr lang="en-US" altLang="zh-CN" dirty="0" smtClean="0"/>
          </a:p>
          <a:p>
            <a:pPr>
              <a:buNone/>
            </a:pPr>
            <a:r>
              <a:rPr lang="en-US" altLang="zh-CN" dirty="0" err="1" smtClean="0">
                <a:latin typeface="Times New Roman" pitchFamily="18" charset="0"/>
                <a:cs typeface="Times New Roman" pitchFamily="18" charset="0"/>
              </a:rPr>
              <a:t>Dst</a:t>
            </a:r>
            <a:r>
              <a:rPr lang="en-US" altLang="zh-CN" dirty="0" smtClean="0">
                <a:latin typeface="Times New Roman" pitchFamily="18" charset="0"/>
                <a:cs typeface="Times New Roman" pitchFamily="18" charset="0"/>
              </a:rPr>
              <a:t> </a:t>
            </a:r>
            <a:r>
              <a:rPr lang="zh-CN" altLang="en-US" dirty="0" smtClean="0"/>
              <a:t>指数</a:t>
            </a:r>
            <a:endParaRPr lang="zh-CN" altLang="en-US" dirty="0"/>
          </a:p>
        </p:txBody>
      </p:sp>
      <p:pic>
        <p:nvPicPr>
          <p:cNvPr id="3" name="Picture 2"/>
          <p:cNvPicPr>
            <a:picLocks noChangeAspect="1" noChangeArrowheads="1"/>
          </p:cNvPicPr>
          <p:nvPr/>
        </p:nvPicPr>
        <p:blipFill>
          <a:blip r:embed="rId2"/>
          <a:srcRect/>
          <a:stretch>
            <a:fillRect/>
          </a:stretch>
        </p:blipFill>
        <p:spPr bwMode="auto">
          <a:xfrm>
            <a:off x="3214678" y="22225"/>
            <a:ext cx="5429250" cy="6835775"/>
          </a:xfrm>
          <a:prstGeom prst="rect">
            <a:avLst/>
          </a:prstGeom>
          <a:noFill/>
          <a:ln w="9525" algn="ctr">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106" name="Rectangle 10"/>
          <p:cNvSpPr>
            <a:spLocks noChangeArrowheads="1"/>
          </p:cNvSpPr>
          <p:nvPr/>
        </p:nvSpPr>
        <p:spPr bwMode="auto">
          <a:xfrm>
            <a:off x="1116013" y="1268413"/>
            <a:ext cx="6985000" cy="4105275"/>
          </a:xfrm>
          <a:prstGeom prst="rect">
            <a:avLst/>
          </a:prstGeom>
          <a:noFill/>
          <a:ln w="9525">
            <a:noFill/>
            <a:miter lim="800000"/>
            <a:headEnd/>
            <a:tailEnd/>
          </a:ln>
          <a:effectLst/>
        </p:spPr>
        <p:txBody>
          <a:bodyPr lIns="0" tIns="0" rIns="0" bIns="0"/>
          <a:lstStyle/>
          <a:p>
            <a:pPr marL="431800" indent="-323850" defTabSz="457200">
              <a:lnSpc>
                <a:spcPct val="125000"/>
              </a:lnSpc>
              <a:spcBef>
                <a:spcPct val="20000"/>
              </a:spcBef>
              <a:buClr>
                <a:schemeClr val="folHlink"/>
              </a:buClr>
              <a:buFont typeface="Wingdings"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zh-CN" sz="3200" dirty="0"/>
              <a:t>   </a:t>
            </a:r>
            <a:endParaRPr lang="en-US" altLang="zh-CN" sz="2400" b="1" dirty="0">
              <a:latin typeface="宋体" pitchFamily="2" charset="-122"/>
            </a:endParaRPr>
          </a:p>
          <a:p>
            <a:pPr marL="431800" indent="-323850" defTabSz="457200">
              <a:lnSpc>
                <a:spcPct val="125000"/>
              </a:lnSpc>
              <a:spcBef>
                <a:spcPct val="20000"/>
              </a:spcBef>
              <a:buClr>
                <a:schemeClr val="folHlink"/>
              </a:buClr>
              <a:buFont typeface="Wingdings" pitchFamily="2" charset="2"/>
              <a:buChar char="Ø"/>
              <a:tabLst>
                <a:tab pos="723900" algn="l"/>
                <a:tab pos="1447800" algn="l"/>
                <a:tab pos="2171700" algn="l"/>
                <a:tab pos="2895600" algn="l"/>
                <a:tab pos="3619500" algn="l"/>
                <a:tab pos="4343400" algn="l"/>
                <a:tab pos="5067300" algn="l"/>
                <a:tab pos="5791200" algn="l"/>
                <a:tab pos="6515100" algn="l"/>
                <a:tab pos="7239000" algn="l"/>
                <a:tab pos="7962900" algn="l"/>
              </a:tabLst>
            </a:pPr>
            <a:r>
              <a:rPr lang="zh-CN" altLang="en-US" sz="2400" b="1" dirty="0">
                <a:solidFill>
                  <a:srgbClr val="0000CC"/>
                </a:solidFill>
                <a:latin typeface="宋体" pitchFamily="2" charset="-122"/>
              </a:rPr>
              <a:t>近地中性线模式</a:t>
            </a:r>
            <a:r>
              <a:rPr lang="en-US" altLang="zh-CN" sz="2400" dirty="0">
                <a:latin typeface="宋体" pitchFamily="2" charset="-122"/>
              </a:rPr>
              <a:t>(NENL) (McPherron,1973 )</a:t>
            </a:r>
          </a:p>
          <a:p>
            <a:pPr marL="431800" indent="-323850" defTabSz="457200">
              <a:lnSpc>
                <a:spcPct val="125000"/>
              </a:lnSpc>
              <a:spcBef>
                <a:spcPct val="20000"/>
              </a:spcBef>
              <a:buClr>
                <a:schemeClr val="folHlink"/>
              </a:buClr>
              <a:buFont typeface="Wingdings" pitchFamily="2" charset="2"/>
              <a:buChar char="Ø"/>
              <a:tabLst>
                <a:tab pos="723900" algn="l"/>
                <a:tab pos="1447800" algn="l"/>
                <a:tab pos="2171700" algn="l"/>
                <a:tab pos="2895600" algn="l"/>
                <a:tab pos="3619500" algn="l"/>
                <a:tab pos="4343400" algn="l"/>
                <a:tab pos="5067300" algn="l"/>
                <a:tab pos="5791200" algn="l"/>
                <a:tab pos="6515100" algn="l"/>
                <a:tab pos="7239000" algn="l"/>
                <a:tab pos="7962900" algn="l"/>
              </a:tabLst>
            </a:pPr>
            <a:r>
              <a:rPr lang="zh-CN" altLang="en-US" sz="2400" dirty="0">
                <a:latin typeface="宋体" pitchFamily="2" charset="-122"/>
              </a:rPr>
              <a:t>近地电流中断模式</a:t>
            </a:r>
            <a:r>
              <a:rPr lang="en-US" altLang="zh-CN" sz="2400" dirty="0">
                <a:latin typeface="宋体" pitchFamily="2" charset="-122"/>
              </a:rPr>
              <a:t>(NECD)(Lui,1991)</a:t>
            </a:r>
          </a:p>
          <a:p>
            <a:pPr marL="431800" indent="-323850" defTabSz="457200">
              <a:lnSpc>
                <a:spcPct val="125000"/>
              </a:lnSpc>
              <a:spcBef>
                <a:spcPct val="20000"/>
              </a:spcBef>
              <a:buClr>
                <a:schemeClr val="folHlink"/>
              </a:buClr>
              <a:buFont typeface="Wingdings" pitchFamily="2" charset="2"/>
              <a:buChar char="Ø"/>
              <a:tabLst>
                <a:tab pos="723900" algn="l"/>
                <a:tab pos="1447800" algn="l"/>
                <a:tab pos="2171700" algn="l"/>
                <a:tab pos="2895600" algn="l"/>
                <a:tab pos="3619500" algn="l"/>
                <a:tab pos="4343400" algn="l"/>
                <a:tab pos="5067300" algn="l"/>
                <a:tab pos="5791200" algn="l"/>
                <a:tab pos="6515100" algn="l"/>
                <a:tab pos="7239000" algn="l"/>
                <a:tab pos="7962900" algn="l"/>
              </a:tabLst>
            </a:pPr>
            <a:r>
              <a:rPr lang="zh-CN" altLang="en-US" sz="2400" dirty="0">
                <a:latin typeface="宋体" pitchFamily="2" charset="-122"/>
              </a:rPr>
              <a:t>磁层电离层耦合模式</a:t>
            </a:r>
            <a:r>
              <a:rPr lang="en-US" altLang="zh-CN" sz="2400" dirty="0">
                <a:latin typeface="宋体" pitchFamily="2" charset="-122"/>
              </a:rPr>
              <a:t>(MIC)(Kan,1990)</a:t>
            </a:r>
          </a:p>
          <a:p>
            <a:pPr marL="431800" indent="-323850" defTabSz="457200">
              <a:lnSpc>
                <a:spcPct val="125000"/>
              </a:lnSpc>
              <a:spcBef>
                <a:spcPct val="20000"/>
              </a:spcBef>
              <a:buClr>
                <a:schemeClr val="folHlink"/>
              </a:buClr>
              <a:buFont typeface="Wingdings" pitchFamily="2" charset="2"/>
              <a:buChar char="Ø"/>
              <a:tabLst>
                <a:tab pos="723900" algn="l"/>
                <a:tab pos="1447800" algn="l"/>
                <a:tab pos="2171700" algn="l"/>
                <a:tab pos="2895600" algn="l"/>
                <a:tab pos="3619500" algn="l"/>
                <a:tab pos="4343400" algn="l"/>
                <a:tab pos="5067300" algn="l"/>
                <a:tab pos="5791200" algn="l"/>
                <a:tab pos="6515100" algn="l"/>
                <a:tab pos="7239000" algn="l"/>
                <a:tab pos="7962900" algn="l"/>
              </a:tabLst>
            </a:pPr>
            <a:r>
              <a:rPr lang="zh-CN" altLang="en-US" sz="2400" dirty="0">
                <a:latin typeface="宋体" pitchFamily="2" charset="-122"/>
              </a:rPr>
              <a:t>边界层动力学模式</a:t>
            </a:r>
            <a:r>
              <a:rPr lang="en-US" altLang="zh-CN" sz="2400" dirty="0">
                <a:latin typeface="宋体" pitchFamily="2" charset="-122"/>
              </a:rPr>
              <a:t>(PSBL)(</a:t>
            </a:r>
            <a:r>
              <a:rPr lang="en-US" altLang="zh-CN" sz="2400" dirty="0" err="1">
                <a:latin typeface="宋体" pitchFamily="2" charset="-122"/>
              </a:rPr>
              <a:t>Rostoker</a:t>
            </a:r>
            <a:r>
              <a:rPr lang="en-US" altLang="zh-CN" sz="2400" dirty="0">
                <a:latin typeface="宋体" pitchFamily="2" charset="-122"/>
              </a:rPr>
              <a:t> &amp; Eastman, 1987) </a:t>
            </a:r>
          </a:p>
          <a:p>
            <a:pPr marL="431800" indent="-323850" defTabSz="457200">
              <a:lnSpc>
                <a:spcPct val="125000"/>
              </a:lnSpc>
              <a:spcBef>
                <a:spcPct val="20000"/>
              </a:spcBef>
              <a:buClr>
                <a:schemeClr val="folHlink"/>
              </a:buClr>
              <a:buFont typeface="Wingdings" pitchFamily="2" charset="2"/>
              <a:buChar char="Ø"/>
              <a:tabLst>
                <a:tab pos="723900" algn="l"/>
                <a:tab pos="1447800" algn="l"/>
                <a:tab pos="2171700" algn="l"/>
                <a:tab pos="2895600" algn="l"/>
                <a:tab pos="3619500" algn="l"/>
                <a:tab pos="4343400" algn="l"/>
                <a:tab pos="5067300" algn="l"/>
                <a:tab pos="5791200" algn="l"/>
                <a:tab pos="6515100" algn="l"/>
                <a:tab pos="7239000" algn="l"/>
                <a:tab pos="7962900" algn="l"/>
              </a:tabLst>
            </a:pPr>
            <a:r>
              <a:rPr lang="zh-CN" altLang="en-US" sz="2400" dirty="0">
                <a:latin typeface="宋体" pitchFamily="2" charset="-122"/>
              </a:rPr>
              <a:t>热灾变模式</a:t>
            </a:r>
            <a:r>
              <a:rPr lang="en-US" altLang="zh-CN" sz="2400" dirty="0">
                <a:latin typeface="宋体" pitchFamily="2" charset="-122"/>
              </a:rPr>
              <a:t>(TC)(</a:t>
            </a:r>
            <a:r>
              <a:rPr lang="en-US" altLang="zh-CN" sz="2400" dirty="0" err="1">
                <a:latin typeface="宋体" pitchFamily="2" charset="-122"/>
              </a:rPr>
              <a:t>Geortz</a:t>
            </a:r>
            <a:r>
              <a:rPr lang="en-US" altLang="zh-CN" sz="2400" dirty="0">
                <a:latin typeface="宋体" pitchFamily="2" charset="-122"/>
              </a:rPr>
              <a:t> &amp; Smith,1989)</a:t>
            </a:r>
          </a:p>
        </p:txBody>
      </p:sp>
      <p:sp>
        <p:nvSpPr>
          <p:cNvPr id="388107" name="Rectangle 11"/>
          <p:cNvSpPr>
            <a:spLocks noChangeArrowheads="1"/>
          </p:cNvSpPr>
          <p:nvPr/>
        </p:nvSpPr>
        <p:spPr bwMode="auto">
          <a:xfrm>
            <a:off x="1476375" y="1341438"/>
            <a:ext cx="3708400" cy="457200"/>
          </a:xfrm>
          <a:prstGeom prst="rect">
            <a:avLst/>
          </a:prstGeom>
          <a:solidFill>
            <a:srgbClr val="FF9999"/>
          </a:solidFill>
          <a:ln w="9525">
            <a:noFill/>
            <a:miter lim="800000"/>
            <a:headEnd/>
            <a:tailEnd/>
          </a:ln>
          <a:effectLst/>
        </p:spPr>
        <p:txBody>
          <a:bodyPr wrap="none">
            <a:spAutoFit/>
          </a:bodyPr>
          <a:lstStyle/>
          <a:p>
            <a:r>
              <a:rPr lang="zh-CN" altLang="en-US" sz="2400" b="1">
                <a:latin typeface="宋体" pitchFamily="2" charset="-122"/>
              </a:rPr>
              <a:t>磁层亚暴的各种物理模式</a:t>
            </a:r>
            <a:r>
              <a:rPr lang="en-US" altLang="zh-CN" sz="2400" b="1">
                <a:latin typeface="宋体" pitchFamily="2" charset="-122"/>
              </a:rPr>
              <a:t>:</a:t>
            </a:r>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796908"/>
          </a:xfrm>
        </p:spPr>
        <p:txBody>
          <a:bodyPr/>
          <a:lstStyle/>
          <a:p>
            <a:r>
              <a:rPr lang="en-US" altLang="zh-CN" dirty="0" err="1" smtClean="0"/>
              <a:t>Substorm</a:t>
            </a:r>
            <a:r>
              <a:rPr lang="en-US" altLang="zh-CN" dirty="0" smtClean="0"/>
              <a:t> and Aurora</a:t>
            </a:r>
            <a:endParaRPr lang="zh-CN" altLang="en-US" dirty="0"/>
          </a:p>
        </p:txBody>
      </p:sp>
      <p:sp>
        <p:nvSpPr>
          <p:cNvPr id="3" name="内容占位符 2"/>
          <p:cNvSpPr>
            <a:spLocks noGrp="1"/>
          </p:cNvSpPr>
          <p:nvPr>
            <p:ph idx="1"/>
          </p:nvPr>
        </p:nvSpPr>
        <p:spPr/>
        <p:txBody>
          <a:bodyPr/>
          <a:lstStyle/>
          <a:p>
            <a:endParaRPr lang="zh-CN" altLang="en-US" dirty="0"/>
          </a:p>
        </p:txBody>
      </p:sp>
      <p:pic>
        <p:nvPicPr>
          <p:cNvPr id="149506" name="Picture 2" descr="http://pluto.space.swri.edu/IMAGE/glossary/substorm.jpg"/>
          <p:cNvPicPr>
            <a:picLocks noChangeAspect="1" noChangeArrowheads="1"/>
          </p:cNvPicPr>
          <p:nvPr/>
        </p:nvPicPr>
        <p:blipFill>
          <a:blip r:embed="rId2"/>
          <a:srcRect/>
          <a:stretch>
            <a:fillRect/>
          </a:stretch>
        </p:blipFill>
        <p:spPr bwMode="auto">
          <a:xfrm>
            <a:off x="642910" y="1142984"/>
            <a:ext cx="7526786" cy="5383399"/>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62818" name="Picture 2"/>
          <p:cNvPicPr>
            <a:picLocks noChangeAspect="1" noChangeArrowheads="1"/>
          </p:cNvPicPr>
          <p:nvPr/>
        </p:nvPicPr>
        <p:blipFill>
          <a:blip r:embed="rId2"/>
          <a:srcRect/>
          <a:stretch>
            <a:fillRect/>
          </a:stretch>
        </p:blipFill>
        <p:spPr bwMode="auto">
          <a:xfrm>
            <a:off x="928662" y="1214422"/>
            <a:ext cx="7672231" cy="4786346"/>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Expansion Phase</a:t>
            </a:r>
            <a:endParaRPr lang="zh-CN" altLang="en-US" dirty="0"/>
          </a:p>
        </p:txBody>
      </p:sp>
      <p:sp>
        <p:nvSpPr>
          <p:cNvPr id="3" name="内容占位符 2"/>
          <p:cNvSpPr>
            <a:spLocks noGrp="1"/>
          </p:cNvSpPr>
          <p:nvPr>
            <p:ph idx="1"/>
          </p:nvPr>
        </p:nvSpPr>
        <p:spPr/>
        <p:txBody>
          <a:bodyPr/>
          <a:lstStyle/>
          <a:p>
            <a:endParaRPr lang="zh-CN" altLang="en-US"/>
          </a:p>
        </p:txBody>
      </p:sp>
      <p:pic>
        <p:nvPicPr>
          <p:cNvPr id="158722" name="Picture 2" descr="magnetospheric substorm: expansion phase"/>
          <p:cNvPicPr>
            <a:picLocks noChangeAspect="1" noChangeArrowheads="1"/>
          </p:cNvPicPr>
          <p:nvPr/>
        </p:nvPicPr>
        <p:blipFill>
          <a:blip r:embed="rId2"/>
          <a:srcRect/>
          <a:stretch>
            <a:fillRect/>
          </a:stretch>
        </p:blipFill>
        <p:spPr bwMode="auto">
          <a:xfrm>
            <a:off x="107136" y="2214554"/>
            <a:ext cx="9036864" cy="3614747"/>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868346"/>
          </a:xfrm>
        </p:spPr>
        <p:txBody>
          <a:bodyPr/>
          <a:lstStyle/>
          <a:p>
            <a:r>
              <a:rPr lang="en-US" altLang="zh-CN" dirty="0" err="1" smtClean="0"/>
              <a:t>PLasmamoid</a:t>
            </a:r>
            <a:endParaRPr lang="zh-CN" altLang="en-US" dirty="0"/>
          </a:p>
        </p:txBody>
      </p:sp>
      <p:pic>
        <p:nvPicPr>
          <p:cNvPr id="4" name="plasmoid.mpeg">
            <a:hlinkClick r:id="" action="ppaction://media"/>
          </p:cNvPr>
          <p:cNvPicPr>
            <a:picLocks noGrp="1" noRot="1" noChangeAspect="1"/>
          </p:cNvPicPr>
          <p:nvPr>
            <p:ph idx="1"/>
            <a:videoFile r:link="rId1"/>
          </p:nvPr>
        </p:nvPicPr>
        <p:blipFill>
          <a:blip r:embed="rId3"/>
          <a:stretch>
            <a:fillRect/>
          </a:stretch>
        </p:blipFill>
        <p:spPr>
          <a:xfrm>
            <a:off x="357158" y="1142984"/>
            <a:ext cx="8170691" cy="52292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CISM8-1.avi">
            <a:hlinkClick r:id="" action="ppaction://media"/>
          </p:cNvPr>
          <p:cNvPicPr>
            <a:picLocks noGrp="1" noRot="1" noChangeAspect="1"/>
          </p:cNvPicPr>
          <p:nvPr>
            <p:ph idx="1"/>
            <a:videoFile r:link="rId1"/>
          </p:nvPr>
        </p:nvPicPr>
        <p:blipFill>
          <a:blip r:embed="rId3"/>
          <a:stretch>
            <a:fillRect/>
          </a:stretch>
        </p:blipFill>
        <p:spPr>
          <a:xfrm>
            <a:off x="731838" y="500042"/>
            <a:ext cx="7912128" cy="593409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sz="2800" dirty="0" smtClean="0"/>
              <a:t>The plane is colored in the logarithm of the density, there are yellow magnetic field </a:t>
            </a:r>
            <a:r>
              <a:rPr lang="en-US" sz="2800" dirty="0" err="1" smtClean="0"/>
              <a:t>lines,The</a:t>
            </a:r>
            <a:r>
              <a:rPr lang="en-US" sz="2800" dirty="0" smtClean="0"/>
              <a:t> translucent surface anti-sunward of the earth is the plasma sheet</a:t>
            </a:r>
            <a:endParaRPr lang="zh-CN" altLang="en-US" sz="2800" dirty="0"/>
          </a:p>
        </p:txBody>
      </p:sp>
      <p:pic>
        <p:nvPicPr>
          <p:cNvPr id="4" name="CISM6-4.avi">
            <a:hlinkClick r:id="" action="ppaction://media"/>
          </p:cNvPr>
          <p:cNvPicPr>
            <a:picLocks noGrp="1" noRot="1" noChangeAspect="1"/>
          </p:cNvPicPr>
          <p:nvPr>
            <p:ph idx="1"/>
            <a:videoFile r:link="rId1"/>
          </p:nvPr>
        </p:nvPicPr>
        <p:blipFill>
          <a:blip r:embed="rId3"/>
          <a:stretch>
            <a:fillRect/>
          </a:stretch>
        </p:blipFill>
        <p:spPr>
          <a:xfrm>
            <a:off x="1142976" y="1571612"/>
            <a:ext cx="6858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4" name="Line 6"/>
          <p:cNvSpPr>
            <a:spLocks noChangeShapeType="1"/>
          </p:cNvSpPr>
          <p:nvPr/>
        </p:nvSpPr>
        <p:spPr bwMode="auto">
          <a:xfrm>
            <a:off x="8243888" y="260350"/>
            <a:ext cx="0" cy="863600"/>
          </a:xfrm>
          <a:prstGeom prst="line">
            <a:avLst/>
          </a:prstGeom>
          <a:noFill/>
          <a:ln w="19050">
            <a:solidFill>
              <a:srgbClr val="0000FF"/>
            </a:solidFill>
            <a:round/>
            <a:headEnd/>
            <a:tailEnd/>
          </a:ln>
          <a:effectLst/>
        </p:spPr>
        <p:txBody>
          <a:bodyPr/>
          <a:lstStyle/>
          <a:p>
            <a:endParaRPr lang="zh-CN" altLang="en-US"/>
          </a:p>
        </p:txBody>
      </p:sp>
      <p:sp>
        <p:nvSpPr>
          <p:cNvPr id="396298" name="Rectangle 10"/>
          <p:cNvSpPr>
            <a:spLocks noChangeArrowheads="1"/>
          </p:cNvSpPr>
          <p:nvPr/>
        </p:nvSpPr>
        <p:spPr bwMode="auto">
          <a:xfrm>
            <a:off x="1692275" y="1341438"/>
            <a:ext cx="5327650" cy="3095625"/>
          </a:xfrm>
          <a:prstGeom prst="rect">
            <a:avLst/>
          </a:prstGeom>
          <a:noFill/>
          <a:ln w="9525">
            <a:noFill/>
            <a:miter lim="800000"/>
            <a:headEnd/>
            <a:tailEnd/>
          </a:ln>
          <a:effectLst/>
        </p:spPr>
        <p:txBody>
          <a:bodyPr lIns="0" tIns="0" rIns="0" bIns="0"/>
          <a:lstStyle/>
          <a:p>
            <a:pPr marL="431800" indent="-323850" defTabSz="457200">
              <a:lnSpc>
                <a:spcPct val="125000"/>
              </a:lnSpc>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ltLang="zh-CN" sz="2400" b="1">
              <a:latin typeface="宋体" pitchFamily="2" charset="-122"/>
            </a:endParaRPr>
          </a:p>
          <a:p>
            <a:pPr marL="431800" indent="-323850" defTabSz="457200">
              <a:lnSpc>
                <a:spcPct val="125000"/>
              </a:lnSpc>
              <a:spcBef>
                <a:spcPct val="20000"/>
              </a:spcBef>
              <a:buClr>
                <a:schemeClr val="folHlink"/>
              </a:buClr>
              <a:buFont typeface="Wingdings" pitchFamily="2" charset="2"/>
              <a:buChar char="Ø"/>
              <a:tabLst>
                <a:tab pos="723900" algn="l"/>
                <a:tab pos="1447800" algn="l"/>
                <a:tab pos="2171700" algn="l"/>
                <a:tab pos="2895600" algn="l"/>
                <a:tab pos="3619500" algn="l"/>
                <a:tab pos="4343400" algn="l"/>
                <a:tab pos="5067300" algn="l"/>
                <a:tab pos="5791200" algn="l"/>
                <a:tab pos="6515100" algn="l"/>
                <a:tab pos="7239000" algn="l"/>
                <a:tab pos="7962900" algn="l"/>
              </a:tabLst>
            </a:pPr>
            <a:r>
              <a:rPr lang="zh-CN" altLang="en-US" sz="2400" b="1">
                <a:solidFill>
                  <a:srgbClr val="0000CC"/>
                </a:solidFill>
                <a:latin typeface="宋体" pitchFamily="2" charset="-122"/>
              </a:rPr>
              <a:t>等离子团的形成</a:t>
            </a:r>
            <a:r>
              <a:rPr lang="zh-CN" altLang="en-US" sz="2400">
                <a:solidFill>
                  <a:srgbClr val="0000CC"/>
                </a:solidFill>
              </a:rPr>
              <a:t> </a:t>
            </a:r>
          </a:p>
          <a:p>
            <a:pPr marL="431800" indent="-323850" defTabSz="457200">
              <a:lnSpc>
                <a:spcPct val="125000"/>
              </a:lnSpc>
              <a:spcBef>
                <a:spcPct val="20000"/>
              </a:spcBef>
              <a:buClr>
                <a:schemeClr val="folHlink"/>
              </a:buClr>
              <a:buFont typeface="Wingdings"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zh-CN" altLang="en-US" sz="2000">
                <a:latin typeface="宋体" pitchFamily="2" charset="-122"/>
              </a:rPr>
              <a:t>   </a:t>
            </a:r>
            <a:r>
              <a:rPr lang="en-US" altLang="zh-CN" sz="2400">
                <a:latin typeface="Times New Roman" pitchFamily="18" charset="0"/>
              </a:rPr>
              <a:t>(Moldwin, M.B., and W.Hughes,1993, </a:t>
            </a:r>
          </a:p>
          <a:p>
            <a:pPr marL="431800" indent="-323850" defTabSz="457200">
              <a:lnSpc>
                <a:spcPct val="125000"/>
              </a:lnSpc>
              <a:spcBef>
                <a:spcPct val="20000"/>
              </a:spcBef>
              <a:buClr>
                <a:schemeClr val="folHlink"/>
              </a:buClr>
              <a:buFont typeface="Wingdings"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zh-CN" sz="2400">
                <a:latin typeface="Times New Roman" pitchFamily="18" charset="0"/>
              </a:rPr>
              <a:t>      Zong, Q.-G., et al.,1997)</a:t>
            </a:r>
          </a:p>
          <a:p>
            <a:pPr marL="431800" indent="-323850" defTabSz="457200">
              <a:lnSpc>
                <a:spcPct val="125000"/>
              </a:lnSpc>
              <a:spcBef>
                <a:spcPct val="20000"/>
              </a:spcBef>
              <a:buClr>
                <a:schemeClr val="folHlink"/>
              </a:buClr>
              <a:buFont typeface="Wingdings" pitchFamily="2" charset="2"/>
              <a:buChar char="Ø"/>
              <a:tabLst>
                <a:tab pos="723900" algn="l"/>
                <a:tab pos="1447800" algn="l"/>
                <a:tab pos="2171700" algn="l"/>
                <a:tab pos="2895600" algn="l"/>
                <a:tab pos="3619500" algn="l"/>
                <a:tab pos="4343400" algn="l"/>
                <a:tab pos="5067300" algn="l"/>
                <a:tab pos="5791200" algn="l"/>
                <a:tab pos="6515100" algn="l"/>
                <a:tab pos="7239000" algn="l"/>
                <a:tab pos="7962900" algn="l"/>
              </a:tabLst>
            </a:pPr>
            <a:r>
              <a:rPr lang="zh-CN" altLang="en-US" sz="2400" b="1">
                <a:solidFill>
                  <a:srgbClr val="0000CC"/>
                </a:solidFill>
              </a:rPr>
              <a:t>高速流 </a:t>
            </a:r>
          </a:p>
          <a:p>
            <a:pPr marL="431800" indent="-323850" defTabSz="457200">
              <a:lnSpc>
                <a:spcPct val="125000"/>
              </a:lnSpc>
              <a:spcBef>
                <a:spcPct val="20000"/>
              </a:spcBef>
              <a:buClr>
                <a:schemeClr val="folHlink"/>
              </a:buClr>
              <a:buFont typeface="Wingdings"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zh-CN" altLang="en-US" sz="2400">
                <a:latin typeface="Times New Roman" pitchFamily="18" charset="0"/>
              </a:rPr>
              <a:t>     </a:t>
            </a:r>
            <a:r>
              <a:rPr lang="en-US" altLang="zh-CN" sz="2400">
                <a:latin typeface="Times New Roman" pitchFamily="18" charset="0"/>
              </a:rPr>
              <a:t>(Cao</a:t>
            </a:r>
            <a:r>
              <a:rPr lang="en-US" altLang="zh-CN" sz="2400" b="1">
                <a:latin typeface="Times New Roman" pitchFamily="18" charset="0"/>
              </a:rPr>
              <a:t> </a:t>
            </a:r>
            <a:r>
              <a:rPr lang="en-US" altLang="zh-CN" sz="2400">
                <a:latin typeface="Times New Roman" pitchFamily="18" charset="0"/>
              </a:rPr>
              <a:t>et al., 2006)</a:t>
            </a:r>
          </a:p>
          <a:p>
            <a:pPr marL="431800" indent="-323850" defTabSz="457200">
              <a:lnSpc>
                <a:spcPct val="125000"/>
              </a:lnSpc>
              <a:spcBef>
                <a:spcPct val="20000"/>
              </a:spcBef>
              <a:buClr>
                <a:schemeClr val="folHlink"/>
              </a:buClr>
              <a:buFont typeface="Wingdings" pitchFamily="2" charset="2"/>
              <a:buChar char="Ø"/>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ltLang="zh-CN" sz="2400">
              <a:latin typeface="宋体" pitchFamily="2" charset="-122"/>
            </a:endParaRPr>
          </a:p>
        </p:txBody>
      </p:sp>
      <p:sp>
        <p:nvSpPr>
          <p:cNvPr id="396299" name="Rectangle 11"/>
          <p:cNvSpPr>
            <a:spLocks noChangeArrowheads="1"/>
          </p:cNvSpPr>
          <p:nvPr/>
        </p:nvSpPr>
        <p:spPr bwMode="auto">
          <a:xfrm>
            <a:off x="2051050" y="1268413"/>
            <a:ext cx="3708400" cy="457200"/>
          </a:xfrm>
          <a:prstGeom prst="rect">
            <a:avLst/>
          </a:prstGeom>
          <a:solidFill>
            <a:srgbClr val="FF9999"/>
          </a:solidFill>
          <a:ln w="9525">
            <a:noFill/>
            <a:miter lim="800000"/>
            <a:headEnd/>
            <a:tailEnd/>
          </a:ln>
          <a:effectLst/>
        </p:spPr>
        <p:txBody>
          <a:bodyPr wrap="none">
            <a:spAutoFit/>
          </a:bodyPr>
          <a:lstStyle/>
          <a:p>
            <a:r>
              <a:rPr lang="zh-CN" altLang="en-US" sz="2400" b="1">
                <a:latin typeface="宋体" pitchFamily="2" charset="-122"/>
              </a:rPr>
              <a:t>近地中性线模式成功之处</a:t>
            </a:r>
            <a:r>
              <a:rPr lang="en-US" altLang="zh-CN" sz="2400" b="1">
                <a:latin typeface="宋体" pitchFamily="2" charset="-122"/>
              </a:rPr>
              <a:t>:</a:t>
            </a:r>
          </a:p>
        </p:txBody>
      </p:sp>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10" name="Rectangle 10"/>
          <p:cNvSpPr>
            <a:spLocks noChangeArrowheads="1"/>
          </p:cNvSpPr>
          <p:nvPr/>
        </p:nvSpPr>
        <p:spPr bwMode="auto">
          <a:xfrm>
            <a:off x="6011863" y="2205038"/>
            <a:ext cx="2881312" cy="1295400"/>
          </a:xfrm>
          <a:prstGeom prst="rect">
            <a:avLst/>
          </a:prstGeom>
          <a:noFill/>
          <a:ln w="9525">
            <a:noFill/>
            <a:miter lim="800000"/>
            <a:headEnd/>
            <a:tailEnd/>
          </a:ln>
          <a:effectLst/>
        </p:spPr>
        <p:txBody>
          <a:bodyPr lIns="0" tIns="0" rIns="0" bIns="0"/>
          <a:lstStyle/>
          <a:p>
            <a:pPr marL="431800" indent="-323850" defTabSz="457200">
              <a:lnSpc>
                <a:spcPct val="95000"/>
              </a:lnSpc>
              <a:spcBef>
                <a:spcPct val="20000"/>
              </a:spcBef>
              <a:buClr>
                <a:schemeClr val="folHlink"/>
              </a:buClr>
              <a:buFont typeface="Wingdings"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zh-CN" sz="2400" b="1">
                <a:latin typeface="宋体" pitchFamily="2" charset="-122"/>
              </a:rPr>
              <a:t>  </a:t>
            </a:r>
          </a:p>
          <a:p>
            <a:pPr marL="431800" indent="-323850" defTabSz="457200">
              <a:lnSpc>
                <a:spcPct val="95000"/>
              </a:lnSpc>
              <a:spcBef>
                <a:spcPct val="20000"/>
              </a:spcBef>
              <a:buClr>
                <a:schemeClr val="folHlink"/>
              </a:buClr>
              <a:buFont typeface="Wingdings"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zh-CN" altLang="en-US" sz="2400">
                <a:latin typeface="Times New Roman" pitchFamily="18" charset="0"/>
              </a:rPr>
              <a:t>（</a:t>
            </a:r>
            <a:r>
              <a:rPr lang="en-US" altLang="zh-CN" sz="2400">
                <a:latin typeface="Times New Roman" pitchFamily="18" charset="0"/>
              </a:rPr>
              <a:t>ONSET TIMING</a:t>
            </a:r>
            <a:r>
              <a:rPr lang="zh-CN" altLang="en-US" sz="2400">
                <a:latin typeface="Times New Roman" pitchFamily="18" charset="0"/>
              </a:rPr>
              <a:t>）</a:t>
            </a:r>
            <a:endParaRPr lang="zh-CN" altLang="en-US" sz="2400" b="1">
              <a:latin typeface="宋体" pitchFamily="2" charset="-122"/>
            </a:endParaRPr>
          </a:p>
          <a:p>
            <a:pPr marL="431800" indent="-323850" defTabSz="457200">
              <a:lnSpc>
                <a:spcPct val="95000"/>
              </a:lnSpc>
              <a:spcBef>
                <a:spcPct val="20000"/>
              </a:spcBef>
              <a:buClr>
                <a:schemeClr val="folHlink"/>
              </a:buClr>
              <a:buFont typeface="Wingdings"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zh-CN" altLang="en-US" sz="2400" b="1">
                <a:latin typeface="宋体" pitchFamily="2" charset="-122"/>
              </a:rPr>
              <a:t>  </a:t>
            </a:r>
            <a:r>
              <a:rPr lang="en-US" altLang="zh-CN" sz="2400" b="1">
                <a:solidFill>
                  <a:srgbClr val="0000CC"/>
                </a:solidFill>
                <a:latin typeface="Times New Roman" pitchFamily="18" charset="0"/>
              </a:rPr>
              <a:t>Auroral breakup</a:t>
            </a:r>
          </a:p>
        </p:txBody>
      </p:sp>
      <p:pic>
        <p:nvPicPr>
          <p:cNvPr id="384011" name="Picture 11"/>
          <p:cNvPicPr>
            <a:picLocks noChangeAspect="1" noChangeArrowheads="1"/>
          </p:cNvPicPr>
          <p:nvPr/>
        </p:nvPicPr>
        <p:blipFill>
          <a:blip r:embed="rId3"/>
          <a:srcRect/>
          <a:stretch>
            <a:fillRect/>
          </a:stretch>
        </p:blipFill>
        <p:spPr bwMode="auto">
          <a:xfrm>
            <a:off x="1042988" y="981075"/>
            <a:ext cx="4838700" cy="5040313"/>
          </a:xfrm>
          <a:prstGeom prst="rect">
            <a:avLst/>
          </a:prstGeom>
          <a:noFill/>
          <a:ln w="9525">
            <a:noFill/>
            <a:miter lim="800000"/>
            <a:headEnd/>
            <a:tailEnd/>
          </a:ln>
        </p:spPr>
      </p:pic>
      <p:sp>
        <p:nvSpPr>
          <p:cNvPr id="384012" name="Rectangle 12"/>
          <p:cNvSpPr>
            <a:spLocks noChangeArrowheads="1"/>
          </p:cNvSpPr>
          <p:nvPr/>
        </p:nvSpPr>
        <p:spPr bwMode="auto">
          <a:xfrm>
            <a:off x="6300788" y="2060575"/>
            <a:ext cx="2374900" cy="457200"/>
          </a:xfrm>
          <a:prstGeom prst="rect">
            <a:avLst/>
          </a:prstGeom>
          <a:solidFill>
            <a:srgbClr val="FF9999"/>
          </a:solidFill>
          <a:ln w="9525">
            <a:noFill/>
            <a:miter lim="800000"/>
            <a:headEnd/>
            <a:tailEnd/>
          </a:ln>
          <a:effectLst/>
        </p:spPr>
        <p:txBody>
          <a:bodyPr>
            <a:spAutoFit/>
          </a:bodyPr>
          <a:lstStyle/>
          <a:p>
            <a:r>
              <a:rPr lang="zh-CN" altLang="en-US" sz="2400" b="1"/>
              <a:t>亚暴开始的时间</a:t>
            </a:r>
          </a:p>
        </p:txBody>
      </p:sp>
      <p:sp>
        <p:nvSpPr>
          <p:cNvPr id="384013" name="Rectangle 13"/>
          <p:cNvSpPr>
            <a:spLocks noChangeArrowheads="1"/>
          </p:cNvSpPr>
          <p:nvPr/>
        </p:nvSpPr>
        <p:spPr bwMode="auto">
          <a:xfrm>
            <a:off x="5651500" y="1557338"/>
            <a:ext cx="433388" cy="519112"/>
          </a:xfrm>
          <a:prstGeom prst="rect">
            <a:avLst/>
          </a:prstGeom>
          <a:solidFill>
            <a:schemeClr val="bg1"/>
          </a:solidFill>
          <a:ln w="9525">
            <a:noFill/>
            <a:miter lim="800000"/>
            <a:headEnd/>
            <a:tailEnd/>
          </a:ln>
          <a:effectLst/>
        </p:spPr>
        <p:txBody>
          <a:bodyPr>
            <a:spAutoFit/>
          </a:bodyPr>
          <a:lstStyle/>
          <a:p>
            <a:r>
              <a:rPr lang="en-US" altLang="zh-CN" sz="2800" b="1">
                <a:solidFill>
                  <a:srgbClr val="FF3300"/>
                </a:solidFill>
                <a:latin typeface="Times New Roman" pitchFamily="18" charset="0"/>
              </a:rPr>
              <a:t>?</a:t>
            </a:r>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8" name="Rectangle 10"/>
          <p:cNvSpPr>
            <a:spLocks noChangeArrowheads="1"/>
          </p:cNvSpPr>
          <p:nvPr/>
        </p:nvSpPr>
        <p:spPr bwMode="auto">
          <a:xfrm>
            <a:off x="2771775" y="1412875"/>
            <a:ext cx="4897438" cy="457200"/>
          </a:xfrm>
          <a:prstGeom prst="rect">
            <a:avLst/>
          </a:prstGeom>
          <a:noFill/>
          <a:ln w="9525">
            <a:noFill/>
            <a:miter lim="800000"/>
            <a:headEnd/>
            <a:tailEnd/>
          </a:ln>
          <a:effectLst/>
        </p:spPr>
        <p:txBody>
          <a:bodyPr anchor="ctr">
            <a:spAutoFit/>
          </a:bodyPr>
          <a:lstStyle/>
          <a:p>
            <a:r>
              <a:rPr lang="en-US" altLang="zh-CN" sz="2400" b="1">
                <a:latin typeface="宋体" pitchFamily="2" charset="-122"/>
              </a:rPr>
              <a:t>——</a:t>
            </a:r>
            <a:r>
              <a:rPr lang="en-US" altLang="zh-CN" sz="2400" b="1">
                <a:latin typeface="Times New Roman" pitchFamily="18" charset="0"/>
              </a:rPr>
              <a:t>THE ONSET LOCATION</a:t>
            </a:r>
          </a:p>
        </p:txBody>
      </p:sp>
      <p:sp>
        <p:nvSpPr>
          <p:cNvPr id="386059" name="Rectangle 11"/>
          <p:cNvSpPr>
            <a:spLocks noChangeArrowheads="1"/>
          </p:cNvSpPr>
          <p:nvPr/>
        </p:nvSpPr>
        <p:spPr bwMode="auto">
          <a:xfrm>
            <a:off x="468313" y="1773238"/>
            <a:ext cx="8353425" cy="3960812"/>
          </a:xfrm>
          <a:prstGeom prst="rect">
            <a:avLst/>
          </a:prstGeom>
          <a:noFill/>
          <a:ln w="9525">
            <a:noFill/>
            <a:miter lim="800000"/>
            <a:headEnd/>
            <a:tailEnd/>
          </a:ln>
          <a:effectLst/>
        </p:spPr>
        <p:txBody>
          <a:bodyPr lIns="0" tIns="0" rIns="0" bIns="0"/>
          <a:lstStyle/>
          <a:p>
            <a:pPr marL="431800" indent="-323850" defTabSz="457200">
              <a:lnSpc>
                <a:spcPct val="125000"/>
              </a:lnSpc>
              <a:spcBef>
                <a:spcPct val="20000"/>
              </a:spcBef>
              <a:buClr>
                <a:schemeClr val="folHlink"/>
              </a:buClr>
              <a:buFont typeface="Wingdings"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ltLang="zh-CN" sz="2400" dirty="0">
              <a:latin typeface="宋体" pitchFamily="2" charset="-122"/>
            </a:endParaRPr>
          </a:p>
          <a:p>
            <a:pPr marL="431800" indent="-323850" defTabSz="457200">
              <a:lnSpc>
                <a:spcPct val="125000"/>
              </a:lnSpc>
              <a:spcBef>
                <a:spcPct val="20000"/>
              </a:spcBef>
              <a:buClr>
                <a:schemeClr val="folHlink"/>
              </a:buClr>
              <a:buFont typeface="Wingdings"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zh-CN" sz="2400" dirty="0">
                <a:latin typeface="Times New Roman" pitchFamily="18" charset="0"/>
              </a:rPr>
              <a:t>Satellite          Sample   MLT(hours)     MLAT(deg.)    References</a:t>
            </a:r>
          </a:p>
          <a:p>
            <a:pPr marL="431800" indent="-323850" defTabSz="457200">
              <a:lnSpc>
                <a:spcPct val="125000"/>
              </a:lnSpc>
              <a:spcBef>
                <a:spcPct val="20000"/>
              </a:spcBef>
              <a:buClr>
                <a:schemeClr val="folHlink"/>
              </a:buClr>
              <a:buFont typeface="Wingdings"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zh-CN" sz="2400" dirty="0">
                <a:latin typeface="Times New Roman" pitchFamily="18" charset="0"/>
              </a:rPr>
              <a:t>DE-1               68          2250(22.8)         65                    CF91</a:t>
            </a:r>
          </a:p>
          <a:p>
            <a:pPr marL="431800" indent="-323850" defTabSz="457200">
              <a:lnSpc>
                <a:spcPct val="125000"/>
              </a:lnSpc>
              <a:spcBef>
                <a:spcPct val="20000"/>
              </a:spcBef>
              <a:buClr>
                <a:schemeClr val="folHlink"/>
              </a:buClr>
              <a:buFont typeface="Wingdings"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zh-CN" sz="2400" dirty="0">
                <a:latin typeface="Times New Roman" pitchFamily="18" charset="0"/>
              </a:rPr>
              <a:t>Viking            133        2305(22.8)         66.7                  HM95</a:t>
            </a:r>
          </a:p>
          <a:p>
            <a:pPr marL="431800" indent="-323850" defTabSz="457200">
              <a:lnSpc>
                <a:spcPct val="125000"/>
              </a:lnSpc>
              <a:spcBef>
                <a:spcPct val="20000"/>
              </a:spcBef>
              <a:buClr>
                <a:schemeClr val="folHlink"/>
              </a:buClr>
              <a:buFont typeface="Wingdings"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zh-CN" sz="2400" dirty="0">
                <a:latin typeface="Times New Roman" pitchFamily="18" charset="0"/>
              </a:rPr>
              <a:t>Polar UVI       648        2230(22.7)         67                     Liou01</a:t>
            </a:r>
          </a:p>
          <a:p>
            <a:pPr marL="431800" indent="-323850" defTabSz="457200">
              <a:lnSpc>
                <a:spcPct val="125000"/>
              </a:lnSpc>
              <a:spcBef>
                <a:spcPct val="20000"/>
              </a:spcBef>
              <a:buClr>
                <a:schemeClr val="folHlink"/>
              </a:buClr>
              <a:buFont typeface="Wingdings"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zh-CN" sz="2400" dirty="0">
                <a:latin typeface="Times New Roman" pitchFamily="18" charset="0"/>
              </a:rPr>
              <a:t>IMAGE FUV  2400     2300                   66.4                  FR04</a:t>
            </a:r>
            <a:r>
              <a:rPr lang="en-US" altLang="zh-CN" sz="2400" dirty="0">
                <a:latin typeface="宋体" pitchFamily="2" charset="-122"/>
              </a:rPr>
              <a:t>   </a:t>
            </a:r>
          </a:p>
        </p:txBody>
      </p:sp>
      <p:sp>
        <p:nvSpPr>
          <p:cNvPr id="386060" name="Line 12"/>
          <p:cNvSpPr>
            <a:spLocks noChangeShapeType="1"/>
          </p:cNvSpPr>
          <p:nvPr/>
        </p:nvSpPr>
        <p:spPr bwMode="auto">
          <a:xfrm>
            <a:off x="468313" y="2276475"/>
            <a:ext cx="8064500" cy="0"/>
          </a:xfrm>
          <a:prstGeom prst="line">
            <a:avLst/>
          </a:prstGeom>
          <a:noFill/>
          <a:ln w="19050">
            <a:solidFill>
              <a:srgbClr val="0000FF"/>
            </a:solidFill>
            <a:round/>
            <a:headEnd/>
            <a:tailEnd/>
          </a:ln>
          <a:effectLst/>
        </p:spPr>
        <p:txBody>
          <a:bodyPr/>
          <a:lstStyle/>
          <a:p>
            <a:endParaRPr lang="zh-CN" altLang="en-US"/>
          </a:p>
        </p:txBody>
      </p:sp>
      <p:sp>
        <p:nvSpPr>
          <p:cNvPr id="386061" name="Line 13"/>
          <p:cNvSpPr>
            <a:spLocks noChangeShapeType="1"/>
          </p:cNvSpPr>
          <p:nvPr/>
        </p:nvSpPr>
        <p:spPr bwMode="auto">
          <a:xfrm>
            <a:off x="539750" y="5013325"/>
            <a:ext cx="8064500" cy="0"/>
          </a:xfrm>
          <a:prstGeom prst="line">
            <a:avLst/>
          </a:prstGeom>
          <a:noFill/>
          <a:ln w="19050">
            <a:solidFill>
              <a:srgbClr val="0000FF"/>
            </a:solidFill>
            <a:round/>
            <a:headEnd/>
            <a:tailEnd/>
          </a:ln>
          <a:effectLst/>
        </p:spPr>
        <p:txBody>
          <a:bodyPr/>
          <a:lstStyle/>
          <a:p>
            <a:endParaRPr lang="zh-CN" altLang="en-US"/>
          </a:p>
        </p:txBody>
      </p:sp>
      <p:sp>
        <p:nvSpPr>
          <p:cNvPr id="386062" name="Line 14"/>
          <p:cNvSpPr>
            <a:spLocks noChangeShapeType="1"/>
          </p:cNvSpPr>
          <p:nvPr/>
        </p:nvSpPr>
        <p:spPr bwMode="auto">
          <a:xfrm>
            <a:off x="468313" y="2852738"/>
            <a:ext cx="8064500" cy="0"/>
          </a:xfrm>
          <a:prstGeom prst="line">
            <a:avLst/>
          </a:prstGeom>
          <a:noFill/>
          <a:ln w="19050">
            <a:solidFill>
              <a:srgbClr val="0000FF"/>
            </a:solidFill>
            <a:round/>
            <a:headEnd/>
            <a:tailEnd/>
          </a:ln>
          <a:effectLst/>
        </p:spPr>
        <p:txBody>
          <a:bodyPr/>
          <a:lstStyle/>
          <a:p>
            <a:endParaRPr lang="zh-CN" altLang="en-US"/>
          </a:p>
        </p:txBody>
      </p:sp>
      <p:sp>
        <p:nvSpPr>
          <p:cNvPr id="386063" name="Rectangle 15"/>
          <p:cNvSpPr>
            <a:spLocks noChangeArrowheads="1"/>
          </p:cNvSpPr>
          <p:nvPr/>
        </p:nvSpPr>
        <p:spPr bwMode="auto">
          <a:xfrm>
            <a:off x="468313" y="1412875"/>
            <a:ext cx="2374900" cy="457200"/>
          </a:xfrm>
          <a:prstGeom prst="rect">
            <a:avLst/>
          </a:prstGeom>
          <a:solidFill>
            <a:srgbClr val="FF9999"/>
          </a:solidFill>
          <a:ln w="9525">
            <a:noFill/>
            <a:miter lim="800000"/>
            <a:headEnd/>
            <a:tailEnd/>
          </a:ln>
          <a:effectLst/>
        </p:spPr>
        <p:txBody>
          <a:bodyPr>
            <a:spAutoFit/>
          </a:bodyPr>
          <a:lstStyle/>
          <a:p>
            <a:r>
              <a:rPr lang="zh-CN" altLang="en-US" sz="2400" b="1">
                <a:solidFill>
                  <a:srgbClr val="0000CC"/>
                </a:solidFill>
              </a:rPr>
              <a:t>亚暴开始的地点</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0"/>
            <a:ext cx="7772400" cy="928670"/>
          </a:xfrm>
        </p:spPr>
        <p:txBody>
          <a:bodyPr/>
          <a:lstStyle/>
          <a:p>
            <a:r>
              <a:rPr lang="en-US" altLang="zh-CN" sz="3200" dirty="0" smtClean="0">
                <a:latin typeface="Arial" pitchFamily="34" charset="0"/>
                <a:ea typeface="宋体" pitchFamily="2" charset="-122"/>
              </a:rPr>
              <a:t>Magnetic Storms</a:t>
            </a:r>
            <a:endParaRPr lang="en-US" altLang="zh-CN" dirty="0">
              <a:latin typeface="Arial" pitchFamily="34" charset="0"/>
              <a:ea typeface="宋体" pitchFamily="2" charset="-122"/>
            </a:endParaRPr>
          </a:p>
        </p:txBody>
      </p:sp>
      <p:pic>
        <p:nvPicPr>
          <p:cNvPr id="26627" name="Picture 3"/>
          <p:cNvPicPr>
            <a:picLocks noChangeAspect="1" noChangeArrowheads="1"/>
          </p:cNvPicPr>
          <p:nvPr/>
        </p:nvPicPr>
        <p:blipFill>
          <a:blip r:embed="rId2"/>
          <a:srcRect t="10014" r="18974" b="17300"/>
          <a:stretch>
            <a:fillRect/>
          </a:stretch>
        </p:blipFill>
        <p:spPr bwMode="auto">
          <a:xfrm>
            <a:off x="1522413" y="1447800"/>
            <a:ext cx="6099175" cy="5262563"/>
          </a:xfrm>
          <a:prstGeom prst="rect">
            <a:avLst/>
          </a:prstGeom>
          <a:noFill/>
          <a:ln w="9525">
            <a:noFill/>
            <a:miter lim="800000"/>
            <a:headEnd/>
            <a:tailEnd/>
          </a:ln>
          <a:effectLst/>
        </p:spPr>
      </p:pic>
      <p:sp>
        <p:nvSpPr>
          <p:cNvPr id="26628" name="Text Box 4"/>
          <p:cNvSpPr txBox="1">
            <a:spLocks noChangeArrowheads="1"/>
          </p:cNvSpPr>
          <p:nvPr/>
        </p:nvSpPr>
        <p:spPr bwMode="auto">
          <a:xfrm>
            <a:off x="304800" y="1066800"/>
            <a:ext cx="2987675" cy="1187450"/>
          </a:xfrm>
          <a:prstGeom prst="rect">
            <a:avLst/>
          </a:prstGeom>
          <a:solidFill>
            <a:schemeClr val="bg1"/>
          </a:solidFill>
          <a:ln w="9525">
            <a:noFill/>
            <a:miter lim="800000"/>
            <a:headEnd/>
            <a:tailEnd/>
          </a:ln>
          <a:effectLst/>
        </p:spPr>
        <p:txBody>
          <a:bodyPr>
            <a:spAutoFit/>
          </a:bodyPr>
          <a:lstStyle/>
          <a:p>
            <a:r>
              <a:rPr lang="en-US" altLang="zh-CN">
                <a:solidFill>
                  <a:srgbClr val="1822CD"/>
                </a:solidFill>
                <a:ea typeface="宋体" pitchFamily="2" charset="-122"/>
              </a:rPr>
              <a:t>IMF is very strongly southward for an extended period…</a:t>
            </a:r>
            <a:endParaRPr lang="en-US" altLang="zh-CN">
              <a:ea typeface="宋体" pitchFamily="2" charset="-122"/>
            </a:endParaRPr>
          </a:p>
        </p:txBody>
      </p:sp>
      <p:sp>
        <p:nvSpPr>
          <p:cNvPr id="26629" name="Text Box 5"/>
          <p:cNvSpPr txBox="1">
            <a:spLocks noChangeArrowheads="1"/>
          </p:cNvSpPr>
          <p:nvPr/>
        </p:nvSpPr>
        <p:spPr bwMode="auto">
          <a:xfrm>
            <a:off x="5394325" y="5181600"/>
            <a:ext cx="3749675" cy="1187450"/>
          </a:xfrm>
          <a:prstGeom prst="rect">
            <a:avLst/>
          </a:prstGeom>
          <a:solidFill>
            <a:schemeClr val="bg1"/>
          </a:solidFill>
          <a:ln w="9525">
            <a:noFill/>
            <a:miter lim="800000"/>
            <a:headEnd/>
            <a:tailEnd/>
          </a:ln>
          <a:effectLst/>
        </p:spPr>
        <p:txBody>
          <a:bodyPr>
            <a:spAutoFit/>
          </a:bodyPr>
          <a:lstStyle/>
          <a:p>
            <a:r>
              <a:rPr lang="en-US" altLang="zh-CN">
                <a:solidFill>
                  <a:srgbClr val="ED181E"/>
                </a:solidFill>
                <a:ea typeface="宋体" pitchFamily="2" charset="-122"/>
              </a:rPr>
              <a:t>…which drives very strong magnetospheric convection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457200" y="274638"/>
            <a:ext cx="8229600" cy="1011222"/>
          </a:xfrm>
        </p:spPr>
        <p:txBody>
          <a:bodyPr/>
          <a:lstStyle/>
          <a:p>
            <a:r>
              <a:rPr lang="zh-CN" altLang="en-US" b="1" dirty="0" smtClean="0"/>
              <a:t>磁暴和亚暴的区别</a:t>
            </a:r>
            <a:endParaRPr lang="zh-CN" altLang="en-US" b="1" dirty="0"/>
          </a:p>
        </p:txBody>
      </p:sp>
      <p:graphicFrame>
        <p:nvGraphicFramePr>
          <p:cNvPr id="14" name="内容占位符 13"/>
          <p:cNvGraphicFramePr>
            <a:graphicFrameLocks noGrp="1"/>
          </p:cNvGraphicFramePr>
          <p:nvPr>
            <p:ph idx="1"/>
          </p:nvPr>
        </p:nvGraphicFramePr>
        <p:xfrm>
          <a:off x="214315" y="2071678"/>
          <a:ext cx="8786841" cy="3733800"/>
        </p:xfrm>
        <a:graphic>
          <a:graphicData uri="http://schemas.openxmlformats.org/drawingml/2006/table">
            <a:tbl>
              <a:tblPr firstRow="1" firstCol="1">
                <a:tableStyleId>{3C2FFA5D-87B4-456A-9821-1D502468CF0F}</a:tableStyleId>
              </a:tblPr>
              <a:tblGrid>
                <a:gridCol w="2863859"/>
                <a:gridCol w="2961491"/>
                <a:gridCol w="2961491"/>
              </a:tblGrid>
              <a:tr h="305274">
                <a:tc>
                  <a:txBody>
                    <a:bodyPr/>
                    <a:lstStyle/>
                    <a:p>
                      <a:pPr algn="l" fontAlgn="ctr"/>
                      <a:endParaRPr lang="zh-CN" altLang="en-US" sz="2400" b="0" i="0" u="none" strike="noStrike" dirty="0">
                        <a:solidFill>
                          <a:srgbClr val="000000"/>
                        </a:solidFill>
                        <a:latin typeface="宋体"/>
                      </a:endParaRPr>
                    </a:p>
                  </a:txBody>
                  <a:tcPr marL="9525" marR="9525" marT="9525" marB="0" anchor="ctr"/>
                </a:tc>
                <a:tc>
                  <a:txBody>
                    <a:bodyPr/>
                    <a:lstStyle/>
                    <a:p>
                      <a:pPr algn="l" fontAlgn="ctr"/>
                      <a:r>
                        <a:rPr lang="zh-CN" altLang="en-US" sz="2400" u="none" strike="noStrike" dirty="0" smtClean="0"/>
                        <a:t>磁暴</a:t>
                      </a:r>
                      <a:endParaRPr lang="zh-TW" altLang="en-US" sz="2400" b="0" i="0" u="none" strike="noStrike" dirty="0">
                        <a:solidFill>
                          <a:srgbClr val="000000"/>
                        </a:solidFill>
                        <a:latin typeface="宋体"/>
                      </a:endParaRPr>
                    </a:p>
                  </a:txBody>
                  <a:tcPr marL="9525" marR="9525" marT="9525" marB="0" anchor="ctr"/>
                </a:tc>
                <a:tc>
                  <a:txBody>
                    <a:bodyPr/>
                    <a:lstStyle/>
                    <a:p>
                      <a:pPr algn="l" fontAlgn="ctr"/>
                      <a:r>
                        <a:rPr lang="zh-CN" altLang="en-US" sz="2400" u="none" strike="noStrike" dirty="0" smtClean="0"/>
                        <a:t>磁亚暴</a:t>
                      </a:r>
                      <a:endParaRPr lang="zh-CN" altLang="en-US" sz="2400" b="0" i="0" u="none" strike="noStrike" dirty="0">
                        <a:solidFill>
                          <a:srgbClr val="000000"/>
                        </a:solidFill>
                        <a:latin typeface="宋体"/>
                      </a:endParaRPr>
                    </a:p>
                  </a:txBody>
                  <a:tcPr marL="9525" marR="9525" marT="9525" marB="0" anchor="ctr"/>
                </a:tc>
              </a:tr>
              <a:tr h="305274">
                <a:tc>
                  <a:txBody>
                    <a:bodyPr/>
                    <a:lstStyle/>
                    <a:p>
                      <a:pPr algn="l" fontAlgn="ctr"/>
                      <a:r>
                        <a:rPr lang="zh-CN" altLang="en-US" sz="2400" u="none" strike="noStrike" dirty="0" smtClean="0"/>
                        <a:t>发生条件</a:t>
                      </a:r>
                      <a:endParaRPr lang="zh-CN" altLang="en-US" sz="2400" b="0" i="0" u="none" strike="noStrike" dirty="0">
                        <a:solidFill>
                          <a:srgbClr val="000000"/>
                        </a:solidFill>
                        <a:latin typeface="宋体"/>
                      </a:endParaRPr>
                    </a:p>
                  </a:txBody>
                  <a:tcPr marL="9525" marR="9525" marT="9525" marB="0" anchor="ctr"/>
                </a:tc>
                <a:tc>
                  <a:txBody>
                    <a:bodyPr/>
                    <a:lstStyle/>
                    <a:p>
                      <a:pPr algn="l" fontAlgn="ctr"/>
                      <a:r>
                        <a:rPr lang="en-US" altLang="zh-TW" sz="2400" u="none" strike="noStrike" dirty="0" smtClean="0"/>
                        <a:t>IMF</a:t>
                      </a:r>
                      <a:r>
                        <a:rPr lang="zh-CN" altLang="en-US" sz="2400" u="none" strike="noStrike" dirty="0" smtClean="0"/>
                        <a:t>持续南向一段时间</a:t>
                      </a:r>
                      <a:endParaRPr lang="zh-TW" altLang="en-US" sz="2400" b="0" i="0" u="none" strike="noStrike" dirty="0">
                        <a:solidFill>
                          <a:srgbClr val="000000"/>
                        </a:solidFill>
                        <a:latin typeface="宋体"/>
                      </a:endParaRPr>
                    </a:p>
                  </a:txBody>
                  <a:tcPr marL="9525" marR="9525" marT="9525" marB="0" anchor="ctr"/>
                </a:tc>
                <a:tc>
                  <a:txBody>
                    <a:bodyPr/>
                    <a:lstStyle/>
                    <a:p>
                      <a:pPr algn="l" fontAlgn="ctr"/>
                      <a:r>
                        <a:rPr lang="en-US" sz="2400" u="none" strike="noStrike" dirty="0" smtClean="0"/>
                        <a:t>IMF</a:t>
                      </a:r>
                      <a:r>
                        <a:rPr lang="zh-CN" altLang="en-US" sz="2400" u="none" strike="noStrike" dirty="0" smtClean="0"/>
                        <a:t>转南向</a:t>
                      </a:r>
                      <a:endParaRPr lang="zh-CN" altLang="en-US" sz="2400" b="0" i="0" u="none" strike="noStrike" dirty="0">
                        <a:solidFill>
                          <a:srgbClr val="000000"/>
                        </a:solidFill>
                        <a:latin typeface="宋体"/>
                      </a:endParaRPr>
                    </a:p>
                  </a:txBody>
                  <a:tcPr marL="9525" marR="9525" marT="9525" marB="0" anchor="ctr"/>
                </a:tc>
              </a:tr>
              <a:tr h="305274">
                <a:tc>
                  <a:txBody>
                    <a:bodyPr/>
                    <a:lstStyle/>
                    <a:p>
                      <a:pPr algn="l" fontAlgn="ctr"/>
                      <a:r>
                        <a:rPr lang="zh-CN" altLang="en-US" sz="2400" u="none" strike="noStrike" smtClean="0"/>
                        <a:t>主要影响纬度</a:t>
                      </a:r>
                      <a:endParaRPr lang="zh-TW" altLang="en-US" sz="2400" b="0" i="0" u="none" strike="noStrike">
                        <a:solidFill>
                          <a:srgbClr val="000000"/>
                        </a:solidFill>
                        <a:latin typeface="宋体"/>
                      </a:endParaRPr>
                    </a:p>
                  </a:txBody>
                  <a:tcPr marL="9525" marR="9525" marT="9525" marB="0" anchor="ctr"/>
                </a:tc>
                <a:tc>
                  <a:txBody>
                    <a:bodyPr/>
                    <a:lstStyle/>
                    <a:p>
                      <a:pPr algn="l" fontAlgn="ctr"/>
                      <a:r>
                        <a:rPr lang="zh-CN" altLang="en-US" sz="2400" u="none" strike="noStrike" smtClean="0"/>
                        <a:t>中、低纬度</a:t>
                      </a:r>
                      <a:endParaRPr lang="zh-CN" altLang="en-US" sz="2400" b="0" i="0" u="none" strike="noStrike">
                        <a:solidFill>
                          <a:srgbClr val="000000"/>
                        </a:solidFill>
                        <a:latin typeface="宋体"/>
                      </a:endParaRPr>
                    </a:p>
                  </a:txBody>
                  <a:tcPr marL="9525" marR="9525" marT="9525" marB="0" anchor="ctr"/>
                </a:tc>
                <a:tc>
                  <a:txBody>
                    <a:bodyPr/>
                    <a:lstStyle/>
                    <a:p>
                      <a:pPr algn="l" fontAlgn="ctr"/>
                      <a:r>
                        <a:rPr lang="zh-CN" altLang="en-US" sz="2400" u="none" strike="noStrike" dirty="0" smtClean="0"/>
                        <a:t>高纬度</a:t>
                      </a:r>
                      <a:endParaRPr lang="zh-CN" altLang="en-US" sz="2400" b="0" i="0" u="none" strike="noStrike" dirty="0">
                        <a:solidFill>
                          <a:srgbClr val="000000"/>
                        </a:solidFill>
                        <a:latin typeface="宋体"/>
                      </a:endParaRPr>
                    </a:p>
                  </a:txBody>
                  <a:tcPr marL="9525" marR="9525" marT="9525" marB="0" anchor="ctr"/>
                </a:tc>
              </a:tr>
              <a:tr h="594136">
                <a:tc>
                  <a:txBody>
                    <a:bodyPr/>
                    <a:lstStyle/>
                    <a:p>
                      <a:pPr algn="l" fontAlgn="ctr"/>
                      <a:r>
                        <a:rPr lang="zh-CN" altLang="en-US" sz="2400" u="none" strike="noStrike" smtClean="0"/>
                        <a:t>观测特征</a:t>
                      </a:r>
                      <a:endParaRPr lang="zh-CN" altLang="en-US" sz="2400" b="0" i="0" u="none" strike="noStrike">
                        <a:solidFill>
                          <a:srgbClr val="000000"/>
                        </a:solidFill>
                        <a:latin typeface="宋体"/>
                      </a:endParaRPr>
                    </a:p>
                  </a:txBody>
                  <a:tcPr marL="9525" marR="9525" marT="9525" marB="0" anchor="ctr"/>
                </a:tc>
                <a:tc>
                  <a:txBody>
                    <a:bodyPr/>
                    <a:lstStyle/>
                    <a:p>
                      <a:pPr algn="l" fontAlgn="ctr"/>
                      <a:r>
                        <a:rPr lang="zh-CN" altLang="en-US" sz="2400" u="none" strike="noStrike" smtClean="0"/>
                        <a:t>地球表面中低纬所量测到的磁场异常变动</a:t>
                      </a:r>
                      <a:endParaRPr lang="zh-TW" altLang="en-US" sz="2400" b="0" i="0" u="none" strike="noStrike">
                        <a:solidFill>
                          <a:srgbClr val="000000"/>
                        </a:solidFill>
                        <a:latin typeface="宋体"/>
                      </a:endParaRPr>
                    </a:p>
                  </a:txBody>
                  <a:tcPr marL="9525" marR="9525" marT="9525" marB="0" anchor="ctr"/>
                </a:tc>
                <a:tc>
                  <a:txBody>
                    <a:bodyPr/>
                    <a:lstStyle/>
                    <a:p>
                      <a:pPr algn="l" fontAlgn="ctr"/>
                      <a:r>
                        <a:rPr lang="zh-CN" altLang="en-US" sz="2400" u="none" strike="noStrike" dirty="0" smtClean="0"/>
                        <a:t>地球极区所观测到之异常地磁扰动</a:t>
                      </a:r>
                      <a:endParaRPr lang="zh-TW" altLang="en-US" sz="2400" b="0" i="0" u="none" strike="noStrike" dirty="0">
                        <a:solidFill>
                          <a:srgbClr val="000000"/>
                        </a:solidFill>
                        <a:latin typeface="宋体"/>
                      </a:endParaRPr>
                    </a:p>
                  </a:txBody>
                  <a:tcPr marL="9525" marR="9525" marT="9525" marB="0" anchor="ctr"/>
                </a:tc>
              </a:tr>
              <a:tr h="305274">
                <a:tc>
                  <a:txBody>
                    <a:bodyPr/>
                    <a:lstStyle/>
                    <a:p>
                      <a:pPr algn="l" fontAlgn="ctr"/>
                      <a:r>
                        <a:rPr lang="zh-CN" altLang="en-US" sz="2400" u="none" strike="noStrike" smtClean="0"/>
                        <a:t>持续时间</a:t>
                      </a:r>
                      <a:endParaRPr lang="zh-CN" altLang="en-US" sz="2400" b="0" i="0" u="none" strike="noStrike">
                        <a:solidFill>
                          <a:srgbClr val="000000"/>
                        </a:solidFill>
                        <a:latin typeface="宋体"/>
                      </a:endParaRPr>
                    </a:p>
                  </a:txBody>
                  <a:tcPr marL="9525" marR="9525" marT="9525" marB="0" anchor="ctr"/>
                </a:tc>
                <a:tc>
                  <a:txBody>
                    <a:bodyPr/>
                    <a:lstStyle/>
                    <a:p>
                      <a:pPr algn="l" fontAlgn="ctr"/>
                      <a:r>
                        <a:rPr lang="zh-CN" altLang="en-US" sz="2400" u="none" strike="noStrike" smtClean="0"/>
                        <a:t>数天</a:t>
                      </a:r>
                      <a:endParaRPr lang="zh-CN" altLang="en-US" sz="2400" b="0" i="0" u="none" strike="noStrike">
                        <a:solidFill>
                          <a:srgbClr val="000000"/>
                        </a:solidFill>
                        <a:latin typeface="宋体"/>
                      </a:endParaRPr>
                    </a:p>
                  </a:txBody>
                  <a:tcPr marL="9525" marR="9525" marT="9525" marB="0" anchor="ctr"/>
                </a:tc>
                <a:tc>
                  <a:txBody>
                    <a:bodyPr/>
                    <a:lstStyle/>
                    <a:p>
                      <a:pPr algn="l" fontAlgn="ctr"/>
                      <a:r>
                        <a:rPr lang="zh-CN" altLang="en-US" sz="2400" u="none" strike="noStrike" dirty="0" smtClean="0"/>
                        <a:t>约</a:t>
                      </a:r>
                      <a:r>
                        <a:rPr lang="en-US" altLang="zh-CN" sz="2400" u="none" strike="noStrike" dirty="0" smtClean="0"/>
                        <a:t>3</a:t>
                      </a:r>
                      <a:r>
                        <a:rPr lang="zh-CN" altLang="en-US" sz="2400" u="none" strike="noStrike" dirty="0" smtClean="0"/>
                        <a:t>小时</a:t>
                      </a:r>
                      <a:endParaRPr lang="zh-CN" altLang="en-US" sz="2400" b="0" i="0" u="none" strike="noStrike" dirty="0">
                        <a:solidFill>
                          <a:srgbClr val="000000"/>
                        </a:solidFill>
                        <a:latin typeface="宋体"/>
                      </a:endParaRPr>
                    </a:p>
                  </a:txBody>
                  <a:tcPr marL="9525" marR="9525" marT="9525" marB="0" anchor="ctr"/>
                </a:tc>
              </a:tr>
              <a:tr h="305274">
                <a:tc>
                  <a:txBody>
                    <a:bodyPr/>
                    <a:lstStyle/>
                    <a:p>
                      <a:pPr algn="l" fontAlgn="ctr"/>
                      <a:r>
                        <a:rPr lang="zh-CN" altLang="en-US" sz="2400" u="none" strike="noStrike" smtClean="0"/>
                        <a:t>磁场变化幅度</a:t>
                      </a:r>
                      <a:endParaRPr lang="zh-TW" altLang="en-US" sz="2400" b="0" i="0" u="none" strike="noStrike">
                        <a:solidFill>
                          <a:srgbClr val="000000"/>
                        </a:solidFill>
                        <a:latin typeface="宋体"/>
                      </a:endParaRPr>
                    </a:p>
                  </a:txBody>
                  <a:tcPr marL="9525" marR="9525" marT="9525" marB="0" anchor="ctr"/>
                </a:tc>
                <a:tc>
                  <a:txBody>
                    <a:bodyPr/>
                    <a:lstStyle/>
                    <a:p>
                      <a:pPr algn="l" fontAlgn="ctr"/>
                      <a:r>
                        <a:rPr lang="zh-CN" altLang="en-US" sz="2400" u="none" strike="noStrike" smtClean="0"/>
                        <a:t>约</a:t>
                      </a:r>
                      <a:r>
                        <a:rPr lang="en-US" altLang="zh-CN" sz="2400" u="none" strike="noStrike" smtClean="0"/>
                        <a:t>0.0005</a:t>
                      </a:r>
                      <a:r>
                        <a:rPr lang="en-US" sz="2400" u="none" strike="noStrike" smtClean="0"/>
                        <a:t>Gauss</a:t>
                      </a:r>
                      <a:endParaRPr lang="en-US" sz="2400" b="0" i="0" u="none" strike="noStrike">
                        <a:solidFill>
                          <a:srgbClr val="000000"/>
                        </a:solidFill>
                        <a:latin typeface="宋体"/>
                      </a:endParaRPr>
                    </a:p>
                  </a:txBody>
                  <a:tcPr marL="9525" marR="9525" marT="9525" marB="0" anchor="ctr"/>
                </a:tc>
                <a:tc>
                  <a:txBody>
                    <a:bodyPr/>
                    <a:lstStyle/>
                    <a:p>
                      <a:pPr algn="l" fontAlgn="ctr"/>
                      <a:r>
                        <a:rPr lang="zh-CN" altLang="en-US" sz="2400" u="none" strike="noStrike" dirty="0" smtClean="0"/>
                        <a:t>约</a:t>
                      </a:r>
                      <a:r>
                        <a:rPr lang="en-US" altLang="zh-CN" sz="2400" u="none" strike="noStrike" dirty="0" smtClean="0"/>
                        <a:t>0.005~0.01</a:t>
                      </a:r>
                      <a:r>
                        <a:rPr lang="en-US" sz="2400" u="none" strike="noStrike" dirty="0" smtClean="0"/>
                        <a:t>Gauss</a:t>
                      </a:r>
                      <a:endParaRPr lang="en-US" sz="2400" b="0" i="0" u="none" strike="noStrike" dirty="0">
                        <a:solidFill>
                          <a:srgbClr val="000000"/>
                        </a:solidFill>
                        <a:latin typeface="宋体"/>
                      </a:endParaRPr>
                    </a:p>
                  </a:txBody>
                  <a:tcPr marL="9525" marR="9525" marT="9525" marB="0" anchor="ctr"/>
                </a:tc>
              </a:tr>
              <a:tr h="594136">
                <a:tc>
                  <a:txBody>
                    <a:bodyPr/>
                    <a:lstStyle/>
                    <a:p>
                      <a:pPr algn="l" fontAlgn="ctr"/>
                      <a:r>
                        <a:rPr lang="zh-CN" altLang="en-US" sz="2400" u="none" strike="noStrike" smtClean="0"/>
                        <a:t>发生频率</a:t>
                      </a:r>
                      <a:endParaRPr lang="zh-CN" altLang="en-US" sz="2400" b="0" i="0" u="none" strike="noStrike">
                        <a:solidFill>
                          <a:srgbClr val="000000"/>
                        </a:solidFill>
                        <a:latin typeface="宋体"/>
                      </a:endParaRPr>
                    </a:p>
                  </a:txBody>
                  <a:tcPr marL="9525" marR="9525" marT="9525" marB="0" anchor="ctr"/>
                </a:tc>
                <a:tc>
                  <a:txBody>
                    <a:bodyPr/>
                    <a:lstStyle/>
                    <a:p>
                      <a:pPr algn="l" fontAlgn="ctr"/>
                      <a:r>
                        <a:rPr lang="en-US" altLang="zh-TW" sz="2400" u="none" strike="noStrike" smtClean="0"/>
                        <a:t>1</a:t>
                      </a:r>
                      <a:r>
                        <a:rPr lang="zh-TW" altLang="en-US" sz="2400" u="none" strike="noStrike" smtClean="0"/>
                        <a:t>个月</a:t>
                      </a:r>
                      <a:r>
                        <a:rPr lang="en-US" altLang="zh-TW" sz="2400" u="none" strike="noStrike" smtClean="0"/>
                        <a:t>1~2</a:t>
                      </a:r>
                      <a:r>
                        <a:rPr lang="zh-TW" altLang="en-US" sz="2400" u="none" strike="noStrike"/>
                        <a:t>次</a:t>
                      </a:r>
                      <a:r>
                        <a:rPr lang="en-US" altLang="zh-TW" sz="2400" u="none" strike="noStrike" smtClean="0"/>
                        <a:t>(</a:t>
                      </a:r>
                      <a:r>
                        <a:rPr lang="zh-TW" altLang="en-US" sz="2400" u="none" strike="noStrike" smtClean="0"/>
                        <a:t>极大期</a:t>
                      </a:r>
                      <a:r>
                        <a:rPr lang="en-US" altLang="zh-TW" sz="2400" u="none" strike="noStrike" smtClean="0"/>
                        <a:t>)</a:t>
                      </a:r>
                      <a:r>
                        <a:rPr lang="zh-TW" altLang="en-US" sz="2400" u="none" strike="noStrike" smtClean="0"/>
                        <a:t>或</a:t>
                      </a:r>
                      <a:r>
                        <a:rPr lang="en-US" altLang="zh-TW" sz="2400" u="none" strike="noStrike" smtClean="0"/>
                        <a:t>1</a:t>
                      </a:r>
                      <a:r>
                        <a:rPr lang="zh-TW" altLang="en-US" sz="2400" u="none" strike="noStrike" smtClean="0"/>
                        <a:t>年数次</a:t>
                      </a:r>
                      <a:r>
                        <a:rPr lang="en-US" altLang="zh-TW" sz="2400" u="none" strike="noStrike" smtClean="0"/>
                        <a:t>(</a:t>
                      </a:r>
                      <a:r>
                        <a:rPr lang="zh-TW" altLang="en-US" sz="2400" u="none" strike="noStrike" smtClean="0"/>
                        <a:t>极小期</a:t>
                      </a:r>
                      <a:r>
                        <a:rPr lang="en-US" altLang="zh-TW" sz="2400" u="none" strike="noStrike" smtClean="0"/>
                        <a:t>)( )</a:t>
                      </a:r>
                      <a:endParaRPr lang="en-US" altLang="zh-TW" sz="2400" b="0" i="0" u="none" strike="noStrike">
                        <a:solidFill>
                          <a:srgbClr val="000000"/>
                        </a:solidFill>
                        <a:latin typeface="宋体"/>
                      </a:endParaRPr>
                    </a:p>
                  </a:txBody>
                  <a:tcPr marL="9525" marR="9525" marT="9525" marB="0" anchor="ctr"/>
                </a:tc>
                <a:tc>
                  <a:txBody>
                    <a:bodyPr/>
                    <a:lstStyle/>
                    <a:p>
                      <a:pPr algn="l" fontAlgn="ctr"/>
                      <a:r>
                        <a:rPr lang="zh-CN" altLang="en-US" sz="2400" u="none" strike="noStrike" dirty="0" smtClean="0"/>
                        <a:t>数小时发生一次</a:t>
                      </a:r>
                      <a:endParaRPr lang="zh-TW" altLang="en-US" sz="2400" b="0" i="0" u="none" strike="noStrike" dirty="0">
                        <a:solidFill>
                          <a:srgbClr val="000000"/>
                        </a:solidFill>
                        <a:latin typeface="宋体"/>
                      </a:endParaRPr>
                    </a:p>
                  </a:txBody>
                  <a:tcPr marL="9525" marR="9525" marT="9525" marB="0" anchor="ctr"/>
                </a:tc>
              </a:tr>
              <a:tr h="305274">
                <a:tc>
                  <a:txBody>
                    <a:bodyPr/>
                    <a:lstStyle/>
                    <a:p>
                      <a:pPr algn="l" fontAlgn="ctr"/>
                      <a:r>
                        <a:rPr lang="en-US" sz="2400" u="none" strike="noStrike" smtClean="0"/>
                        <a:t>Index</a:t>
                      </a:r>
                      <a:endParaRPr lang="en-US" sz="2400" b="0" i="0" u="none" strike="noStrike">
                        <a:solidFill>
                          <a:srgbClr val="000000"/>
                        </a:solidFill>
                        <a:latin typeface="宋体"/>
                      </a:endParaRPr>
                    </a:p>
                  </a:txBody>
                  <a:tcPr marL="9525" marR="9525" marT="9525" marB="0" anchor="ctr"/>
                </a:tc>
                <a:tc>
                  <a:txBody>
                    <a:bodyPr/>
                    <a:lstStyle/>
                    <a:p>
                      <a:pPr algn="l" fontAlgn="ctr"/>
                      <a:r>
                        <a:rPr lang="en-US" sz="2400" u="none" strike="noStrike" smtClean="0"/>
                        <a:t>Dst</a:t>
                      </a:r>
                      <a:endParaRPr lang="en-US" sz="2400" b="0" i="0" u="none" strike="noStrike">
                        <a:solidFill>
                          <a:srgbClr val="000000"/>
                        </a:solidFill>
                        <a:latin typeface="宋体"/>
                      </a:endParaRPr>
                    </a:p>
                  </a:txBody>
                  <a:tcPr marL="9525" marR="9525" marT="9525" marB="0" anchor="ctr"/>
                </a:tc>
                <a:tc>
                  <a:txBody>
                    <a:bodyPr/>
                    <a:lstStyle/>
                    <a:p>
                      <a:pPr algn="l" fontAlgn="ctr"/>
                      <a:r>
                        <a:rPr lang="en-US" sz="2400" u="none" strike="noStrike" dirty="0" smtClean="0"/>
                        <a:t>AU、AL、AE</a:t>
                      </a:r>
                      <a:endParaRPr lang="en-US" sz="2400" b="0" i="0" u="none" strike="noStrike" dirty="0">
                        <a:solidFill>
                          <a:srgbClr val="000000"/>
                        </a:solidFill>
                        <a:latin typeface="宋体"/>
                      </a:endParaRPr>
                    </a:p>
                  </a:txBody>
                  <a:tcPr marL="9525" marR="9525" marT="9525" marB="0" anchor="ctr"/>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796908"/>
          </a:xfrm>
        </p:spPr>
        <p:txBody>
          <a:bodyPr/>
          <a:lstStyle/>
          <a:p>
            <a:r>
              <a:rPr lang="en-US" altLang="zh-CN" dirty="0" err="1" smtClean="0"/>
              <a:t>Substorm</a:t>
            </a:r>
            <a:r>
              <a:rPr lang="en-US" altLang="zh-CN" dirty="0" smtClean="0"/>
              <a:t> Injection</a:t>
            </a:r>
            <a:endParaRPr lang="zh-CN" altLang="en-US" dirty="0"/>
          </a:p>
        </p:txBody>
      </p:sp>
      <p:sp>
        <p:nvSpPr>
          <p:cNvPr id="4" name="矩形 3"/>
          <p:cNvSpPr/>
          <p:nvPr/>
        </p:nvSpPr>
        <p:spPr>
          <a:xfrm>
            <a:off x="142844" y="1316070"/>
            <a:ext cx="8858312" cy="4247317"/>
          </a:xfrm>
          <a:prstGeom prst="rect">
            <a:avLst/>
          </a:prstGeom>
        </p:spPr>
        <p:txBody>
          <a:bodyPr wrap="square">
            <a:spAutoFit/>
          </a:bodyPr>
          <a:lstStyle/>
          <a:p>
            <a:pPr>
              <a:buFont typeface="Wingdings" pitchFamily="2" charset="2"/>
              <a:buChar char="Ø"/>
            </a:pPr>
            <a:r>
              <a:rPr lang="en-US" altLang="zh-CN" dirty="0" smtClean="0"/>
              <a:t> One </a:t>
            </a:r>
            <a:r>
              <a:rPr lang="en-US" altLang="zh-CN" dirty="0" smtClean="0"/>
              <a:t>of the most typical indicators of a </a:t>
            </a:r>
            <a:r>
              <a:rPr lang="en-US" altLang="zh-CN" dirty="0" err="1" smtClean="0"/>
              <a:t>substorm</a:t>
            </a:r>
            <a:r>
              <a:rPr lang="en-US" altLang="zh-CN" dirty="0" smtClean="0"/>
              <a:t> onset is the ‘‘injection’’ of high-energy particles (between tens and a few hundred </a:t>
            </a:r>
            <a:r>
              <a:rPr lang="en-US" altLang="zh-CN" dirty="0" err="1" smtClean="0"/>
              <a:t>keVs</a:t>
            </a:r>
            <a:r>
              <a:rPr lang="en-US" altLang="zh-CN" dirty="0" smtClean="0"/>
              <a:t>) into the </a:t>
            </a:r>
            <a:r>
              <a:rPr lang="en-US" altLang="zh-CN" dirty="0" err="1" smtClean="0"/>
              <a:t>nightside</a:t>
            </a:r>
            <a:r>
              <a:rPr lang="en-US" altLang="zh-CN" dirty="0" smtClean="0"/>
              <a:t> region of the magnetosphere. </a:t>
            </a:r>
            <a:endParaRPr lang="en-US" altLang="zh-CN" dirty="0" smtClean="0"/>
          </a:p>
          <a:p>
            <a:pPr>
              <a:buFont typeface="Wingdings" pitchFamily="2" charset="2"/>
              <a:buChar char="Ø"/>
            </a:pPr>
            <a:r>
              <a:rPr lang="en-US" altLang="zh-CN" dirty="0" smtClean="0"/>
              <a:t> During </a:t>
            </a:r>
            <a:r>
              <a:rPr lang="en-US" altLang="zh-CN" dirty="0" smtClean="0"/>
              <a:t>a </a:t>
            </a:r>
            <a:r>
              <a:rPr lang="en-US" altLang="zh-CN" dirty="0" err="1" smtClean="0"/>
              <a:t>substorm</a:t>
            </a:r>
            <a:r>
              <a:rPr lang="en-US" altLang="zh-CN" dirty="0" smtClean="0"/>
              <a:t> injection the particle </a:t>
            </a:r>
            <a:r>
              <a:rPr lang="en-US" altLang="zh-CN" dirty="0" err="1" smtClean="0"/>
              <a:t>energization</a:t>
            </a:r>
            <a:r>
              <a:rPr lang="en-US" altLang="zh-CN" dirty="0" smtClean="0"/>
              <a:t> can be almost simultaneous for a wide energy range; the rise in particle flux for different energies occurs within 1 min. In such a case the injection is called ‘‘</a:t>
            </a:r>
            <a:r>
              <a:rPr lang="en-US" altLang="zh-CN" dirty="0" err="1" smtClean="0"/>
              <a:t>dispersionless</a:t>
            </a:r>
            <a:r>
              <a:rPr lang="en-US" altLang="zh-CN" dirty="0" smtClean="0"/>
              <a:t>.’’ </a:t>
            </a:r>
            <a:endParaRPr lang="en-US" altLang="zh-CN" dirty="0" smtClean="0"/>
          </a:p>
          <a:p>
            <a:pPr>
              <a:buFont typeface="Wingdings" pitchFamily="2" charset="2"/>
              <a:buChar char="Ø"/>
            </a:pPr>
            <a:r>
              <a:rPr lang="en-US" altLang="zh-CN" dirty="0" smtClean="0"/>
              <a:t> </a:t>
            </a:r>
            <a:r>
              <a:rPr lang="en-US" altLang="zh-CN" dirty="0" err="1" smtClean="0"/>
              <a:t>Dispersionless</a:t>
            </a:r>
            <a:r>
              <a:rPr lang="en-US" altLang="zh-CN" dirty="0" smtClean="0"/>
              <a:t> </a:t>
            </a:r>
            <a:r>
              <a:rPr lang="en-US" altLang="zh-CN" dirty="0" smtClean="0"/>
              <a:t>injections, characterized by sudden, large increases in particle fluxes (one to two orders of magnitude), are generally localized near midnight in local time [</a:t>
            </a:r>
            <a:r>
              <a:rPr lang="en-US" altLang="zh-CN" dirty="0" err="1" smtClean="0"/>
              <a:t>Belian</a:t>
            </a:r>
            <a:r>
              <a:rPr lang="en-US" altLang="zh-CN" dirty="0" smtClean="0"/>
              <a:t> et al., 1978; Lopez et al., 1990; Thomsen et al., 2001] (with the exception of a few which occur away from midnight [</a:t>
            </a:r>
            <a:r>
              <a:rPr lang="en-US" altLang="zh-CN" dirty="0" err="1" smtClean="0"/>
              <a:t>Friedel</a:t>
            </a:r>
            <a:r>
              <a:rPr lang="en-US" altLang="zh-CN" dirty="0" smtClean="0"/>
              <a:t> et al., 1996]) and are confined to a rather narrow local time ‘‘wedge’’ of typically 60 to 70 [e.g., </a:t>
            </a:r>
            <a:r>
              <a:rPr lang="en-US" altLang="zh-CN" dirty="0" err="1" smtClean="0"/>
              <a:t>Clauer</a:t>
            </a:r>
            <a:r>
              <a:rPr lang="en-US" altLang="zh-CN" dirty="0" smtClean="0"/>
              <a:t> and </a:t>
            </a:r>
            <a:r>
              <a:rPr lang="en-US" altLang="zh-CN" dirty="0" err="1" smtClean="0"/>
              <a:t>McPherron</a:t>
            </a:r>
            <a:r>
              <a:rPr lang="en-US" altLang="zh-CN" dirty="0" smtClean="0"/>
              <a:t>, 1974]. Another interesting property of the injections is their radial propagation pattern in the earthward direction; </a:t>
            </a:r>
            <a:r>
              <a:rPr lang="en-US" altLang="zh-CN" dirty="0" err="1" smtClean="0"/>
              <a:t>radially</a:t>
            </a:r>
            <a:r>
              <a:rPr lang="en-US" altLang="zh-CN" dirty="0" smtClean="0"/>
              <a:t> displaced satellites have definitely shown [Russell and </a:t>
            </a:r>
            <a:r>
              <a:rPr lang="en-US" altLang="zh-CN" dirty="0" err="1" smtClean="0"/>
              <a:t>McPherron</a:t>
            </a:r>
            <a:r>
              <a:rPr lang="en-US" altLang="zh-CN" dirty="0" smtClean="0"/>
              <a:t>, 1973; Moore et al., 1981; Reeves et al., 1996] that </a:t>
            </a:r>
            <a:r>
              <a:rPr lang="en-US" altLang="zh-CN" dirty="0" smtClean="0"/>
              <a:t>the injection </a:t>
            </a:r>
            <a:r>
              <a:rPr lang="en-US" altLang="zh-CN" dirty="0" smtClean="0"/>
              <a:t>occurs first at the outer satellite.</a:t>
            </a:r>
            <a:endParaRPr lang="en-US" altLang="zh-CN"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4314" y="2571752"/>
            <a:ext cx="3428992" cy="1143000"/>
          </a:xfrm>
        </p:spPr>
        <p:txBody>
          <a:bodyPr>
            <a:normAutofit fontScale="90000"/>
          </a:bodyPr>
          <a:lstStyle/>
          <a:p>
            <a:r>
              <a:rPr lang="en-US" altLang="zh-CN" dirty="0" err="1" smtClean="0"/>
              <a:t>Substorm</a:t>
            </a:r>
            <a:r>
              <a:rPr lang="en-US" altLang="zh-CN" dirty="0" smtClean="0"/>
              <a:t> Injection</a:t>
            </a:r>
            <a:endParaRPr lang="zh-CN" altLang="en-US" dirty="0"/>
          </a:p>
        </p:txBody>
      </p:sp>
      <p:sp>
        <p:nvSpPr>
          <p:cNvPr id="3" name="内容占位符 2"/>
          <p:cNvSpPr>
            <a:spLocks noGrp="1"/>
          </p:cNvSpPr>
          <p:nvPr>
            <p:ph idx="1"/>
          </p:nvPr>
        </p:nvSpPr>
        <p:spPr/>
        <p:txBody>
          <a:bodyPr/>
          <a:lstStyle/>
          <a:p>
            <a:endParaRPr lang="zh-CN" altLang="en-US" dirty="0"/>
          </a:p>
        </p:txBody>
      </p:sp>
      <p:pic>
        <p:nvPicPr>
          <p:cNvPr id="1027" name="Picture 3"/>
          <p:cNvPicPr>
            <a:picLocks noChangeAspect="1" noChangeArrowheads="1"/>
          </p:cNvPicPr>
          <p:nvPr/>
        </p:nvPicPr>
        <p:blipFill>
          <a:blip r:embed="rId2"/>
          <a:srcRect/>
          <a:stretch>
            <a:fillRect/>
          </a:stretch>
        </p:blipFill>
        <p:spPr bwMode="auto">
          <a:xfrm>
            <a:off x="3500430" y="409575"/>
            <a:ext cx="5372100" cy="6448425"/>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4348" y="6143644"/>
            <a:ext cx="8229600" cy="500066"/>
          </a:xfrm>
        </p:spPr>
        <p:txBody>
          <a:bodyPr>
            <a:normAutofit fontScale="90000"/>
          </a:bodyPr>
          <a:lstStyle/>
          <a:p>
            <a:r>
              <a:rPr lang="en-US" altLang="zh-CN" dirty="0" smtClean="0"/>
              <a:t>[</a:t>
            </a:r>
            <a:r>
              <a:rPr lang="en-US" altLang="zh-CN" dirty="0" err="1" smtClean="0"/>
              <a:t>Zaharia</a:t>
            </a:r>
            <a:r>
              <a:rPr lang="en-US" altLang="zh-CN" dirty="0" smtClean="0"/>
              <a:t> et al., 2004]</a:t>
            </a:r>
            <a:endParaRPr lang="zh-CN" altLang="en-US" dirty="0"/>
          </a:p>
        </p:txBody>
      </p:sp>
      <p:sp>
        <p:nvSpPr>
          <p:cNvPr id="3" name="内容占位符 2"/>
          <p:cNvSpPr>
            <a:spLocks noGrp="1"/>
          </p:cNvSpPr>
          <p:nvPr>
            <p:ph idx="1"/>
          </p:nvPr>
        </p:nvSpPr>
        <p:spPr>
          <a:xfrm>
            <a:off x="571472" y="571480"/>
            <a:ext cx="8229600" cy="482585"/>
          </a:xfrm>
        </p:spPr>
        <p:txBody>
          <a:bodyPr>
            <a:normAutofit fontScale="85000" lnSpcReduction="10000"/>
          </a:bodyPr>
          <a:lstStyle/>
          <a:p>
            <a:pPr>
              <a:buNone/>
            </a:pPr>
            <a:r>
              <a:rPr lang="en-US" altLang="zh-CN" dirty="0" err="1" smtClean="0"/>
              <a:t>Eletromagnetic</a:t>
            </a:r>
            <a:r>
              <a:rPr lang="en-US" altLang="zh-CN" dirty="0" smtClean="0"/>
              <a:t> pulse associated with </a:t>
            </a:r>
            <a:r>
              <a:rPr lang="en-US" altLang="zh-CN" dirty="0" err="1" smtClean="0"/>
              <a:t>substorm</a:t>
            </a:r>
            <a:r>
              <a:rPr lang="en-US" altLang="zh-CN" dirty="0" smtClean="0"/>
              <a:t> injection</a:t>
            </a:r>
            <a:endParaRPr lang="zh-CN" altLang="en-US" dirty="0"/>
          </a:p>
        </p:txBody>
      </p:sp>
      <p:pic>
        <p:nvPicPr>
          <p:cNvPr id="3074" name="Picture 2"/>
          <p:cNvPicPr>
            <a:picLocks noChangeAspect="1" noChangeArrowheads="1"/>
          </p:cNvPicPr>
          <p:nvPr/>
        </p:nvPicPr>
        <p:blipFill>
          <a:blip r:embed="rId2"/>
          <a:srcRect/>
          <a:stretch>
            <a:fillRect/>
          </a:stretch>
        </p:blipFill>
        <p:spPr bwMode="auto">
          <a:xfrm>
            <a:off x="1071538" y="1285860"/>
            <a:ext cx="7140726" cy="4872058"/>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2876" y="274638"/>
            <a:ext cx="8929718" cy="2154230"/>
          </a:xfrm>
        </p:spPr>
        <p:txBody>
          <a:bodyPr>
            <a:noAutofit/>
          </a:bodyPr>
          <a:lstStyle/>
          <a:p>
            <a:pPr algn="l"/>
            <a:r>
              <a:rPr lang="en-US" altLang="zh-CN" sz="2400" dirty="0" smtClean="0"/>
              <a:t>Electric and magnetic fields in the midnight sector in the cylindrical coordinate </a:t>
            </a:r>
            <a:r>
              <a:rPr lang="en-US" altLang="zh-CN" sz="2400" dirty="0" smtClean="0"/>
              <a:t>system (R</a:t>
            </a:r>
            <a:r>
              <a:rPr lang="en-US" altLang="zh-CN" sz="2400" dirty="0" smtClean="0"/>
              <a:t>, P</a:t>
            </a:r>
            <a:r>
              <a:rPr lang="en-US" altLang="zh-CN" sz="2400" dirty="0" smtClean="0"/>
              <a:t>hi, </a:t>
            </a:r>
            <a:r>
              <a:rPr lang="en-US" altLang="zh-CN" sz="2400" dirty="0" smtClean="0"/>
              <a:t>Z) centered at Earth. The westward </a:t>
            </a:r>
            <a:r>
              <a:rPr lang="en-US" altLang="zh-CN" sz="2400" dirty="0" err="1" smtClean="0"/>
              <a:t>E_phi</a:t>
            </a:r>
            <a:r>
              <a:rPr lang="en-US" altLang="zh-CN" sz="2400" dirty="0" smtClean="0"/>
              <a:t> </a:t>
            </a:r>
            <a:r>
              <a:rPr lang="en-US" altLang="zh-CN" sz="2400" dirty="0" smtClean="0"/>
              <a:t>and northward </a:t>
            </a:r>
            <a:r>
              <a:rPr lang="en-US" altLang="zh-CN" sz="2400" dirty="0" err="1" smtClean="0"/>
              <a:t>Delta_B</a:t>
            </a:r>
            <a:r>
              <a:rPr lang="en-US" altLang="zh-CN" sz="2400" baseline="-25000" dirty="0" err="1" smtClean="0"/>
              <a:t>Z</a:t>
            </a:r>
            <a:r>
              <a:rPr lang="en-US" altLang="zh-CN" sz="2400" dirty="0" smtClean="0"/>
              <a:t> </a:t>
            </a:r>
            <a:r>
              <a:rPr lang="en-US" altLang="zh-CN" sz="2400" dirty="0" smtClean="0"/>
              <a:t>are the transient fields of </a:t>
            </a:r>
            <a:r>
              <a:rPr lang="en-US" altLang="zh-CN" sz="2400" dirty="0" smtClean="0"/>
              <a:t>the earthward </a:t>
            </a:r>
            <a:r>
              <a:rPr lang="en-US" altLang="zh-CN" sz="2400" dirty="0" smtClean="0"/>
              <a:t>propagating pulse; B0 is the background B field [cf. </a:t>
            </a:r>
            <a:r>
              <a:rPr lang="en-US" altLang="zh-CN" sz="2400" dirty="0" err="1" smtClean="0"/>
              <a:t>Zaharia</a:t>
            </a:r>
            <a:r>
              <a:rPr lang="en-US" altLang="zh-CN" sz="2400" dirty="0" smtClean="0"/>
              <a:t> et al., 2000</a:t>
            </a:r>
            <a:r>
              <a:rPr lang="en-US" altLang="zh-CN" sz="2400" dirty="0" smtClean="0"/>
              <a:t>].</a:t>
            </a:r>
            <a:r>
              <a:rPr lang="zh-CN" altLang="en-US" sz="2400" dirty="0" smtClean="0"/>
              <a:t/>
            </a:r>
            <a:br>
              <a:rPr lang="zh-CN" altLang="en-US" sz="2400" dirty="0" smtClean="0"/>
            </a:br>
            <a:endParaRPr lang="zh-CN" altLang="en-US" sz="2400" dirty="0"/>
          </a:p>
        </p:txBody>
      </p:sp>
      <p:pic>
        <p:nvPicPr>
          <p:cNvPr id="4098" name="Picture 2"/>
          <p:cNvPicPr>
            <a:picLocks noChangeAspect="1" noChangeArrowheads="1"/>
          </p:cNvPicPr>
          <p:nvPr/>
        </p:nvPicPr>
        <p:blipFill>
          <a:blip r:embed="rId2"/>
          <a:srcRect/>
          <a:stretch>
            <a:fillRect/>
          </a:stretch>
        </p:blipFill>
        <p:spPr bwMode="auto">
          <a:xfrm>
            <a:off x="71406" y="2439564"/>
            <a:ext cx="8954453" cy="3989832"/>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725470"/>
          </a:xfrm>
        </p:spPr>
        <p:txBody>
          <a:bodyPr>
            <a:normAutofit fontScale="90000"/>
          </a:bodyPr>
          <a:lstStyle/>
          <a:p>
            <a:r>
              <a:rPr lang="en-US" altLang="zh-CN" dirty="0" smtClean="0"/>
              <a:t>Test Electron Trajectory</a:t>
            </a:r>
            <a:endParaRPr lang="zh-CN" altLang="en-US" dirty="0"/>
          </a:p>
        </p:txBody>
      </p:sp>
      <p:sp>
        <p:nvSpPr>
          <p:cNvPr id="3" name="内容占位符 2"/>
          <p:cNvSpPr>
            <a:spLocks noGrp="1"/>
          </p:cNvSpPr>
          <p:nvPr>
            <p:ph idx="1"/>
          </p:nvPr>
        </p:nvSpPr>
        <p:spPr>
          <a:xfrm>
            <a:off x="457200" y="1071546"/>
            <a:ext cx="8229600" cy="5054617"/>
          </a:xfrm>
        </p:spPr>
        <p:txBody>
          <a:bodyPr/>
          <a:lstStyle/>
          <a:p>
            <a:endParaRPr lang="zh-CN" altLang="en-US" dirty="0"/>
          </a:p>
        </p:txBody>
      </p:sp>
      <p:pic>
        <p:nvPicPr>
          <p:cNvPr id="5122" name="Picture 2"/>
          <p:cNvPicPr>
            <a:picLocks noChangeAspect="1" noChangeArrowheads="1"/>
          </p:cNvPicPr>
          <p:nvPr/>
        </p:nvPicPr>
        <p:blipFill>
          <a:blip r:embed="rId2"/>
          <a:srcRect/>
          <a:stretch>
            <a:fillRect/>
          </a:stretch>
        </p:blipFill>
        <p:spPr bwMode="auto">
          <a:xfrm>
            <a:off x="1928794" y="1000108"/>
            <a:ext cx="5398551" cy="5643602"/>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796908"/>
          </a:xfrm>
        </p:spPr>
        <p:txBody>
          <a:bodyPr/>
          <a:lstStyle/>
          <a:p>
            <a:r>
              <a:rPr lang="en-US" altLang="zh-CN" dirty="0" smtClean="0"/>
              <a:t>Test-particle simulation results</a:t>
            </a:r>
            <a:endParaRPr lang="zh-CN" altLang="en-US" dirty="0"/>
          </a:p>
        </p:txBody>
      </p:sp>
      <p:sp>
        <p:nvSpPr>
          <p:cNvPr id="3" name="内容占位符 2"/>
          <p:cNvSpPr>
            <a:spLocks noGrp="1"/>
          </p:cNvSpPr>
          <p:nvPr>
            <p:ph idx="1"/>
          </p:nvPr>
        </p:nvSpPr>
        <p:spPr>
          <a:xfrm>
            <a:off x="457200" y="1142984"/>
            <a:ext cx="8229600" cy="4983179"/>
          </a:xfrm>
        </p:spPr>
        <p:txBody>
          <a:bodyPr/>
          <a:lstStyle/>
          <a:p>
            <a:endParaRPr lang="zh-CN" altLang="en-US" dirty="0"/>
          </a:p>
        </p:txBody>
      </p:sp>
      <p:pic>
        <p:nvPicPr>
          <p:cNvPr id="6146" name="Picture 2"/>
          <p:cNvPicPr>
            <a:picLocks noChangeAspect="1" noChangeArrowheads="1"/>
          </p:cNvPicPr>
          <p:nvPr/>
        </p:nvPicPr>
        <p:blipFill>
          <a:blip r:embed="rId2"/>
          <a:srcRect/>
          <a:stretch>
            <a:fillRect/>
          </a:stretch>
        </p:blipFill>
        <p:spPr bwMode="auto">
          <a:xfrm>
            <a:off x="714348" y="1071546"/>
            <a:ext cx="8134350" cy="5105400"/>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725470"/>
          </a:xfrm>
        </p:spPr>
        <p:txBody>
          <a:bodyPr>
            <a:normAutofit fontScale="90000"/>
          </a:bodyPr>
          <a:lstStyle/>
          <a:p>
            <a:r>
              <a:rPr lang="en-US" altLang="zh-CN" dirty="0" smtClean="0"/>
              <a:t>STEERB simulation</a:t>
            </a:r>
            <a:endParaRPr lang="zh-CN" altLang="en-US" dirty="0"/>
          </a:p>
        </p:txBody>
      </p:sp>
      <p:sp>
        <p:nvSpPr>
          <p:cNvPr id="3" name="内容占位符 2"/>
          <p:cNvSpPr>
            <a:spLocks noGrp="1"/>
          </p:cNvSpPr>
          <p:nvPr>
            <p:ph idx="1"/>
          </p:nvPr>
        </p:nvSpPr>
        <p:spPr>
          <a:xfrm>
            <a:off x="457200" y="1142984"/>
            <a:ext cx="8229600" cy="4983179"/>
          </a:xfrm>
        </p:spPr>
        <p:txBody>
          <a:bodyPr>
            <a:normAutofit fontScale="92500" lnSpcReduction="10000"/>
          </a:bodyPr>
          <a:lstStyle/>
          <a:p>
            <a:r>
              <a:rPr lang="en-US" altLang="zh-CN" dirty="0" smtClean="0"/>
              <a:t>Drift velocity</a:t>
            </a:r>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r>
              <a:rPr lang="en-US" altLang="zh-CN" dirty="0" smtClean="0"/>
              <a:t>The </a:t>
            </a:r>
            <a:r>
              <a:rPr lang="en-US" altLang="zh-CN" dirty="0" smtClean="0"/>
              <a:t>equatorial electric field </a:t>
            </a:r>
            <a:r>
              <a:rPr lang="en-US" altLang="zh-CN" b="1" dirty="0" err="1" smtClean="0"/>
              <a:t>E</a:t>
            </a:r>
            <a:r>
              <a:rPr lang="en-US" altLang="zh-CN" b="1" baseline="-25000" dirty="0" err="1" smtClean="0"/>
              <a:t>e</a:t>
            </a:r>
            <a:r>
              <a:rPr lang="en-US" altLang="zh-CN" b="1" dirty="0" smtClean="0"/>
              <a:t> </a:t>
            </a:r>
            <a:r>
              <a:rPr lang="en-US" altLang="zh-CN" dirty="0" smtClean="0"/>
              <a:t>consists of the </a:t>
            </a:r>
            <a:r>
              <a:rPr lang="en-US" altLang="zh-CN" i="1" dirty="0" err="1" smtClean="0"/>
              <a:t>Kp</a:t>
            </a:r>
            <a:r>
              <a:rPr lang="en-US" altLang="zh-CN" i="1" dirty="0" smtClean="0"/>
              <a:t>-</a:t>
            </a:r>
            <a:r>
              <a:rPr lang="en-US" altLang="zh-CN" dirty="0" smtClean="0"/>
              <a:t>dependent </a:t>
            </a:r>
            <a:r>
              <a:rPr lang="en-US" altLang="zh-CN" dirty="0" smtClean="0"/>
              <a:t>convection electric field </a:t>
            </a:r>
            <a:r>
              <a:rPr lang="en-US" altLang="zh-CN" dirty="0" err="1" smtClean="0"/>
              <a:t>E</a:t>
            </a:r>
            <a:r>
              <a:rPr lang="en-US" altLang="zh-CN" baseline="-25000" dirty="0" err="1" smtClean="0"/>
              <a:t>c</a:t>
            </a:r>
            <a:r>
              <a:rPr lang="en-US" altLang="zh-CN" baseline="-25000" dirty="0" smtClean="0"/>
              <a:t> </a:t>
            </a:r>
            <a:r>
              <a:rPr lang="en-US" altLang="zh-CN" dirty="0" smtClean="0"/>
              <a:t>[</a:t>
            </a:r>
            <a:r>
              <a:rPr lang="en-US" altLang="zh-CN" i="1" dirty="0" err="1" smtClean="0"/>
              <a:t>Volland</a:t>
            </a:r>
            <a:r>
              <a:rPr lang="en-US" altLang="zh-CN" i="1" dirty="0" smtClean="0"/>
              <a:t>, 1973; Maynard and Chen, 1975] and </a:t>
            </a:r>
            <a:r>
              <a:rPr lang="en-US" altLang="zh-CN" i="1" dirty="0" smtClean="0"/>
              <a:t>the </a:t>
            </a:r>
            <a:r>
              <a:rPr lang="en-US" altLang="zh-CN" dirty="0" err="1" smtClean="0"/>
              <a:t>substorm</a:t>
            </a:r>
            <a:r>
              <a:rPr lang="en-US" altLang="zh-CN" dirty="0" smtClean="0"/>
              <a:t>-related </a:t>
            </a:r>
            <a:r>
              <a:rPr lang="en-US" altLang="zh-CN" dirty="0" smtClean="0"/>
              <a:t>impulsive electric field </a:t>
            </a:r>
            <a:r>
              <a:rPr lang="en-US" altLang="zh-CN" dirty="0" err="1" smtClean="0"/>
              <a:t>E</a:t>
            </a:r>
            <a:r>
              <a:rPr lang="en-US" altLang="zh-CN" baseline="-25000" dirty="0" err="1" smtClean="0"/>
              <a:t>i</a:t>
            </a:r>
            <a:endParaRPr lang="zh-CN" altLang="en-US" baseline="-25000" dirty="0"/>
          </a:p>
        </p:txBody>
      </p:sp>
      <p:pic>
        <p:nvPicPr>
          <p:cNvPr id="7170" name="Picture 2"/>
          <p:cNvPicPr>
            <a:picLocks noChangeAspect="1" noChangeArrowheads="1"/>
          </p:cNvPicPr>
          <p:nvPr/>
        </p:nvPicPr>
        <p:blipFill>
          <a:blip r:embed="rId2"/>
          <a:srcRect/>
          <a:stretch>
            <a:fillRect/>
          </a:stretch>
        </p:blipFill>
        <p:spPr bwMode="auto">
          <a:xfrm>
            <a:off x="1000100" y="1624015"/>
            <a:ext cx="5638800" cy="2162175"/>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725470"/>
          </a:xfrm>
        </p:spPr>
        <p:txBody>
          <a:bodyPr>
            <a:normAutofit fontScale="90000"/>
          </a:bodyPr>
          <a:lstStyle/>
          <a:p>
            <a:endParaRPr lang="zh-CN" altLang="en-US" dirty="0"/>
          </a:p>
        </p:txBody>
      </p:sp>
      <p:pic>
        <p:nvPicPr>
          <p:cNvPr id="8194" name="Picture 2"/>
          <p:cNvPicPr>
            <a:picLocks noGrp="1" noChangeAspect="1" noChangeArrowheads="1"/>
          </p:cNvPicPr>
          <p:nvPr>
            <p:ph idx="1"/>
          </p:nvPr>
        </p:nvPicPr>
        <p:blipFill>
          <a:blip r:embed="rId2"/>
          <a:srcRect/>
          <a:stretch>
            <a:fillRect/>
          </a:stretch>
        </p:blipFill>
        <p:spPr bwMode="auto">
          <a:xfrm>
            <a:off x="928662" y="1357298"/>
            <a:ext cx="7158068" cy="5171798"/>
          </a:xfrm>
          <a:prstGeom prst="rect">
            <a:avLst/>
          </a:prstGeom>
          <a:noFill/>
          <a:ln w="9525">
            <a:noFill/>
            <a:miter lim="800000"/>
            <a:headEnd/>
            <a:tailEnd/>
          </a:ln>
          <a:effectLst/>
        </p:spPr>
      </p:pic>
      <p:pic>
        <p:nvPicPr>
          <p:cNvPr id="8196" name="Picture 4"/>
          <p:cNvPicPr>
            <a:picLocks noChangeAspect="1" noChangeArrowheads="1"/>
          </p:cNvPicPr>
          <p:nvPr/>
        </p:nvPicPr>
        <p:blipFill>
          <a:blip r:embed="rId3"/>
          <a:srcRect/>
          <a:stretch>
            <a:fillRect/>
          </a:stretch>
        </p:blipFill>
        <p:spPr bwMode="auto">
          <a:xfrm>
            <a:off x="2714612" y="500042"/>
            <a:ext cx="4810125" cy="647700"/>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9218" name="Picture 2"/>
          <p:cNvPicPr>
            <a:picLocks noChangeAspect="1" noChangeArrowheads="1"/>
          </p:cNvPicPr>
          <p:nvPr/>
        </p:nvPicPr>
        <p:blipFill>
          <a:blip r:embed="rId2"/>
          <a:srcRect/>
          <a:stretch>
            <a:fillRect/>
          </a:stretch>
        </p:blipFill>
        <p:spPr bwMode="auto">
          <a:xfrm>
            <a:off x="1052527" y="73621"/>
            <a:ext cx="6734183" cy="6570089"/>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506" name="Picture 2" descr="coupling_model"/>
          <p:cNvPicPr>
            <a:picLocks noChangeAspect="1" noChangeArrowheads="1"/>
          </p:cNvPicPr>
          <p:nvPr/>
        </p:nvPicPr>
        <p:blipFill>
          <a:blip r:embed="rId3"/>
          <a:srcRect t="8591"/>
          <a:stretch>
            <a:fillRect/>
          </a:stretch>
        </p:blipFill>
        <p:spPr bwMode="auto">
          <a:xfrm>
            <a:off x="755650" y="771525"/>
            <a:ext cx="7777163" cy="4594225"/>
          </a:xfrm>
          <a:prstGeom prst="rect">
            <a:avLst/>
          </a:prstGeom>
          <a:noFill/>
          <a:ln w="9525">
            <a:noFill/>
            <a:miter lim="800000"/>
            <a:headEnd/>
            <a:tailEnd/>
          </a:ln>
        </p:spPr>
      </p:pic>
      <p:sp>
        <p:nvSpPr>
          <p:cNvPr id="21507" name="Text Box 3"/>
          <p:cNvSpPr txBox="1">
            <a:spLocks noChangeArrowheads="1"/>
          </p:cNvSpPr>
          <p:nvPr/>
        </p:nvSpPr>
        <p:spPr bwMode="auto">
          <a:xfrm>
            <a:off x="800100" y="4070350"/>
            <a:ext cx="963613" cy="528638"/>
          </a:xfrm>
          <a:prstGeom prst="rect">
            <a:avLst/>
          </a:prstGeom>
          <a:solidFill>
            <a:srgbClr val="FF99CC"/>
          </a:solidFill>
          <a:ln w="9525" algn="ctr">
            <a:solidFill>
              <a:srgbClr val="0000FF"/>
            </a:solidFill>
            <a:miter lim="800000"/>
            <a:headEnd/>
            <a:tailEnd/>
          </a:ln>
        </p:spPr>
        <p:txBody>
          <a:bodyPr wrap="none">
            <a:spAutoFit/>
          </a:bodyPr>
          <a:lstStyle/>
          <a:p>
            <a:pPr>
              <a:spcAft>
                <a:spcPct val="0"/>
              </a:spcAft>
            </a:pPr>
            <a:r>
              <a:rPr lang="en-US" altLang="zh-CN" sz="2800">
                <a:solidFill>
                  <a:schemeClr val="tx1"/>
                </a:solidFill>
              </a:rPr>
              <a:t>CME</a:t>
            </a:r>
          </a:p>
        </p:txBody>
      </p:sp>
      <p:sp>
        <p:nvSpPr>
          <p:cNvPr id="21508" name="Text Box 4"/>
          <p:cNvSpPr txBox="1">
            <a:spLocks noChangeArrowheads="1"/>
          </p:cNvSpPr>
          <p:nvPr/>
        </p:nvSpPr>
        <p:spPr bwMode="auto">
          <a:xfrm>
            <a:off x="3162300" y="3421063"/>
            <a:ext cx="904875" cy="528637"/>
          </a:xfrm>
          <a:prstGeom prst="rect">
            <a:avLst/>
          </a:prstGeom>
          <a:solidFill>
            <a:srgbClr val="FF99CC"/>
          </a:solidFill>
          <a:ln w="9525" algn="ctr">
            <a:solidFill>
              <a:srgbClr val="0000FF"/>
            </a:solidFill>
            <a:miter lim="800000"/>
            <a:headEnd/>
            <a:tailEnd/>
          </a:ln>
        </p:spPr>
        <p:txBody>
          <a:bodyPr wrap="none">
            <a:spAutoFit/>
          </a:bodyPr>
          <a:lstStyle/>
          <a:p>
            <a:pPr>
              <a:spcAft>
                <a:spcPct val="0"/>
              </a:spcAft>
            </a:pPr>
            <a:r>
              <a:rPr lang="zh-CN" altLang="en-US" sz="2800">
                <a:solidFill>
                  <a:schemeClr val="tx1"/>
                </a:solidFill>
              </a:rPr>
              <a:t>磁云</a:t>
            </a:r>
          </a:p>
        </p:txBody>
      </p:sp>
      <p:sp>
        <p:nvSpPr>
          <p:cNvPr id="21509" name="Text Box 5"/>
          <p:cNvSpPr txBox="1">
            <a:spLocks noChangeArrowheads="1"/>
          </p:cNvSpPr>
          <p:nvPr/>
        </p:nvSpPr>
        <p:spPr bwMode="auto">
          <a:xfrm>
            <a:off x="3059113" y="4070350"/>
            <a:ext cx="1019175" cy="528638"/>
          </a:xfrm>
          <a:prstGeom prst="rect">
            <a:avLst/>
          </a:prstGeom>
          <a:solidFill>
            <a:srgbClr val="FF99CC"/>
          </a:solidFill>
          <a:ln w="9525" algn="ctr">
            <a:solidFill>
              <a:srgbClr val="0000FF"/>
            </a:solidFill>
            <a:miter lim="800000"/>
            <a:headEnd/>
            <a:tailEnd/>
          </a:ln>
        </p:spPr>
        <p:txBody>
          <a:bodyPr wrap="none">
            <a:spAutoFit/>
          </a:bodyPr>
          <a:lstStyle/>
          <a:p>
            <a:pPr>
              <a:spcAft>
                <a:spcPct val="0"/>
              </a:spcAft>
            </a:pPr>
            <a:r>
              <a:rPr lang="en-US" altLang="zh-CN" sz="2800">
                <a:solidFill>
                  <a:schemeClr val="tx1"/>
                </a:solidFill>
              </a:rPr>
              <a:t>ejecta</a:t>
            </a:r>
          </a:p>
        </p:txBody>
      </p:sp>
      <p:sp>
        <p:nvSpPr>
          <p:cNvPr id="21510" name="Text Box 6"/>
          <p:cNvSpPr txBox="1">
            <a:spLocks noChangeArrowheads="1"/>
          </p:cNvSpPr>
          <p:nvPr/>
        </p:nvSpPr>
        <p:spPr bwMode="auto">
          <a:xfrm>
            <a:off x="3203575" y="4718050"/>
            <a:ext cx="904875" cy="528638"/>
          </a:xfrm>
          <a:prstGeom prst="rect">
            <a:avLst/>
          </a:prstGeom>
          <a:solidFill>
            <a:srgbClr val="FF99CC"/>
          </a:solidFill>
          <a:ln w="9525" algn="ctr">
            <a:solidFill>
              <a:srgbClr val="0000FF"/>
            </a:solidFill>
            <a:miter lim="800000"/>
            <a:headEnd/>
            <a:tailEnd/>
          </a:ln>
        </p:spPr>
        <p:txBody>
          <a:bodyPr wrap="none">
            <a:spAutoFit/>
          </a:bodyPr>
          <a:lstStyle/>
          <a:p>
            <a:pPr>
              <a:spcAft>
                <a:spcPct val="0"/>
              </a:spcAft>
            </a:pPr>
            <a:r>
              <a:rPr lang="zh-CN" altLang="en-US" sz="2800">
                <a:solidFill>
                  <a:schemeClr val="tx1"/>
                </a:solidFill>
              </a:rPr>
              <a:t>激波</a:t>
            </a:r>
          </a:p>
        </p:txBody>
      </p:sp>
      <p:sp>
        <p:nvSpPr>
          <p:cNvPr id="21511" name="Text Box 7"/>
          <p:cNvSpPr txBox="1">
            <a:spLocks noChangeArrowheads="1"/>
          </p:cNvSpPr>
          <p:nvPr/>
        </p:nvSpPr>
        <p:spPr bwMode="auto">
          <a:xfrm>
            <a:off x="250825" y="5387975"/>
            <a:ext cx="3868738" cy="528638"/>
          </a:xfrm>
          <a:prstGeom prst="rect">
            <a:avLst/>
          </a:prstGeom>
          <a:solidFill>
            <a:srgbClr val="FF99CC"/>
          </a:solidFill>
          <a:ln w="9525" algn="ctr">
            <a:solidFill>
              <a:srgbClr val="0000FF"/>
            </a:solidFill>
            <a:miter lim="800000"/>
            <a:headEnd/>
            <a:tailEnd/>
          </a:ln>
        </p:spPr>
        <p:txBody>
          <a:bodyPr wrap="none">
            <a:spAutoFit/>
          </a:bodyPr>
          <a:lstStyle/>
          <a:p>
            <a:pPr>
              <a:spcAft>
                <a:spcPct val="0"/>
              </a:spcAft>
            </a:pPr>
            <a:r>
              <a:rPr lang="zh-CN" altLang="en-US" sz="2800">
                <a:solidFill>
                  <a:schemeClr val="tx1"/>
                </a:solidFill>
              </a:rPr>
              <a:t>共转流相互作用区</a:t>
            </a:r>
            <a:r>
              <a:rPr lang="en-US" altLang="zh-CN" sz="2800">
                <a:solidFill>
                  <a:schemeClr val="tx1"/>
                </a:solidFill>
              </a:rPr>
              <a:t>(CIR)</a:t>
            </a:r>
          </a:p>
        </p:txBody>
      </p:sp>
      <p:sp>
        <p:nvSpPr>
          <p:cNvPr id="21512" name="Line 8"/>
          <p:cNvSpPr>
            <a:spLocks noChangeShapeType="1"/>
          </p:cNvSpPr>
          <p:nvPr/>
        </p:nvSpPr>
        <p:spPr bwMode="auto">
          <a:xfrm>
            <a:off x="1763713" y="4357688"/>
            <a:ext cx="647700" cy="0"/>
          </a:xfrm>
          <a:prstGeom prst="line">
            <a:avLst/>
          </a:prstGeom>
          <a:noFill/>
          <a:ln w="19050">
            <a:solidFill>
              <a:srgbClr val="FF6600"/>
            </a:solidFill>
            <a:round/>
            <a:headEnd/>
            <a:tailEnd/>
          </a:ln>
        </p:spPr>
        <p:txBody>
          <a:bodyPr>
            <a:spAutoFit/>
          </a:bodyPr>
          <a:lstStyle/>
          <a:p>
            <a:endParaRPr lang="zh-CN" altLang="en-US"/>
          </a:p>
        </p:txBody>
      </p:sp>
      <p:sp>
        <p:nvSpPr>
          <p:cNvPr id="21513" name="Line 9"/>
          <p:cNvSpPr>
            <a:spLocks noChangeShapeType="1"/>
          </p:cNvSpPr>
          <p:nvPr/>
        </p:nvSpPr>
        <p:spPr bwMode="auto">
          <a:xfrm>
            <a:off x="2411413" y="3709988"/>
            <a:ext cx="792162" cy="0"/>
          </a:xfrm>
          <a:prstGeom prst="line">
            <a:avLst/>
          </a:prstGeom>
          <a:noFill/>
          <a:ln w="19050">
            <a:solidFill>
              <a:srgbClr val="FF6600"/>
            </a:solidFill>
            <a:round/>
            <a:headEnd/>
            <a:tailEnd/>
          </a:ln>
        </p:spPr>
        <p:txBody>
          <a:bodyPr wrap="none">
            <a:spAutoFit/>
          </a:bodyPr>
          <a:lstStyle/>
          <a:p>
            <a:endParaRPr lang="zh-CN" altLang="en-US"/>
          </a:p>
        </p:txBody>
      </p:sp>
      <p:sp>
        <p:nvSpPr>
          <p:cNvPr id="21514" name="Line 10"/>
          <p:cNvSpPr>
            <a:spLocks noChangeShapeType="1"/>
          </p:cNvSpPr>
          <p:nvPr/>
        </p:nvSpPr>
        <p:spPr bwMode="auto">
          <a:xfrm>
            <a:off x="2411413" y="5005388"/>
            <a:ext cx="792162" cy="0"/>
          </a:xfrm>
          <a:prstGeom prst="line">
            <a:avLst/>
          </a:prstGeom>
          <a:noFill/>
          <a:ln w="19050">
            <a:solidFill>
              <a:srgbClr val="FF6600"/>
            </a:solidFill>
            <a:round/>
            <a:headEnd/>
            <a:tailEnd/>
          </a:ln>
        </p:spPr>
        <p:txBody>
          <a:bodyPr wrap="none">
            <a:spAutoFit/>
          </a:bodyPr>
          <a:lstStyle/>
          <a:p>
            <a:endParaRPr lang="zh-CN" altLang="en-US"/>
          </a:p>
        </p:txBody>
      </p:sp>
      <p:sp>
        <p:nvSpPr>
          <p:cNvPr id="21515" name="Line 11"/>
          <p:cNvSpPr>
            <a:spLocks noChangeShapeType="1"/>
          </p:cNvSpPr>
          <p:nvPr/>
        </p:nvSpPr>
        <p:spPr bwMode="auto">
          <a:xfrm>
            <a:off x="2411413" y="3709988"/>
            <a:ext cx="0" cy="647700"/>
          </a:xfrm>
          <a:prstGeom prst="line">
            <a:avLst/>
          </a:prstGeom>
          <a:noFill/>
          <a:ln w="19050">
            <a:solidFill>
              <a:srgbClr val="FF6600"/>
            </a:solidFill>
            <a:round/>
            <a:headEnd/>
            <a:tailEnd/>
          </a:ln>
        </p:spPr>
        <p:txBody>
          <a:bodyPr>
            <a:spAutoFit/>
          </a:bodyPr>
          <a:lstStyle/>
          <a:p>
            <a:endParaRPr lang="zh-CN" altLang="en-US"/>
          </a:p>
        </p:txBody>
      </p:sp>
      <p:sp>
        <p:nvSpPr>
          <p:cNvPr id="21516" name="Line 12"/>
          <p:cNvSpPr>
            <a:spLocks noChangeShapeType="1"/>
          </p:cNvSpPr>
          <p:nvPr/>
        </p:nvSpPr>
        <p:spPr bwMode="auto">
          <a:xfrm>
            <a:off x="4067175" y="3709988"/>
            <a:ext cx="504825" cy="0"/>
          </a:xfrm>
          <a:prstGeom prst="line">
            <a:avLst/>
          </a:prstGeom>
          <a:noFill/>
          <a:ln w="19050">
            <a:solidFill>
              <a:srgbClr val="FF6600"/>
            </a:solidFill>
            <a:round/>
            <a:headEnd/>
            <a:tailEnd/>
          </a:ln>
        </p:spPr>
        <p:txBody>
          <a:bodyPr wrap="none">
            <a:spAutoFit/>
          </a:bodyPr>
          <a:lstStyle/>
          <a:p>
            <a:endParaRPr lang="zh-CN" altLang="en-US"/>
          </a:p>
        </p:txBody>
      </p:sp>
      <p:sp>
        <p:nvSpPr>
          <p:cNvPr id="21517" name="Line 13"/>
          <p:cNvSpPr>
            <a:spLocks noChangeShapeType="1"/>
          </p:cNvSpPr>
          <p:nvPr/>
        </p:nvSpPr>
        <p:spPr bwMode="auto">
          <a:xfrm>
            <a:off x="4067175" y="4357688"/>
            <a:ext cx="504825" cy="0"/>
          </a:xfrm>
          <a:prstGeom prst="line">
            <a:avLst/>
          </a:prstGeom>
          <a:noFill/>
          <a:ln w="19050">
            <a:solidFill>
              <a:srgbClr val="FF6600"/>
            </a:solidFill>
            <a:round/>
            <a:headEnd/>
            <a:tailEnd/>
          </a:ln>
        </p:spPr>
        <p:txBody>
          <a:bodyPr wrap="none">
            <a:spAutoFit/>
          </a:bodyPr>
          <a:lstStyle/>
          <a:p>
            <a:endParaRPr lang="zh-CN" altLang="en-US"/>
          </a:p>
        </p:txBody>
      </p:sp>
      <p:sp>
        <p:nvSpPr>
          <p:cNvPr id="21518" name="Line 14"/>
          <p:cNvSpPr>
            <a:spLocks noChangeShapeType="1"/>
          </p:cNvSpPr>
          <p:nvPr/>
        </p:nvSpPr>
        <p:spPr bwMode="auto">
          <a:xfrm>
            <a:off x="4067175" y="5005388"/>
            <a:ext cx="504825" cy="0"/>
          </a:xfrm>
          <a:prstGeom prst="line">
            <a:avLst/>
          </a:prstGeom>
          <a:noFill/>
          <a:ln w="19050">
            <a:solidFill>
              <a:srgbClr val="FF6600"/>
            </a:solidFill>
            <a:round/>
            <a:headEnd/>
            <a:tailEnd/>
          </a:ln>
        </p:spPr>
        <p:txBody>
          <a:bodyPr wrap="none">
            <a:spAutoFit/>
          </a:bodyPr>
          <a:lstStyle/>
          <a:p>
            <a:endParaRPr lang="zh-CN" altLang="en-US"/>
          </a:p>
        </p:txBody>
      </p:sp>
      <p:sp>
        <p:nvSpPr>
          <p:cNvPr id="21519" name="Line 15"/>
          <p:cNvSpPr>
            <a:spLocks noChangeShapeType="1"/>
          </p:cNvSpPr>
          <p:nvPr/>
        </p:nvSpPr>
        <p:spPr bwMode="auto">
          <a:xfrm>
            <a:off x="4067175" y="5653088"/>
            <a:ext cx="504825" cy="0"/>
          </a:xfrm>
          <a:prstGeom prst="line">
            <a:avLst/>
          </a:prstGeom>
          <a:noFill/>
          <a:ln w="19050">
            <a:solidFill>
              <a:srgbClr val="FF6600"/>
            </a:solidFill>
            <a:round/>
            <a:headEnd/>
            <a:tailEnd/>
          </a:ln>
        </p:spPr>
        <p:txBody>
          <a:bodyPr wrap="none">
            <a:spAutoFit/>
          </a:bodyPr>
          <a:lstStyle/>
          <a:p>
            <a:endParaRPr lang="zh-CN" altLang="en-US"/>
          </a:p>
        </p:txBody>
      </p:sp>
      <p:sp>
        <p:nvSpPr>
          <p:cNvPr id="21520" name="Line 16"/>
          <p:cNvSpPr>
            <a:spLocks noChangeShapeType="1"/>
          </p:cNvSpPr>
          <p:nvPr/>
        </p:nvSpPr>
        <p:spPr bwMode="auto">
          <a:xfrm>
            <a:off x="4572000" y="3709988"/>
            <a:ext cx="0" cy="1943100"/>
          </a:xfrm>
          <a:prstGeom prst="line">
            <a:avLst/>
          </a:prstGeom>
          <a:noFill/>
          <a:ln w="19050">
            <a:solidFill>
              <a:srgbClr val="FF6600"/>
            </a:solidFill>
            <a:round/>
            <a:headEnd/>
            <a:tailEnd/>
          </a:ln>
        </p:spPr>
        <p:txBody>
          <a:bodyPr wrap="none">
            <a:spAutoFit/>
          </a:bodyPr>
          <a:lstStyle/>
          <a:p>
            <a:endParaRPr lang="zh-CN" altLang="en-US"/>
          </a:p>
        </p:txBody>
      </p:sp>
      <p:sp>
        <p:nvSpPr>
          <p:cNvPr id="21521" name="Line 17"/>
          <p:cNvSpPr>
            <a:spLocks noChangeShapeType="1"/>
          </p:cNvSpPr>
          <p:nvPr/>
        </p:nvSpPr>
        <p:spPr bwMode="auto">
          <a:xfrm>
            <a:off x="4572000" y="4645025"/>
            <a:ext cx="2376488" cy="0"/>
          </a:xfrm>
          <a:prstGeom prst="line">
            <a:avLst/>
          </a:prstGeom>
          <a:noFill/>
          <a:ln w="19050">
            <a:solidFill>
              <a:srgbClr val="FF6600"/>
            </a:solidFill>
            <a:round/>
            <a:headEnd/>
            <a:tailEnd/>
          </a:ln>
        </p:spPr>
        <p:txBody>
          <a:bodyPr>
            <a:spAutoFit/>
          </a:bodyPr>
          <a:lstStyle/>
          <a:p>
            <a:endParaRPr lang="zh-CN" altLang="en-US"/>
          </a:p>
        </p:txBody>
      </p:sp>
      <p:sp>
        <p:nvSpPr>
          <p:cNvPr id="21522" name="Text Box 18"/>
          <p:cNvSpPr txBox="1">
            <a:spLocks noChangeArrowheads="1"/>
          </p:cNvSpPr>
          <p:nvPr/>
        </p:nvSpPr>
        <p:spPr bwMode="auto">
          <a:xfrm>
            <a:off x="6988175" y="4332288"/>
            <a:ext cx="1260475" cy="528637"/>
          </a:xfrm>
          <a:prstGeom prst="rect">
            <a:avLst/>
          </a:prstGeom>
          <a:solidFill>
            <a:srgbClr val="FF99CC"/>
          </a:solidFill>
          <a:ln w="9525" algn="ctr">
            <a:solidFill>
              <a:srgbClr val="0000FF"/>
            </a:solidFill>
            <a:miter lim="800000"/>
            <a:headEnd/>
            <a:tailEnd/>
          </a:ln>
        </p:spPr>
        <p:txBody>
          <a:bodyPr wrap="none">
            <a:spAutoFit/>
          </a:bodyPr>
          <a:lstStyle/>
          <a:p>
            <a:pPr>
              <a:spcAft>
                <a:spcPct val="0"/>
              </a:spcAft>
            </a:pPr>
            <a:r>
              <a:rPr lang="zh-CN" altLang="en-US" sz="2800">
                <a:solidFill>
                  <a:schemeClr val="tx1"/>
                </a:solidFill>
              </a:rPr>
              <a:t>地磁暴</a:t>
            </a:r>
          </a:p>
        </p:txBody>
      </p:sp>
      <p:sp>
        <p:nvSpPr>
          <p:cNvPr id="21523" name="Text Box 19"/>
          <p:cNvSpPr txBox="1">
            <a:spLocks noChangeArrowheads="1"/>
          </p:cNvSpPr>
          <p:nvPr/>
        </p:nvSpPr>
        <p:spPr bwMode="auto">
          <a:xfrm>
            <a:off x="4787900" y="5797550"/>
            <a:ext cx="2124075" cy="528638"/>
          </a:xfrm>
          <a:prstGeom prst="rect">
            <a:avLst/>
          </a:prstGeom>
          <a:solidFill>
            <a:srgbClr val="FF99CC"/>
          </a:solidFill>
          <a:ln w="9525" algn="ctr">
            <a:solidFill>
              <a:srgbClr val="0000FF"/>
            </a:solidFill>
            <a:miter lim="800000"/>
            <a:headEnd/>
            <a:tailEnd/>
          </a:ln>
        </p:spPr>
        <p:txBody>
          <a:bodyPr wrap="none">
            <a:spAutoFit/>
          </a:bodyPr>
          <a:lstStyle/>
          <a:p>
            <a:pPr>
              <a:spcAft>
                <a:spcPct val="0"/>
              </a:spcAft>
            </a:pPr>
            <a:r>
              <a:rPr lang="en-US" altLang="zh-CN" sz="2800">
                <a:solidFill>
                  <a:schemeClr val="tx1"/>
                </a:solidFill>
              </a:rPr>
              <a:t>B</a:t>
            </a:r>
            <a:r>
              <a:rPr lang="en-US" altLang="zh-CN" sz="2800" baseline="-25000">
                <a:solidFill>
                  <a:schemeClr val="tx1"/>
                </a:solidFill>
              </a:rPr>
              <a:t>s</a:t>
            </a:r>
            <a:r>
              <a:rPr lang="en-US" altLang="zh-CN" sz="2800">
                <a:solidFill>
                  <a:schemeClr val="tx1"/>
                </a:solidFill>
              </a:rPr>
              <a:t>, </a:t>
            </a:r>
            <a:r>
              <a:rPr lang="zh-CN" altLang="en-US" sz="2800">
                <a:solidFill>
                  <a:schemeClr val="tx1"/>
                </a:solidFill>
              </a:rPr>
              <a:t>磁场重联</a:t>
            </a:r>
          </a:p>
        </p:txBody>
      </p:sp>
      <p:sp>
        <p:nvSpPr>
          <p:cNvPr id="21524" name="AutoShape 20"/>
          <p:cNvSpPr>
            <a:spLocks noChangeArrowheads="1"/>
          </p:cNvSpPr>
          <p:nvPr/>
        </p:nvSpPr>
        <p:spPr bwMode="auto">
          <a:xfrm>
            <a:off x="5364163" y="4718050"/>
            <a:ext cx="1008062" cy="1008063"/>
          </a:xfrm>
          <a:prstGeom prst="upArrow">
            <a:avLst>
              <a:gd name="adj1" fmla="val 50000"/>
              <a:gd name="adj2" fmla="val 25000"/>
            </a:avLst>
          </a:prstGeom>
          <a:solidFill>
            <a:srgbClr val="00CCFF"/>
          </a:solidFill>
          <a:ln w="9525" algn="ctr">
            <a:solidFill>
              <a:srgbClr val="0000FF"/>
            </a:solidFill>
            <a:miter lim="800000"/>
            <a:headEnd/>
            <a:tailEnd/>
          </a:ln>
        </p:spPr>
        <p:txBody>
          <a:bodyPr wrap="none" anchor="ctr">
            <a:spAutoFit/>
          </a:bodyPr>
          <a:lstStyle/>
          <a:p>
            <a:endParaRPr lang="zh-CN" altLang="en-US"/>
          </a:p>
        </p:txBody>
      </p:sp>
      <p:sp>
        <p:nvSpPr>
          <p:cNvPr id="21525" name="Line 21"/>
          <p:cNvSpPr>
            <a:spLocks noChangeShapeType="1"/>
          </p:cNvSpPr>
          <p:nvPr/>
        </p:nvSpPr>
        <p:spPr bwMode="auto">
          <a:xfrm>
            <a:off x="2411413" y="4357688"/>
            <a:ext cx="647700" cy="0"/>
          </a:xfrm>
          <a:prstGeom prst="line">
            <a:avLst/>
          </a:prstGeom>
          <a:noFill/>
          <a:ln w="19050">
            <a:solidFill>
              <a:srgbClr val="FF6600"/>
            </a:solidFill>
            <a:round/>
            <a:headEnd/>
            <a:tailEnd/>
          </a:ln>
        </p:spPr>
        <p:txBody>
          <a:bodyPr>
            <a:spAutoFit/>
          </a:bodyPr>
          <a:lstStyle/>
          <a:p>
            <a:endParaRPr lang="zh-CN" altLang="en-US"/>
          </a:p>
        </p:txBody>
      </p:sp>
      <p:sp>
        <p:nvSpPr>
          <p:cNvPr id="21526" name="Line 22"/>
          <p:cNvSpPr>
            <a:spLocks noChangeShapeType="1"/>
          </p:cNvSpPr>
          <p:nvPr/>
        </p:nvSpPr>
        <p:spPr bwMode="auto">
          <a:xfrm>
            <a:off x="2411413" y="4357688"/>
            <a:ext cx="0" cy="647700"/>
          </a:xfrm>
          <a:prstGeom prst="line">
            <a:avLst/>
          </a:prstGeom>
          <a:noFill/>
          <a:ln w="19050">
            <a:solidFill>
              <a:srgbClr val="FF6600"/>
            </a:solidFill>
            <a:round/>
            <a:headEnd/>
            <a:tailEnd/>
          </a:ln>
        </p:spPr>
        <p:txBody>
          <a:bodyPr>
            <a:spAutoFit/>
          </a:bodyPr>
          <a:lstStyle/>
          <a:p>
            <a:endParaRPr lang="zh-CN" altLang="en-US"/>
          </a:p>
        </p:txBody>
      </p:sp>
      <p:sp>
        <p:nvSpPr>
          <p:cNvPr id="21527" name="Text Box 23"/>
          <p:cNvSpPr txBox="1">
            <a:spLocks noChangeArrowheads="1"/>
          </p:cNvSpPr>
          <p:nvPr/>
        </p:nvSpPr>
        <p:spPr bwMode="auto">
          <a:xfrm>
            <a:off x="1258888" y="6302375"/>
            <a:ext cx="1784350" cy="366713"/>
          </a:xfrm>
          <a:prstGeom prst="rect">
            <a:avLst/>
          </a:prstGeom>
          <a:noFill/>
          <a:ln w="9525">
            <a:noFill/>
            <a:miter lim="800000"/>
            <a:headEnd/>
            <a:tailEnd/>
          </a:ln>
        </p:spPr>
        <p:txBody>
          <a:bodyPr wrap="none">
            <a:spAutoFit/>
          </a:bodyPr>
          <a:lstStyle/>
          <a:p>
            <a:pPr>
              <a:spcAft>
                <a:spcPct val="0"/>
              </a:spcAft>
            </a:pPr>
            <a:r>
              <a:rPr lang="en-US" altLang="zh-CN" sz="1800">
                <a:solidFill>
                  <a:srgbClr val="33CCFF"/>
                </a:solidFill>
              </a:rPr>
              <a:t>[Tsurutani, 2000]</a:t>
            </a:r>
          </a:p>
        </p:txBody>
      </p:sp>
      <p:sp>
        <p:nvSpPr>
          <p:cNvPr id="21528" name="Text Box 24"/>
          <p:cNvSpPr txBox="1">
            <a:spLocks noChangeArrowheads="1"/>
          </p:cNvSpPr>
          <p:nvPr/>
        </p:nvSpPr>
        <p:spPr bwMode="auto">
          <a:xfrm>
            <a:off x="1723974" y="188913"/>
            <a:ext cx="5062604" cy="523220"/>
          </a:xfrm>
          <a:prstGeom prst="rect">
            <a:avLst/>
          </a:prstGeom>
          <a:noFill/>
          <a:ln w="9525" algn="ctr">
            <a:noFill/>
            <a:miter lim="800000"/>
            <a:headEnd/>
            <a:tailEnd/>
          </a:ln>
        </p:spPr>
        <p:txBody>
          <a:bodyPr wrap="none">
            <a:spAutoFit/>
          </a:bodyPr>
          <a:lstStyle/>
          <a:p>
            <a:pPr algn="ctr"/>
            <a:r>
              <a:rPr lang="en-US" altLang="zh-CN" sz="2800" dirty="0"/>
              <a:t>Source of geomagnetic storms</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0242" name="Picture 2"/>
          <p:cNvPicPr>
            <a:picLocks noChangeAspect="1" noChangeArrowheads="1"/>
          </p:cNvPicPr>
          <p:nvPr/>
        </p:nvPicPr>
        <p:blipFill>
          <a:blip r:embed="rId2"/>
          <a:srcRect/>
          <a:stretch>
            <a:fillRect/>
          </a:stretch>
        </p:blipFill>
        <p:spPr bwMode="auto">
          <a:xfrm>
            <a:off x="1247783" y="218677"/>
            <a:ext cx="6681803" cy="6282157"/>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1267" name="Picture 3"/>
          <p:cNvPicPr>
            <a:picLocks noChangeAspect="1" noChangeArrowheads="1"/>
          </p:cNvPicPr>
          <p:nvPr/>
        </p:nvPicPr>
        <p:blipFill>
          <a:blip r:embed="rId2"/>
          <a:srcRect/>
          <a:stretch>
            <a:fillRect/>
          </a:stretch>
        </p:blipFill>
        <p:spPr bwMode="auto">
          <a:xfrm>
            <a:off x="1228368" y="214290"/>
            <a:ext cx="6844094" cy="6308408"/>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PPT\Substorm\Flux\Flux.gif"/>
          <p:cNvPicPr>
            <a:picLocks noChangeAspect="1" noChangeArrowheads="1"/>
          </p:cNvPicPr>
          <p:nvPr/>
        </p:nvPicPr>
        <p:blipFill>
          <a:blip r:embed="rId2"/>
          <a:srcRect/>
          <a:stretch>
            <a:fillRect/>
          </a:stretch>
        </p:blipFill>
        <p:spPr bwMode="auto">
          <a:xfrm>
            <a:off x="4643438" y="285728"/>
            <a:ext cx="3495675" cy="6172200"/>
          </a:xfrm>
          <a:prstGeom prst="rect">
            <a:avLst/>
          </a:prstGeom>
          <a:noFill/>
        </p:spPr>
      </p:pic>
      <p:pic>
        <p:nvPicPr>
          <p:cNvPr id="5" name="Picture 2" descr="D:\PPT\Substorm\PSD\PSD.gif"/>
          <p:cNvPicPr>
            <a:picLocks noChangeAspect="1" noChangeArrowheads="1"/>
          </p:cNvPicPr>
          <p:nvPr/>
        </p:nvPicPr>
        <p:blipFill>
          <a:blip r:embed="rId3"/>
          <a:srcRect/>
          <a:stretch>
            <a:fillRect/>
          </a:stretch>
        </p:blipFill>
        <p:spPr bwMode="auto">
          <a:xfrm>
            <a:off x="928662" y="400072"/>
            <a:ext cx="3429000" cy="6172200"/>
          </a:xfrm>
          <a:prstGeom prst="rect">
            <a:avLst/>
          </a:prstGeom>
          <a:noFill/>
        </p:spPr>
      </p:pic>
      <p:sp>
        <p:nvSpPr>
          <p:cNvPr id="6" name="矩形 5"/>
          <p:cNvSpPr/>
          <p:nvPr/>
        </p:nvSpPr>
        <p:spPr>
          <a:xfrm>
            <a:off x="1500166" y="71414"/>
            <a:ext cx="5437707" cy="523220"/>
          </a:xfrm>
          <a:prstGeom prst="rect">
            <a:avLst/>
          </a:prstGeom>
        </p:spPr>
        <p:txBody>
          <a:bodyPr wrap="none">
            <a:spAutoFit/>
          </a:bodyPr>
          <a:lstStyle/>
          <a:p>
            <a:r>
              <a:rPr lang="en-US" altLang="zh-CN" sz="2800" dirty="0" smtClean="0"/>
              <a:t>Animation of STEERB simulation</a:t>
            </a:r>
            <a:endParaRPr lang="zh-CN" altLang="en-US" sz="2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0034" y="0"/>
            <a:ext cx="8229600" cy="642918"/>
          </a:xfrm>
        </p:spPr>
        <p:txBody>
          <a:bodyPr>
            <a:normAutofit fontScale="90000"/>
          </a:bodyPr>
          <a:lstStyle/>
          <a:p>
            <a:r>
              <a:rPr lang="en-US" altLang="zh-CN" dirty="0" smtClean="0"/>
              <a:t>Magnetic Cloud</a:t>
            </a:r>
            <a:endParaRPr lang="zh-CN" altLang="en-US" dirty="0"/>
          </a:p>
        </p:txBody>
      </p:sp>
      <p:pic>
        <p:nvPicPr>
          <p:cNvPr id="7" name="2000_0226_eit195.mpeg">
            <a:hlinkClick r:id="" action="ppaction://media"/>
          </p:cNvPr>
          <p:cNvPicPr>
            <a:picLocks noRot="1" noChangeAspect="1"/>
          </p:cNvPicPr>
          <p:nvPr>
            <a:videoFile r:link="rId1"/>
          </p:nvPr>
        </p:nvPicPr>
        <p:blipFill>
          <a:blip r:embed="rId5"/>
          <a:stretch>
            <a:fillRect/>
          </a:stretch>
        </p:blipFill>
        <p:spPr>
          <a:xfrm>
            <a:off x="71406" y="642918"/>
            <a:ext cx="3357586" cy="3357586"/>
          </a:xfrm>
          <a:prstGeom prst="rect">
            <a:avLst/>
          </a:prstGeom>
        </p:spPr>
      </p:pic>
      <p:pic>
        <p:nvPicPr>
          <p:cNvPr id="6" name="RunA4039.avi">
            <a:hlinkClick r:id="" action="ppaction://media"/>
          </p:cNvPr>
          <p:cNvPicPr>
            <a:picLocks noGrp="1" noRot="1" noChangeAspect="1"/>
          </p:cNvPicPr>
          <p:nvPr>
            <p:ph idx="1"/>
            <a:videoFile r:link="rId2"/>
          </p:nvPr>
        </p:nvPicPr>
        <p:blipFill>
          <a:blip r:embed="rId6"/>
          <a:stretch>
            <a:fillRect/>
          </a:stretch>
        </p:blipFill>
        <p:spPr>
          <a:xfrm>
            <a:off x="0" y="3286100"/>
            <a:ext cx="3571900" cy="3571900"/>
          </a:xfrm>
          <a:prstGeom prst="rect">
            <a:avLst/>
          </a:prstGeom>
        </p:spPr>
      </p:pic>
      <p:pic>
        <p:nvPicPr>
          <p:cNvPr id="8" name="2000_0226_c3.mpeg">
            <a:hlinkClick r:id="" action="ppaction://media"/>
          </p:cNvPr>
          <p:cNvPicPr>
            <a:picLocks noRot="1" noChangeAspect="1"/>
          </p:cNvPicPr>
          <p:nvPr>
            <a:videoFile r:link="rId3"/>
          </p:nvPr>
        </p:nvPicPr>
        <p:blipFill>
          <a:blip r:embed="rId7"/>
          <a:stretch>
            <a:fillRect/>
          </a:stretch>
        </p:blipFill>
        <p:spPr>
          <a:xfrm>
            <a:off x="4572000" y="642918"/>
            <a:ext cx="3357586" cy="3357586"/>
          </a:xfrm>
          <a:prstGeom prst="rect">
            <a:avLst/>
          </a:prstGeom>
        </p:spPr>
      </p:pic>
      <p:pic>
        <p:nvPicPr>
          <p:cNvPr id="9" name="Picture 11" descr="flux rope"/>
          <p:cNvPicPr>
            <a:picLocks noChangeAspect="1" noChangeArrowheads="1"/>
          </p:cNvPicPr>
          <p:nvPr/>
        </p:nvPicPr>
        <p:blipFill>
          <a:blip r:embed="rId8">
            <a:clrChange>
              <a:clrFrom>
                <a:srgbClr val="101010"/>
              </a:clrFrom>
              <a:clrTo>
                <a:srgbClr val="101010">
                  <a:alpha val="0"/>
                </a:srgbClr>
              </a:clrTo>
            </a:clrChange>
          </a:blip>
          <a:srcRect/>
          <a:stretch>
            <a:fillRect/>
          </a:stretch>
        </p:blipFill>
        <p:spPr bwMode="auto">
          <a:xfrm rot="16769123">
            <a:off x="5152579" y="3969295"/>
            <a:ext cx="2233613" cy="30686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p:cTn id="13" fill="hold" display="0">
                  <p:stCondLst>
                    <p:cond delay="indefinite"/>
                  </p:stCondLst>
                  <p:endCondLst>
                    <p:cond evt="onNext" delay="0">
                      <p:tgtEl>
                        <p:sldTgt/>
                      </p:tgtEl>
                    </p:cond>
                    <p:cond evt="onPrev" delay="0">
                      <p:tgtEl>
                        <p:sldTgt/>
                      </p:tgtEl>
                    </p:cond>
                  </p:endCondLst>
                </p:cTn>
                <p:tgtEl>
                  <p:spTgt spid="6"/>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p:cTn id="19" fill="hold" display="0">
                  <p:stCondLst>
                    <p:cond delay="indefinite"/>
                  </p:stCondLst>
                  <p:endCondLst>
                    <p:cond evt="onNext" delay="0">
                      <p:tgtEl>
                        <p:sldTgt/>
                      </p:tgtEl>
                    </p:cond>
                    <p:cond evt="onPrev" delay="0">
                      <p:tgtEl>
                        <p:sldTgt/>
                      </p:tgtEl>
                    </p:cond>
                  </p:endCondLst>
                </p:cTn>
                <p:tgtEl>
                  <p:spTgt spid="7"/>
                </p:tgtEl>
              </p:cMediaNode>
            </p:vide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8"/>
                                        </p:tgtEl>
                                      </p:cBhvr>
                                    </p:cmd>
                                  </p:childTnLst>
                                </p:cTn>
                              </p:par>
                            </p:childTnLst>
                          </p:cTn>
                        </p:par>
                      </p:childTnLst>
                    </p:cTn>
                  </p:par>
                </p:childTnLst>
              </p:cTn>
              <p:nextCondLst>
                <p:cond evt="onClick" delay="0">
                  <p:tgtEl>
                    <p:spTgt spid="8"/>
                  </p:tgtEl>
                </p:cond>
              </p:nextCondLst>
            </p:seq>
            <p:video>
              <p:cMediaNode>
                <p:cTn id="25"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8c21r3_vr"/>
          <p:cNvPicPr>
            <a:picLocks noChangeAspect="1" noChangeArrowheads="1" noCrop="1"/>
          </p:cNvPicPr>
          <p:nvPr/>
        </p:nvPicPr>
        <p:blipFill>
          <a:blip r:embed="rId3"/>
          <a:srcRect/>
          <a:stretch>
            <a:fillRect/>
          </a:stretch>
        </p:blipFill>
        <p:spPr bwMode="auto">
          <a:xfrm>
            <a:off x="2843213" y="3265488"/>
            <a:ext cx="4824412" cy="3619500"/>
          </a:xfrm>
          <a:prstGeom prst="rect">
            <a:avLst/>
          </a:prstGeom>
          <a:noFill/>
        </p:spPr>
      </p:pic>
      <p:sp>
        <p:nvSpPr>
          <p:cNvPr id="50179" name="Text Box 3"/>
          <p:cNvSpPr txBox="1">
            <a:spLocks noChangeArrowheads="1"/>
          </p:cNvSpPr>
          <p:nvPr/>
        </p:nvSpPr>
        <p:spPr bwMode="auto">
          <a:xfrm>
            <a:off x="179388" y="5949950"/>
            <a:ext cx="2005677" cy="369332"/>
          </a:xfrm>
          <a:prstGeom prst="rect">
            <a:avLst/>
          </a:prstGeom>
          <a:noFill/>
          <a:ln w="9525" algn="ctr">
            <a:noFill/>
            <a:miter lim="800000"/>
            <a:headEnd/>
            <a:tailEnd/>
          </a:ln>
          <a:effectLst/>
        </p:spPr>
        <p:txBody>
          <a:bodyPr wrap="none">
            <a:spAutoFit/>
          </a:bodyPr>
          <a:lstStyle/>
          <a:p>
            <a:r>
              <a:rPr lang="en-US" altLang="zh-CN" dirty="0" smtClean="0"/>
              <a:t>[</a:t>
            </a:r>
            <a:r>
              <a:rPr lang="en-US" altLang="zh-CN" dirty="0" err="1" smtClean="0"/>
              <a:t>Hu</a:t>
            </a:r>
            <a:r>
              <a:rPr lang="en-US" altLang="zh-CN" dirty="0" smtClean="0"/>
              <a:t> &amp; Chen et al.]</a:t>
            </a:r>
            <a:endParaRPr lang="en-US" dirty="0"/>
          </a:p>
        </p:txBody>
      </p:sp>
      <p:pic>
        <p:nvPicPr>
          <p:cNvPr id="50180" name="Picture 4" descr="s8c21_vr"/>
          <p:cNvPicPr>
            <a:picLocks noChangeAspect="1" noChangeArrowheads="1" noCrop="1"/>
          </p:cNvPicPr>
          <p:nvPr/>
        </p:nvPicPr>
        <p:blipFill>
          <a:blip r:embed="rId4"/>
          <a:srcRect/>
          <a:stretch>
            <a:fillRect/>
          </a:stretch>
        </p:blipFill>
        <p:spPr bwMode="auto">
          <a:xfrm>
            <a:off x="2843213" y="0"/>
            <a:ext cx="4824412" cy="3619500"/>
          </a:xfrm>
          <a:prstGeom prst="rect">
            <a:avLst/>
          </a:prstGeom>
          <a:noFill/>
        </p:spPr>
      </p:pic>
      <p:sp>
        <p:nvSpPr>
          <p:cNvPr id="5" name="标题 1"/>
          <p:cNvSpPr txBox="1">
            <a:spLocks/>
          </p:cNvSpPr>
          <p:nvPr/>
        </p:nvSpPr>
        <p:spPr>
          <a:xfrm>
            <a:off x="357158" y="2286016"/>
            <a:ext cx="2357454" cy="3357562"/>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4400" b="0" i="0" u="none" strike="noStrike" kern="1200" cap="none" spc="0" normalizeH="0" baseline="0" noProof="0" dirty="0" smtClean="0">
                <a:ln>
                  <a:noFill/>
                </a:ln>
                <a:solidFill>
                  <a:schemeClr val="tx1"/>
                </a:solidFill>
                <a:effectLst/>
                <a:uLnTx/>
                <a:uFillTx/>
                <a:latin typeface="+mj-lt"/>
                <a:ea typeface="+mj-ea"/>
                <a:cs typeface="+mj-cs"/>
              </a:rPr>
              <a:t>Shock</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zh-CN" sz="4400" dirty="0" smtClean="0">
                <a:latin typeface="+mj-lt"/>
                <a:ea typeface="+mj-ea"/>
                <a:cs typeface="+mj-cs"/>
              </a:rPr>
              <a:t>&amp;</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zh-CN" sz="4400" dirty="0" smtClean="0">
                <a:latin typeface="+mj-lt"/>
                <a:ea typeface="+mj-ea"/>
                <a:cs typeface="+mj-cs"/>
              </a:rPr>
              <a:t>MC</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p:txBody>
          <a:bodyPr/>
          <a:lstStyle/>
          <a:p>
            <a:endParaRPr lang="zh-CN" altLang="en-US" dirty="0"/>
          </a:p>
        </p:txBody>
      </p:sp>
      <p:pic>
        <p:nvPicPr>
          <p:cNvPr id="101378" name="Picture 2"/>
          <p:cNvPicPr>
            <a:picLocks noChangeAspect="1" noChangeArrowheads="1"/>
          </p:cNvPicPr>
          <p:nvPr/>
        </p:nvPicPr>
        <p:blipFill>
          <a:blip r:embed="rId2"/>
          <a:srcRect/>
          <a:stretch>
            <a:fillRect/>
          </a:stretch>
        </p:blipFill>
        <p:spPr bwMode="auto">
          <a:xfrm>
            <a:off x="1824056" y="1228747"/>
            <a:ext cx="5391150" cy="5343525"/>
          </a:xfrm>
          <a:prstGeom prst="rect">
            <a:avLst/>
          </a:prstGeom>
          <a:noFill/>
          <a:ln w="9525">
            <a:noFill/>
            <a:miter lim="800000"/>
            <a:headEnd/>
            <a:tailEnd/>
          </a:ln>
          <a:effectLst/>
        </p:spPr>
      </p:pic>
      <p:sp>
        <p:nvSpPr>
          <p:cNvPr id="3" name="标题 2"/>
          <p:cNvSpPr>
            <a:spLocks noGrp="1"/>
          </p:cNvSpPr>
          <p:nvPr>
            <p:ph type="title"/>
          </p:nvPr>
        </p:nvSpPr>
        <p:spPr>
          <a:xfrm>
            <a:off x="457200" y="274638"/>
            <a:ext cx="8229600" cy="582594"/>
          </a:xfrm>
        </p:spPr>
        <p:txBody>
          <a:bodyPr>
            <a:normAutofit fontScale="90000"/>
          </a:bodyPr>
          <a:lstStyle/>
          <a:p>
            <a:r>
              <a:rPr lang="en-US" altLang="zh-CN" dirty="0" err="1" smtClean="0"/>
              <a:t>Corotating</a:t>
            </a:r>
            <a:r>
              <a:rPr lang="en-US" altLang="zh-CN" dirty="0" smtClean="0"/>
              <a:t> Interaction </a:t>
            </a:r>
            <a:r>
              <a:rPr lang="en-US" altLang="zh-CN" dirty="0"/>
              <a:t>R</a:t>
            </a:r>
            <a:r>
              <a:rPr lang="en-US" altLang="zh-CN" dirty="0" smtClean="0"/>
              <a:t>egion</a:t>
            </a:r>
            <a:endParaRPr lang="zh-CN" alt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15915</TotalTime>
  <Words>2112</Words>
  <Application>Microsoft Office PowerPoint</Application>
  <PresentationFormat>全屏显示(4:3)</PresentationFormat>
  <Paragraphs>231</Paragraphs>
  <Slides>62</Slides>
  <Notes>12</Notes>
  <HiddenSlides>0</HiddenSlides>
  <MMClips>12</MMClips>
  <ScaleCrop>false</ScaleCrop>
  <HeadingPairs>
    <vt:vector size="4" baseType="variant">
      <vt:variant>
        <vt:lpstr>主题</vt:lpstr>
      </vt:variant>
      <vt:variant>
        <vt:i4>2</vt:i4>
      </vt:variant>
      <vt:variant>
        <vt:lpstr>幻灯片标题</vt:lpstr>
      </vt:variant>
      <vt:variant>
        <vt:i4>62</vt:i4>
      </vt:variant>
    </vt:vector>
  </HeadingPairs>
  <TitlesOfParts>
    <vt:vector size="64" baseType="lpstr">
      <vt:lpstr>Office 主题</vt:lpstr>
      <vt:lpstr>自定义设计方案</vt:lpstr>
      <vt:lpstr>幻灯片 1</vt:lpstr>
      <vt:lpstr>幻灯片 2</vt:lpstr>
      <vt:lpstr>幻灯片 3</vt:lpstr>
      <vt:lpstr>幻灯片 4</vt:lpstr>
      <vt:lpstr>Magnetic Storms</vt:lpstr>
      <vt:lpstr>幻灯片 6</vt:lpstr>
      <vt:lpstr>Magnetic Cloud</vt:lpstr>
      <vt:lpstr>幻灯片 8</vt:lpstr>
      <vt:lpstr>Corotating Interaction Region</vt:lpstr>
      <vt:lpstr>幻灯片 10</vt:lpstr>
      <vt:lpstr>幻灯片 11</vt:lpstr>
      <vt:lpstr>Distribution of Major Storms</vt:lpstr>
      <vt:lpstr>幻灯片 13</vt:lpstr>
      <vt:lpstr>Phases of a storm</vt:lpstr>
      <vt:lpstr>Initial Phase</vt:lpstr>
      <vt:lpstr>Shock-Magnetosphere Interaction</vt:lpstr>
      <vt:lpstr>Contour of thermal pressure</vt:lpstr>
      <vt:lpstr>Shock-induced acceleration of particles</vt:lpstr>
      <vt:lpstr>Simulation showing the coherent interaction of a ring of energetic electrons with an analytic impulse representing the effect of a shock in the solar wind.</vt:lpstr>
      <vt:lpstr>Main Phase</vt:lpstr>
      <vt:lpstr>Substorm and storm dynamics of Earth’s magnetosphere. A movie example is developed for Apr. 22, 2002 storm event and provides a global view of complex dynamical behavior of the Earth’s magnetosphere and ionosphere. The semi-transparent grey mantle is the 3D envelope of the last-closed Earth’s magnetic field lines. Plasma flows are shown in black arrows and the density of the plasma is also shown in colors that denote large (red) and small (blue) values. Contours in the black circle show evolutions of electric field inside Earth’s ionosphere (~100 km above Earth’s surface). </vt:lpstr>
      <vt:lpstr>幻灯片 22</vt:lpstr>
      <vt:lpstr>Effect of the Ring Current: Magnetic Field Perturbations</vt:lpstr>
      <vt:lpstr>动态演化的等离子体层</vt:lpstr>
      <vt:lpstr>Recovery Phase</vt:lpstr>
      <vt:lpstr>环电流中性原子成像</vt:lpstr>
      <vt:lpstr>幻灯片 27</vt:lpstr>
      <vt:lpstr>辐射带对磁暴响应</vt:lpstr>
      <vt:lpstr>Substorm</vt:lpstr>
      <vt:lpstr>Phase of Substorm</vt:lpstr>
      <vt:lpstr>幻灯片 31</vt:lpstr>
      <vt:lpstr>幻灯片 32</vt:lpstr>
      <vt:lpstr>幻灯片 33</vt:lpstr>
      <vt:lpstr>幻灯片 34</vt:lpstr>
      <vt:lpstr>幻灯片 35</vt:lpstr>
      <vt:lpstr>AE magnetic index</vt:lpstr>
      <vt:lpstr>Auroral Electrojet Index (AE)</vt:lpstr>
      <vt:lpstr>幻灯片 38</vt:lpstr>
      <vt:lpstr>幻灯片 39</vt:lpstr>
      <vt:lpstr>幻灯片 40</vt:lpstr>
      <vt:lpstr>Substorm and Aurora</vt:lpstr>
      <vt:lpstr>幻灯片 42</vt:lpstr>
      <vt:lpstr>Expansion Phase</vt:lpstr>
      <vt:lpstr>PLasmamoid</vt:lpstr>
      <vt:lpstr>幻灯片 45</vt:lpstr>
      <vt:lpstr>The plane is colored in the logarithm of the density, there are yellow magnetic field lines,The translucent surface anti-sunward of the earth is the plasma sheet</vt:lpstr>
      <vt:lpstr>幻灯片 47</vt:lpstr>
      <vt:lpstr>幻灯片 48</vt:lpstr>
      <vt:lpstr>幻灯片 49</vt:lpstr>
      <vt:lpstr>磁暴和亚暴的区别</vt:lpstr>
      <vt:lpstr>Substorm Injection</vt:lpstr>
      <vt:lpstr>Substorm Injection</vt:lpstr>
      <vt:lpstr>[Zaharia et al., 2004]</vt:lpstr>
      <vt:lpstr>Electric and magnetic fields in the midnight sector in the cylindrical coordinate system (R, Phi, Z) centered at Earth. The westward E_phi and northward Delta_BZ are the transient fields of the earthward propagating pulse; B0 is the background B field [cf. Zaharia et al., 2000]. </vt:lpstr>
      <vt:lpstr>Test Electron Trajectory</vt:lpstr>
      <vt:lpstr>Test-particle simulation results</vt:lpstr>
      <vt:lpstr>STEERB simulation</vt:lpstr>
      <vt:lpstr>幻灯片 58</vt:lpstr>
      <vt:lpstr>幻灯片 59</vt:lpstr>
      <vt:lpstr>幻灯片 60</vt:lpstr>
      <vt:lpstr>幻灯片 61</vt:lpstr>
      <vt:lpstr>幻灯片 62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SUZP</dc:creator>
  <cp:lastModifiedBy>SuZP</cp:lastModifiedBy>
  <cp:revision>1075</cp:revision>
  <dcterms:created xsi:type="dcterms:W3CDTF">2011-09-29T01:30:12Z</dcterms:created>
  <dcterms:modified xsi:type="dcterms:W3CDTF">2012-12-11T01:28:06Z</dcterms:modified>
</cp:coreProperties>
</file>