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73"/>
  </p:notesMasterIdLst>
  <p:sldIdLst>
    <p:sldId id="372" r:id="rId3"/>
    <p:sldId id="373" r:id="rId4"/>
    <p:sldId id="374" r:id="rId5"/>
    <p:sldId id="375" r:id="rId6"/>
    <p:sldId id="376" r:id="rId7"/>
    <p:sldId id="377" r:id="rId8"/>
    <p:sldId id="378" r:id="rId9"/>
    <p:sldId id="356" r:id="rId10"/>
    <p:sldId id="379" r:id="rId11"/>
    <p:sldId id="391" r:id="rId12"/>
    <p:sldId id="381" r:id="rId13"/>
    <p:sldId id="380" r:id="rId14"/>
    <p:sldId id="382" r:id="rId15"/>
    <p:sldId id="383" r:id="rId16"/>
    <p:sldId id="390" r:id="rId17"/>
    <p:sldId id="384" r:id="rId18"/>
    <p:sldId id="385" r:id="rId19"/>
    <p:sldId id="386" r:id="rId20"/>
    <p:sldId id="387" r:id="rId21"/>
    <p:sldId id="388" r:id="rId22"/>
    <p:sldId id="389" r:id="rId23"/>
    <p:sldId id="392" r:id="rId24"/>
    <p:sldId id="393" r:id="rId25"/>
    <p:sldId id="394" r:id="rId26"/>
    <p:sldId id="395" r:id="rId27"/>
    <p:sldId id="397" r:id="rId28"/>
    <p:sldId id="357" r:id="rId29"/>
    <p:sldId id="408" r:id="rId30"/>
    <p:sldId id="398" r:id="rId31"/>
    <p:sldId id="399" r:id="rId32"/>
    <p:sldId id="400" r:id="rId33"/>
    <p:sldId id="401" r:id="rId34"/>
    <p:sldId id="402" r:id="rId35"/>
    <p:sldId id="403" r:id="rId36"/>
    <p:sldId id="405" r:id="rId37"/>
    <p:sldId id="404" r:id="rId38"/>
    <p:sldId id="406" r:id="rId39"/>
    <p:sldId id="407" r:id="rId40"/>
    <p:sldId id="344" r:id="rId41"/>
    <p:sldId id="345" r:id="rId42"/>
    <p:sldId id="349" r:id="rId43"/>
    <p:sldId id="365" r:id="rId44"/>
    <p:sldId id="362" r:id="rId45"/>
    <p:sldId id="361" r:id="rId46"/>
    <p:sldId id="410" r:id="rId47"/>
    <p:sldId id="352" r:id="rId48"/>
    <p:sldId id="350" r:id="rId49"/>
    <p:sldId id="267" r:id="rId50"/>
    <p:sldId id="270" r:id="rId51"/>
    <p:sldId id="366" r:id="rId52"/>
    <p:sldId id="367" r:id="rId53"/>
    <p:sldId id="368" r:id="rId54"/>
    <p:sldId id="412" r:id="rId55"/>
    <p:sldId id="411" r:id="rId56"/>
    <p:sldId id="413" r:id="rId57"/>
    <p:sldId id="414" r:id="rId58"/>
    <p:sldId id="415" r:id="rId59"/>
    <p:sldId id="416" r:id="rId60"/>
    <p:sldId id="417" r:id="rId61"/>
    <p:sldId id="418" r:id="rId62"/>
    <p:sldId id="419" r:id="rId63"/>
    <p:sldId id="420" r:id="rId64"/>
    <p:sldId id="421" r:id="rId65"/>
    <p:sldId id="422" r:id="rId66"/>
    <p:sldId id="423" r:id="rId67"/>
    <p:sldId id="424" r:id="rId68"/>
    <p:sldId id="425" r:id="rId69"/>
    <p:sldId id="426" r:id="rId70"/>
    <p:sldId id="427" r:id="rId71"/>
    <p:sldId id="428" r:id="rId72"/>
  </p:sldIdLst>
  <p:sldSz cx="9721850" cy="6858000"/>
  <p:notesSz cx="6858000" cy="9144000"/>
  <p:defaultTextStyle>
    <a:defPPr>
      <a:defRPr lang="en-GB"/>
    </a:defPPr>
    <a:lvl1pPr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宋体" pitchFamily="2" charset="-122"/>
        <a:cs typeface="+mn-cs"/>
      </a:defRPr>
    </a:lvl1pPr>
    <a:lvl2pPr marL="742950" indent="-285750"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宋体" pitchFamily="2" charset="-122"/>
        <a:cs typeface="+mn-cs"/>
      </a:defRPr>
    </a:lvl2pPr>
    <a:lvl3pPr marL="1143000" indent="-228600"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宋体" pitchFamily="2" charset="-122"/>
        <a:cs typeface="+mn-cs"/>
      </a:defRPr>
    </a:lvl3pPr>
    <a:lvl4pPr marL="1600200" indent="-228600"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宋体" pitchFamily="2" charset="-122"/>
        <a:cs typeface="+mn-cs"/>
      </a:defRPr>
    </a:lvl4pPr>
    <a:lvl5pPr marL="2057400" indent="-228600"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宋体" pitchFamily="2" charset="-122"/>
        <a:cs typeface="+mn-cs"/>
      </a:defRPr>
    </a:lvl5pPr>
    <a:lvl6pPr marL="2286000" algn="l" defTabSz="914400" rtl="0" eaLnBrk="1" latinLnBrk="0" hangingPunct="1">
      <a:defRPr kern="1200">
        <a:solidFill>
          <a:schemeClr val="bg1"/>
        </a:solidFill>
        <a:latin typeface="Arial" charset="0"/>
        <a:ea typeface="宋体" pitchFamily="2" charset="-122"/>
        <a:cs typeface="+mn-cs"/>
      </a:defRPr>
    </a:lvl6pPr>
    <a:lvl7pPr marL="2743200" algn="l" defTabSz="914400" rtl="0" eaLnBrk="1" latinLnBrk="0" hangingPunct="1">
      <a:defRPr kern="1200">
        <a:solidFill>
          <a:schemeClr val="bg1"/>
        </a:solidFill>
        <a:latin typeface="Arial" charset="0"/>
        <a:ea typeface="宋体" pitchFamily="2" charset="-122"/>
        <a:cs typeface="+mn-cs"/>
      </a:defRPr>
    </a:lvl7pPr>
    <a:lvl8pPr marL="3200400" algn="l" defTabSz="914400" rtl="0" eaLnBrk="1" latinLnBrk="0" hangingPunct="1">
      <a:defRPr kern="1200">
        <a:solidFill>
          <a:schemeClr val="bg1"/>
        </a:solidFill>
        <a:latin typeface="Arial" charset="0"/>
        <a:ea typeface="宋体" pitchFamily="2" charset="-122"/>
        <a:cs typeface="+mn-cs"/>
      </a:defRPr>
    </a:lvl8pPr>
    <a:lvl9pPr marL="3657600" algn="l" defTabSz="914400" rtl="0" eaLnBrk="1" latinLnBrk="0" hangingPunct="1">
      <a:defRPr kern="1200">
        <a:solidFill>
          <a:schemeClr val="bg1"/>
        </a:solidFill>
        <a:latin typeface="Arial"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FFFF00"/>
    <a:srgbClr val="FF0000"/>
    <a:srgbClr val="66FFFF"/>
  </p:clrMru>
</p:presentationPr>
</file>

<file path=ppt/tableStyles.xml><?xml version="1.0" encoding="utf-8"?>
<a:tblStyleLst xmlns:a="http://schemas.openxmlformats.org/drawingml/2006/main" def="{5C22544A-7EE6-4342-B048-85BDC9FD1C3A}">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38B1855-1B75-4FBE-930C-398BA8C253C6}" styleName="主题样式 2 - 强调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A488322-F2BA-4B5B-9748-0D474271808F}" styleName="中度样式 3 - 强调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269D01E-BC32-4049-B463-5C60D7B0CCD2}" styleName="主题样式 2 - 强调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29" autoAdjust="0"/>
    <p:restoredTop sz="94660"/>
  </p:normalViewPr>
  <p:slideViewPr>
    <p:cSldViewPr>
      <p:cViewPr varScale="1">
        <p:scale>
          <a:sx n="84" d="100"/>
          <a:sy n="84" d="100"/>
        </p:scale>
        <p:origin x="-444" y="-78"/>
      </p:cViewPr>
      <p:guideLst>
        <p:guide orient="horz" pos="2160"/>
        <p:guide pos="2991"/>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6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w="9525">
            <a:noFill/>
            <a:round/>
            <a:headEnd/>
            <a:tailEnd/>
          </a:ln>
          <a:effectLst/>
        </p:spPr>
        <p:txBody>
          <a:bodyPr wrap="none" anchor="ctr"/>
          <a:lstStyle/>
          <a:p>
            <a:endParaRPr lang="zh-CN" altLang="en-US"/>
          </a:p>
        </p:txBody>
      </p:sp>
      <p:sp>
        <p:nvSpPr>
          <p:cNvPr id="3074" name="Rectangle 2"/>
          <p:cNvSpPr>
            <a:spLocks noGrp="1" noChangeArrowheads="1"/>
          </p:cNvSpPr>
          <p:nvPr>
            <p:ph type="hdr"/>
          </p:nvPr>
        </p:nvSpPr>
        <p:spPr bwMode="auto">
          <a:xfrm>
            <a:off x="0" y="0"/>
            <a:ext cx="29702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defRPr>
            </a:lvl1pPr>
          </a:lstStyle>
          <a:p>
            <a:endParaRPr lang="en-US"/>
          </a:p>
        </p:txBody>
      </p:sp>
      <p:sp>
        <p:nvSpPr>
          <p:cNvPr id="3075" name="Rectangle 3"/>
          <p:cNvSpPr>
            <a:spLocks noGrp="1" noChangeArrowheads="1"/>
          </p:cNvSpPr>
          <p:nvPr>
            <p:ph type="dt"/>
          </p:nvPr>
        </p:nvSpPr>
        <p:spPr bwMode="auto">
          <a:xfrm>
            <a:off x="3884613" y="0"/>
            <a:ext cx="2970212"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defRPr>
            </a:lvl1pPr>
          </a:lstStyle>
          <a:p>
            <a:endParaRPr lang="en-US"/>
          </a:p>
        </p:txBody>
      </p:sp>
      <p:sp>
        <p:nvSpPr>
          <p:cNvPr id="3076" name="Rectangle 4"/>
          <p:cNvSpPr>
            <a:spLocks noGrp="1" noRot="1" noChangeAspect="1" noChangeArrowheads="1"/>
          </p:cNvSpPr>
          <p:nvPr>
            <p:ph type="sldImg"/>
          </p:nvPr>
        </p:nvSpPr>
        <p:spPr bwMode="auto">
          <a:xfrm>
            <a:off x="1000125" y="685800"/>
            <a:ext cx="4856163" cy="3427413"/>
          </a:xfrm>
          <a:prstGeom prst="rect">
            <a:avLst/>
          </a:prstGeom>
          <a:solidFill>
            <a:srgbClr val="FFFFFF"/>
          </a:solidFill>
          <a:ln w="9360">
            <a:solidFill>
              <a:srgbClr val="000000"/>
            </a:solidFill>
            <a:miter lim="800000"/>
            <a:headEnd/>
            <a:tailEnd/>
          </a:ln>
          <a:effectLst/>
        </p:spPr>
      </p:sp>
      <p:sp>
        <p:nvSpPr>
          <p:cNvPr id="3077" name="Rectangle 5"/>
          <p:cNvSpPr>
            <a:spLocks noGrp="1" noChangeArrowheads="1"/>
          </p:cNvSpPr>
          <p:nvPr>
            <p:ph type="body"/>
          </p:nvPr>
        </p:nvSpPr>
        <p:spPr bwMode="auto">
          <a:xfrm>
            <a:off x="685800" y="4343400"/>
            <a:ext cx="5484813"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zh-CN" altLang="en-US" smtClean="0"/>
          </a:p>
        </p:txBody>
      </p:sp>
      <p:sp>
        <p:nvSpPr>
          <p:cNvPr id="3078" name="Rectangle 6"/>
          <p:cNvSpPr>
            <a:spLocks noGrp="1" noChangeArrowheads="1"/>
          </p:cNvSpPr>
          <p:nvPr>
            <p:ph type="ftr"/>
          </p:nvPr>
        </p:nvSpPr>
        <p:spPr bwMode="auto">
          <a:xfrm>
            <a:off x="0" y="8685213"/>
            <a:ext cx="2970213" cy="455612"/>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defRPr>
            </a:lvl1pPr>
          </a:lstStyle>
          <a:p>
            <a:endParaRPr lang="en-US"/>
          </a:p>
        </p:txBody>
      </p:sp>
      <p:sp>
        <p:nvSpPr>
          <p:cNvPr id="3079" name="Rectangle 7"/>
          <p:cNvSpPr>
            <a:spLocks noGrp="1" noChangeArrowheads="1"/>
          </p:cNvSpPr>
          <p:nvPr>
            <p:ph type="sldNum"/>
          </p:nvPr>
        </p:nvSpPr>
        <p:spPr bwMode="auto">
          <a:xfrm>
            <a:off x="3884613" y="8685213"/>
            <a:ext cx="2970212" cy="455612"/>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defRPr>
            </a:lvl1pPr>
          </a:lstStyle>
          <a:p>
            <a:fld id="{660A139A-04C8-4FAE-98CE-0A7FD737E74F}" type="slidenum">
              <a:rPr lang="en-US"/>
              <a:pPr/>
              <a:t>‹#›</a:t>
            </a:fld>
            <a:endParaRPr lang="en-US"/>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idx="10"/>
          </p:nvPr>
        </p:nvSpPr>
        <p:spPr/>
        <p:txBody>
          <a:bodyPr/>
          <a:lstStyle/>
          <a:p>
            <a:fld id="{660A139A-04C8-4FAE-98CE-0A7FD737E74F}" type="slidenum">
              <a:rPr lang="en-US" smtClean="0"/>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000125" y="685800"/>
            <a:ext cx="4856163" cy="3427413"/>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idx="10"/>
          </p:nvPr>
        </p:nvSpPr>
        <p:spPr/>
        <p:txBody>
          <a:bodyPr/>
          <a:lstStyle/>
          <a:p>
            <a:fld id="{660A139A-04C8-4FAE-98CE-0A7FD737E74F}" type="slidenum">
              <a:rPr lang="en-US" smtClean="0"/>
              <a:pPr/>
              <a:t>27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A3213E0-739B-4D9B-AAB6-4D93CCAFAB3D}" type="slidenum">
              <a:rPr lang="en-US"/>
              <a:pPr/>
              <a:t>40</a:t>
            </a:fld>
            <a:endParaRPr lang="en-US"/>
          </a:p>
        </p:txBody>
      </p:sp>
      <p:sp>
        <p:nvSpPr>
          <p:cNvPr id="70657" name="Rectangle 1"/>
          <p:cNvSpPr txBox="1">
            <a:spLocks noGrp="1" noRot="1" noChangeAspect="1" noChangeArrowheads="1"/>
          </p:cNvSpPr>
          <p:nvPr>
            <p:ph type="sldImg"/>
          </p:nvPr>
        </p:nvSpPr>
        <p:spPr bwMode="auto">
          <a:xfrm>
            <a:off x="998538" y="685800"/>
            <a:ext cx="4860925" cy="3429000"/>
          </a:xfrm>
          <a:prstGeom prst="rect">
            <a:avLst/>
          </a:prstGeom>
          <a:solidFill>
            <a:srgbClr val="FFFFFF"/>
          </a:solidFill>
          <a:ln>
            <a:solidFill>
              <a:srgbClr val="000000"/>
            </a:solidFill>
            <a:miter lim="800000"/>
            <a:headEnd/>
            <a:tailEnd/>
          </a:ln>
        </p:spPr>
      </p:sp>
      <p:sp>
        <p:nvSpPr>
          <p:cNvPr id="70658"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064DCBD-2F44-41F6-9AC5-A2FACD9FF3E7}" type="slidenum">
              <a:rPr lang="en-US"/>
              <a:pPr/>
              <a:t>42</a:t>
            </a:fld>
            <a:endParaRPr lang="en-US"/>
          </a:p>
        </p:txBody>
      </p:sp>
      <p:sp>
        <p:nvSpPr>
          <p:cNvPr id="72705" name="Rectangle 1"/>
          <p:cNvSpPr txBox="1">
            <a:spLocks noGrp="1" noRot="1" noChangeAspect="1" noChangeArrowheads="1"/>
          </p:cNvSpPr>
          <p:nvPr>
            <p:ph type="sldImg"/>
          </p:nvPr>
        </p:nvSpPr>
        <p:spPr bwMode="auto">
          <a:xfrm>
            <a:off x="998538" y="685800"/>
            <a:ext cx="4860925" cy="3429000"/>
          </a:xfrm>
          <a:prstGeom prst="rect">
            <a:avLst/>
          </a:prstGeom>
          <a:solidFill>
            <a:srgbClr val="FFFFFF"/>
          </a:solidFill>
          <a:ln>
            <a:solidFill>
              <a:srgbClr val="000000"/>
            </a:solidFill>
            <a:miter lim="800000"/>
            <a:headEnd/>
            <a:tailEnd/>
          </a:ln>
        </p:spPr>
      </p:sp>
      <p:sp>
        <p:nvSpPr>
          <p:cNvPr id="72706"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81A71AD-B8FC-479D-B73F-AB68ECA75866}" type="slidenum">
              <a:rPr lang="en-US"/>
              <a:pPr/>
              <a:t>44</a:t>
            </a:fld>
            <a:endParaRPr lang="en-US"/>
          </a:p>
        </p:txBody>
      </p:sp>
      <p:sp>
        <p:nvSpPr>
          <p:cNvPr id="75777" name="Rectangle 1"/>
          <p:cNvSpPr txBox="1">
            <a:spLocks noGrp="1" noRot="1" noChangeAspect="1" noChangeArrowheads="1"/>
          </p:cNvSpPr>
          <p:nvPr>
            <p:ph type="sldImg"/>
          </p:nvPr>
        </p:nvSpPr>
        <p:spPr bwMode="auto">
          <a:xfrm>
            <a:off x="998538" y="685800"/>
            <a:ext cx="4860925" cy="3429000"/>
          </a:xfrm>
          <a:prstGeom prst="rect">
            <a:avLst/>
          </a:prstGeom>
          <a:solidFill>
            <a:srgbClr val="FFFFFF"/>
          </a:solidFill>
          <a:ln>
            <a:solidFill>
              <a:srgbClr val="000000"/>
            </a:solidFill>
            <a:miter lim="800000"/>
            <a:headEnd/>
            <a:tailEnd/>
          </a:ln>
        </p:spPr>
      </p:sp>
      <p:sp>
        <p:nvSpPr>
          <p:cNvPr id="75778"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064DCBD-2F44-41F6-9AC5-A2FACD9FF3E7}" type="slidenum">
              <a:rPr lang="en-US"/>
              <a:pPr/>
              <a:t>48</a:t>
            </a:fld>
            <a:endParaRPr lang="en-US"/>
          </a:p>
        </p:txBody>
      </p:sp>
      <p:sp>
        <p:nvSpPr>
          <p:cNvPr id="72705" name="Rectangle 1"/>
          <p:cNvSpPr txBox="1">
            <a:spLocks noGrp="1" noRot="1" noChangeAspect="1" noChangeArrowheads="1"/>
          </p:cNvSpPr>
          <p:nvPr>
            <p:ph type="sldImg"/>
          </p:nvPr>
        </p:nvSpPr>
        <p:spPr bwMode="auto">
          <a:xfrm>
            <a:off x="998538" y="685800"/>
            <a:ext cx="4860925" cy="3429000"/>
          </a:xfrm>
          <a:prstGeom prst="rect">
            <a:avLst/>
          </a:prstGeom>
          <a:solidFill>
            <a:srgbClr val="FFFFFF"/>
          </a:solidFill>
          <a:ln>
            <a:solidFill>
              <a:srgbClr val="000000"/>
            </a:solidFill>
            <a:miter lim="800000"/>
            <a:headEnd/>
            <a:tailEnd/>
          </a:ln>
        </p:spPr>
      </p:sp>
      <p:sp>
        <p:nvSpPr>
          <p:cNvPr id="72706"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81A71AD-B8FC-479D-B73F-AB68ECA75866}" type="slidenum">
              <a:rPr lang="en-US"/>
              <a:pPr/>
              <a:t>49</a:t>
            </a:fld>
            <a:endParaRPr lang="en-US"/>
          </a:p>
        </p:txBody>
      </p:sp>
      <p:sp>
        <p:nvSpPr>
          <p:cNvPr id="75777" name="Rectangle 1"/>
          <p:cNvSpPr txBox="1">
            <a:spLocks noGrp="1" noRot="1" noChangeAspect="1" noChangeArrowheads="1"/>
          </p:cNvSpPr>
          <p:nvPr>
            <p:ph type="sldImg"/>
          </p:nvPr>
        </p:nvSpPr>
        <p:spPr bwMode="auto">
          <a:xfrm>
            <a:off x="998538" y="685800"/>
            <a:ext cx="4860925" cy="3429000"/>
          </a:xfrm>
          <a:prstGeom prst="rect">
            <a:avLst/>
          </a:prstGeom>
          <a:solidFill>
            <a:srgbClr val="FFFFFF"/>
          </a:solidFill>
          <a:ln>
            <a:solidFill>
              <a:srgbClr val="000000"/>
            </a:solidFill>
            <a:miter lim="800000"/>
            <a:headEnd/>
            <a:tailEnd/>
          </a:ln>
        </p:spPr>
      </p:sp>
      <p:sp>
        <p:nvSpPr>
          <p:cNvPr id="75778"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28810" y="2130426"/>
            <a:ext cx="8264232"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457620" y="3886200"/>
            <a:ext cx="680661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057246" y="-36513"/>
            <a:ext cx="2189724" cy="670401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86423" y="-36513"/>
            <a:ext cx="6412530" cy="6704013"/>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97966" y="-36513"/>
            <a:ext cx="8749005" cy="762001"/>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86424" y="836615"/>
            <a:ext cx="4295356" cy="58308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940071" y="836615"/>
            <a:ext cx="4295357" cy="58308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28810" y="2130426"/>
            <a:ext cx="8264232"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457620" y="3886200"/>
            <a:ext cx="680661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idx="10"/>
          </p:nvPr>
        </p:nvSpPr>
        <p:spPr/>
        <p:txBody>
          <a:bodyPr/>
          <a:lstStyle>
            <a:lvl1pPr>
              <a:defRPr/>
            </a:lvl1pPr>
          </a:lstStyle>
          <a:p>
            <a:endParaRPr lang="en-US"/>
          </a:p>
        </p:txBody>
      </p:sp>
      <p:sp>
        <p:nvSpPr>
          <p:cNvPr id="5" name="页脚占位符 4"/>
          <p:cNvSpPr>
            <a:spLocks noGrp="1"/>
          </p:cNvSpPr>
          <p:nvPr>
            <p:ph type="ftr" idx="11"/>
          </p:nvPr>
        </p:nvSpPr>
        <p:spPr/>
        <p:txBody>
          <a:bodyPr/>
          <a:lstStyle>
            <a:lvl1pPr>
              <a:defRPr/>
            </a:lvl1pPr>
          </a:lstStyle>
          <a:p>
            <a:endParaRPr lang="en-US"/>
          </a:p>
        </p:txBody>
      </p:sp>
      <p:sp>
        <p:nvSpPr>
          <p:cNvPr id="6" name="灯片编号占位符 5"/>
          <p:cNvSpPr>
            <a:spLocks noGrp="1"/>
          </p:cNvSpPr>
          <p:nvPr>
            <p:ph type="sldNum" idx="12"/>
          </p:nvPr>
        </p:nvSpPr>
        <p:spPr/>
        <p:txBody>
          <a:bodyPr/>
          <a:lstStyle>
            <a:lvl1pPr>
              <a:defRPr/>
            </a:lvl1pPr>
          </a:lstStyle>
          <a:p>
            <a:fld id="{DF878ED0-185F-4B0F-ABB1-4CFFF93332AC}"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idx="10"/>
          </p:nvPr>
        </p:nvSpPr>
        <p:spPr/>
        <p:txBody>
          <a:bodyPr/>
          <a:lstStyle>
            <a:lvl1pPr>
              <a:defRPr/>
            </a:lvl1pPr>
          </a:lstStyle>
          <a:p>
            <a:endParaRPr lang="en-US"/>
          </a:p>
        </p:txBody>
      </p:sp>
      <p:sp>
        <p:nvSpPr>
          <p:cNvPr id="5" name="页脚占位符 4"/>
          <p:cNvSpPr>
            <a:spLocks noGrp="1"/>
          </p:cNvSpPr>
          <p:nvPr>
            <p:ph type="ftr" idx="11"/>
          </p:nvPr>
        </p:nvSpPr>
        <p:spPr/>
        <p:txBody>
          <a:bodyPr/>
          <a:lstStyle>
            <a:lvl1pPr>
              <a:defRPr/>
            </a:lvl1pPr>
          </a:lstStyle>
          <a:p>
            <a:endParaRPr lang="en-US"/>
          </a:p>
        </p:txBody>
      </p:sp>
      <p:sp>
        <p:nvSpPr>
          <p:cNvPr id="6" name="灯片编号占位符 5"/>
          <p:cNvSpPr>
            <a:spLocks noGrp="1"/>
          </p:cNvSpPr>
          <p:nvPr>
            <p:ph type="sldNum" idx="12"/>
          </p:nvPr>
        </p:nvSpPr>
        <p:spPr/>
        <p:txBody>
          <a:bodyPr/>
          <a:lstStyle>
            <a:lvl1pPr>
              <a:defRPr/>
            </a:lvl1pPr>
          </a:lstStyle>
          <a:p>
            <a:fld id="{FA9711E6-1639-44F8-B637-A5983EA02E98}"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68383" y="4406901"/>
            <a:ext cx="8262583"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68383" y="2906715"/>
            <a:ext cx="826258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idx="10"/>
          </p:nvPr>
        </p:nvSpPr>
        <p:spPr/>
        <p:txBody>
          <a:bodyPr/>
          <a:lstStyle>
            <a:lvl1pPr>
              <a:defRPr/>
            </a:lvl1pPr>
          </a:lstStyle>
          <a:p>
            <a:endParaRPr lang="en-US"/>
          </a:p>
        </p:txBody>
      </p:sp>
      <p:sp>
        <p:nvSpPr>
          <p:cNvPr id="5" name="页脚占位符 4"/>
          <p:cNvSpPr>
            <a:spLocks noGrp="1"/>
          </p:cNvSpPr>
          <p:nvPr>
            <p:ph type="ftr" idx="11"/>
          </p:nvPr>
        </p:nvSpPr>
        <p:spPr/>
        <p:txBody>
          <a:bodyPr/>
          <a:lstStyle>
            <a:lvl1pPr>
              <a:defRPr/>
            </a:lvl1pPr>
          </a:lstStyle>
          <a:p>
            <a:endParaRPr lang="en-US"/>
          </a:p>
        </p:txBody>
      </p:sp>
      <p:sp>
        <p:nvSpPr>
          <p:cNvPr id="6" name="灯片编号占位符 5"/>
          <p:cNvSpPr>
            <a:spLocks noGrp="1"/>
          </p:cNvSpPr>
          <p:nvPr>
            <p:ph type="sldNum" idx="12"/>
          </p:nvPr>
        </p:nvSpPr>
        <p:spPr/>
        <p:txBody>
          <a:bodyPr/>
          <a:lstStyle>
            <a:lvl1pPr>
              <a:defRPr/>
            </a:lvl1pPr>
          </a:lstStyle>
          <a:p>
            <a:fld id="{19186B18-3BB2-4E07-802E-04A19B33D93D}"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86424" y="908052"/>
            <a:ext cx="4295356" cy="5216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940071" y="908052"/>
            <a:ext cx="4295357" cy="5216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idx="10"/>
          </p:nvPr>
        </p:nvSpPr>
        <p:spPr/>
        <p:txBody>
          <a:bodyPr/>
          <a:lstStyle>
            <a:lvl1pPr>
              <a:defRPr/>
            </a:lvl1pPr>
          </a:lstStyle>
          <a:p>
            <a:endParaRPr lang="en-US"/>
          </a:p>
        </p:txBody>
      </p:sp>
      <p:sp>
        <p:nvSpPr>
          <p:cNvPr id="6" name="页脚占位符 5"/>
          <p:cNvSpPr>
            <a:spLocks noGrp="1"/>
          </p:cNvSpPr>
          <p:nvPr>
            <p:ph type="ftr" idx="11"/>
          </p:nvPr>
        </p:nvSpPr>
        <p:spPr/>
        <p:txBody>
          <a:bodyPr/>
          <a:lstStyle>
            <a:lvl1pPr>
              <a:defRPr/>
            </a:lvl1pPr>
          </a:lstStyle>
          <a:p>
            <a:endParaRPr lang="en-US"/>
          </a:p>
        </p:txBody>
      </p:sp>
      <p:sp>
        <p:nvSpPr>
          <p:cNvPr id="7" name="灯片编号占位符 6"/>
          <p:cNvSpPr>
            <a:spLocks noGrp="1"/>
          </p:cNvSpPr>
          <p:nvPr>
            <p:ph type="sldNum" idx="12"/>
          </p:nvPr>
        </p:nvSpPr>
        <p:spPr/>
        <p:txBody>
          <a:bodyPr/>
          <a:lstStyle>
            <a:lvl1pPr>
              <a:defRPr/>
            </a:lvl1pPr>
          </a:lstStyle>
          <a:p>
            <a:fld id="{F71917C3-96FE-45B6-A51D-A0E5C324D541}"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86425" y="274638"/>
            <a:ext cx="8749005"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86424" y="1535114"/>
            <a:ext cx="429535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86424" y="2174875"/>
            <a:ext cx="429535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938425" y="1535114"/>
            <a:ext cx="429700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938425" y="2174875"/>
            <a:ext cx="429700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idx="10"/>
          </p:nvPr>
        </p:nvSpPr>
        <p:spPr/>
        <p:txBody>
          <a:bodyPr/>
          <a:lstStyle>
            <a:lvl1pPr>
              <a:defRPr/>
            </a:lvl1pPr>
          </a:lstStyle>
          <a:p>
            <a:endParaRPr lang="en-US"/>
          </a:p>
        </p:txBody>
      </p:sp>
      <p:sp>
        <p:nvSpPr>
          <p:cNvPr id="8" name="页脚占位符 7"/>
          <p:cNvSpPr>
            <a:spLocks noGrp="1"/>
          </p:cNvSpPr>
          <p:nvPr>
            <p:ph type="ftr" idx="11"/>
          </p:nvPr>
        </p:nvSpPr>
        <p:spPr/>
        <p:txBody>
          <a:bodyPr/>
          <a:lstStyle>
            <a:lvl1pPr>
              <a:defRPr/>
            </a:lvl1pPr>
          </a:lstStyle>
          <a:p>
            <a:endParaRPr lang="en-US"/>
          </a:p>
        </p:txBody>
      </p:sp>
      <p:sp>
        <p:nvSpPr>
          <p:cNvPr id="9" name="灯片编号占位符 8"/>
          <p:cNvSpPr>
            <a:spLocks noGrp="1"/>
          </p:cNvSpPr>
          <p:nvPr>
            <p:ph type="sldNum" idx="12"/>
          </p:nvPr>
        </p:nvSpPr>
        <p:spPr/>
        <p:txBody>
          <a:bodyPr/>
          <a:lstStyle>
            <a:lvl1pPr>
              <a:defRPr/>
            </a:lvl1pPr>
          </a:lstStyle>
          <a:p>
            <a:fld id="{2554BB00-E9E8-426B-B762-023CD62C0572}"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idx="10"/>
          </p:nvPr>
        </p:nvSpPr>
        <p:spPr/>
        <p:txBody>
          <a:bodyPr/>
          <a:lstStyle>
            <a:lvl1pPr>
              <a:defRPr/>
            </a:lvl1pPr>
          </a:lstStyle>
          <a:p>
            <a:endParaRPr lang="en-US"/>
          </a:p>
        </p:txBody>
      </p:sp>
      <p:sp>
        <p:nvSpPr>
          <p:cNvPr id="4" name="页脚占位符 3"/>
          <p:cNvSpPr>
            <a:spLocks noGrp="1"/>
          </p:cNvSpPr>
          <p:nvPr>
            <p:ph type="ftr" idx="11"/>
          </p:nvPr>
        </p:nvSpPr>
        <p:spPr/>
        <p:txBody>
          <a:bodyPr/>
          <a:lstStyle>
            <a:lvl1pPr>
              <a:defRPr/>
            </a:lvl1pPr>
          </a:lstStyle>
          <a:p>
            <a:endParaRPr lang="en-US"/>
          </a:p>
        </p:txBody>
      </p:sp>
      <p:sp>
        <p:nvSpPr>
          <p:cNvPr id="5" name="灯片编号占位符 4"/>
          <p:cNvSpPr>
            <a:spLocks noGrp="1"/>
          </p:cNvSpPr>
          <p:nvPr>
            <p:ph type="sldNum" idx="12"/>
          </p:nvPr>
        </p:nvSpPr>
        <p:spPr/>
        <p:txBody>
          <a:bodyPr/>
          <a:lstStyle>
            <a:lvl1pPr>
              <a:defRPr/>
            </a:lvl1pPr>
          </a:lstStyle>
          <a:p>
            <a:fld id="{41F091D4-9411-46DB-B905-12689ED97012}"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idx="10"/>
          </p:nvPr>
        </p:nvSpPr>
        <p:spPr/>
        <p:txBody>
          <a:bodyPr/>
          <a:lstStyle>
            <a:lvl1pPr>
              <a:defRPr/>
            </a:lvl1pPr>
          </a:lstStyle>
          <a:p>
            <a:endParaRPr lang="en-US"/>
          </a:p>
        </p:txBody>
      </p:sp>
      <p:sp>
        <p:nvSpPr>
          <p:cNvPr id="3" name="页脚占位符 2"/>
          <p:cNvSpPr>
            <a:spLocks noGrp="1"/>
          </p:cNvSpPr>
          <p:nvPr>
            <p:ph type="ftr" idx="11"/>
          </p:nvPr>
        </p:nvSpPr>
        <p:spPr/>
        <p:txBody>
          <a:bodyPr/>
          <a:lstStyle>
            <a:lvl1pPr>
              <a:defRPr/>
            </a:lvl1pPr>
          </a:lstStyle>
          <a:p>
            <a:endParaRPr lang="en-US"/>
          </a:p>
        </p:txBody>
      </p:sp>
      <p:sp>
        <p:nvSpPr>
          <p:cNvPr id="4" name="灯片编号占位符 3"/>
          <p:cNvSpPr>
            <a:spLocks noGrp="1"/>
          </p:cNvSpPr>
          <p:nvPr>
            <p:ph type="sldNum" idx="12"/>
          </p:nvPr>
        </p:nvSpPr>
        <p:spPr/>
        <p:txBody>
          <a:bodyPr/>
          <a:lstStyle>
            <a:lvl1pPr>
              <a:defRPr/>
            </a:lvl1pPr>
          </a:lstStyle>
          <a:p>
            <a:fld id="{B35135BF-0D36-4D81-914D-748F9AAB248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86424" y="273051"/>
            <a:ext cx="3198845"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00690" y="273052"/>
            <a:ext cx="543473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86424" y="1435102"/>
            <a:ext cx="319884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idx="10"/>
          </p:nvPr>
        </p:nvSpPr>
        <p:spPr/>
        <p:txBody>
          <a:bodyPr/>
          <a:lstStyle>
            <a:lvl1pPr>
              <a:defRPr/>
            </a:lvl1pPr>
          </a:lstStyle>
          <a:p>
            <a:endParaRPr lang="en-US"/>
          </a:p>
        </p:txBody>
      </p:sp>
      <p:sp>
        <p:nvSpPr>
          <p:cNvPr id="6" name="页脚占位符 5"/>
          <p:cNvSpPr>
            <a:spLocks noGrp="1"/>
          </p:cNvSpPr>
          <p:nvPr>
            <p:ph type="ftr" idx="11"/>
          </p:nvPr>
        </p:nvSpPr>
        <p:spPr/>
        <p:txBody>
          <a:bodyPr/>
          <a:lstStyle>
            <a:lvl1pPr>
              <a:defRPr/>
            </a:lvl1pPr>
          </a:lstStyle>
          <a:p>
            <a:endParaRPr lang="en-US"/>
          </a:p>
        </p:txBody>
      </p:sp>
      <p:sp>
        <p:nvSpPr>
          <p:cNvPr id="7" name="灯片编号占位符 6"/>
          <p:cNvSpPr>
            <a:spLocks noGrp="1"/>
          </p:cNvSpPr>
          <p:nvPr>
            <p:ph type="sldNum" idx="12"/>
          </p:nvPr>
        </p:nvSpPr>
        <p:spPr/>
        <p:txBody>
          <a:bodyPr/>
          <a:lstStyle>
            <a:lvl1pPr>
              <a:defRPr/>
            </a:lvl1pPr>
          </a:lstStyle>
          <a:p>
            <a:fld id="{83CBD632-71E3-489A-859F-600037B96720}"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906117" y="4800600"/>
            <a:ext cx="583212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906117" y="612775"/>
            <a:ext cx="583212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906117" y="5367338"/>
            <a:ext cx="583212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idx="10"/>
          </p:nvPr>
        </p:nvSpPr>
        <p:spPr/>
        <p:txBody>
          <a:bodyPr/>
          <a:lstStyle>
            <a:lvl1pPr>
              <a:defRPr/>
            </a:lvl1pPr>
          </a:lstStyle>
          <a:p>
            <a:endParaRPr lang="en-US"/>
          </a:p>
        </p:txBody>
      </p:sp>
      <p:sp>
        <p:nvSpPr>
          <p:cNvPr id="6" name="页脚占位符 5"/>
          <p:cNvSpPr>
            <a:spLocks noGrp="1"/>
          </p:cNvSpPr>
          <p:nvPr>
            <p:ph type="ftr" idx="11"/>
          </p:nvPr>
        </p:nvSpPr>
        <p:spPr/>
        <p:txBody>
          <a:bodyPr/>
          <a:lstStyle>
            <a:lvl1pPr>
              <a:defRPr/>
            </a:lvl1pPr>
          </a:lstStyle>
          <a:p>
            <a:endParaRPr lang="en-US"/>
          </a:p>
        </p:txBody>
      </p:sp>
      <p:sp>
        <p:nvSpPr>
          <p:cNvPr id="7" name="灯片编号占位符 6"/>
          <p:cNvSpPr>
            <a:spLocks noGrp="1"/>
          </p:cNvSpPr>
          <p:nvPr>
            <p:ph type="sldNum" idx="12"/>
          </p:nvPr>
        </p:nvSpPr>
        <p:spPr/>
        <p:txBody>
          <a:bodyPr/>
          <a:lstStyle>
            <a:lvl1pPr>
              <a:defRPr/>
            </a:lvl1pPr>
          </a:lstStyle>
          <a:p>
            <a:fld id="{8B368193-5695-450B-B2E9-D9108D4ACA7E}"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idx="10"/>
          </p:nvPr>
        </p:nvSpPr>
        <p:spPr/>
        <p:txBody>
          <a:bodyPr/>
          <a:lstStyle>
            <a:lvl1pPr>
              <a:defRPr/>
            </a:lvl1pPr>
          </a:lstStyle>
          <a:p>
            <a:endParaRPr lang="en-US"/>
          </a:p>
        </p:txBody>
      </p:sp>
      <p:sp>
        <p:nvSpPr>
          <p:cNvPr id="5" name="页脚占位符 4"/>
          <p:cNvSpPr>
            <a:spLocks noGrp="1"/>
          </p:cNvSpPr>
          <p:nvPr>
            <p:ph type="ftr" idx="11"/>
          </p:nvPr>
        </p:nvSpPr>
        <p:spPr/>
        <p:txBody>
          <a:bodyPr/>
          <a:lstStyle>
            <a:lvl1pPr>
              <a:defRPr/>
            </a:lvl1pPr>
          </a:lstStyle>
          <a:p>
            <a:endParaRPr lang="en-US"/>
          </a:p>
        </p:txBody>
      </p:sp>
      <p:sp>
        <p:nvSpPr>
          <p:cNvPr id="6" name="灯片编号占位符 5"/>
          <p:cNvSpPr>
            <a:spLocks noGrp="1"/>
          </p:cNvSpPr>
          <p:nvPr>
            <p:ph type="sldNum" idx="12"/>
          </p:nvPr>
        </p:nvSpPr>
        <p:spPr/>
        <p:txBody>
          <a:bodyPr/>
          <a:lstStyle>
            <a:lvl1pPr>
              <a:defRPr/>
            </a:lvl1pPr>
          </a:lstStyle>
          <a:p>
            <a:fld id="{ED659A10-02B8-474D-BA49-348FCCD9CF43}"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057246" y="-36513"/>
            <a:ext cx="2189724" cy="61610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86423" y="-36513"/>
            <a:ext cx="6412530" cy="616108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idx="10"/>
          </p:nvPr>
        </p:nvSpPr>
        <p:spPr/>
        <p:txBody>
          <a:bodyPr/>
          <a:lstStyle>
            <a:lvl1pPr>
              <a:defRPr/>
            </a:lvl1pPr>
          </a:lstStyle>
          <a:p>
            <a:endParaRPr lang="en-US"/>
          </a:p>
        </p:txBody>
      </p:sp>
      <p:sp>
        <p:nvSpPr>
          <p:cNvPr id="5" name="页脚占位符 4"/>
          <p:cNvSpPr>
            <a:spLocks noGrp="1"/>
          </p:cNvSpPr>
          <p:nvPr>
            <p:ph type="ftr" idx="11"/>
          </p:nvPr>
        </p:nvSpPr>
        <p:spPr/>
        <p:txBody>
          <a:bodyPr/>
          <a:lstStyle>
            <a:lvl1pPr>
              <a:defRPr/>
            </a:lvl1pPr>
          </a:lstStyle>
          <a:p>
            <a:endParaRPr lang="en-US"/>
          </a:p>
        </p:txBody>
      </p:sp>
      <p:sp>
        <p:nvSpPr>
          <p:cNvPr id="6" name="灯片编号占位符 5"/>
          <p:cNvSpPr>
            <a:spLocks noGrp="1"/>
          </p:cNvSpPr>
          <p:nvPr>
            <p:ph type="sldNum" idx="12"/>
          </p:nvPr>
        </p:nvSpPr>
        <p:spPr/>
        <p:txBody>
          <a:bodyPr/>
          <a:lstStyle>
            <a:lvl1pPr>
              <a:defRPr/>
            </a:lvl1pPr>
          </a:lstStyle>
          <a:p>
            <a:fld id="{FAB3BE19-3047-413E-8D00-49DC57F359C3}"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68383" y="4406901"/>
            <a:ext cx="8262583"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68383" y="2906715"/>
            <a:ext cx="826258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86424" y="836615"/>
            <a:ext cx="4295356" cy="58308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940071" y="836615"/>
            <a:ext cx="4295357" cy="58308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86425" y="274638"/>
            <a:ext cx="8749005"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86424" y="1535114"/>
            <a:ext cx="429535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86424" y="2174875"/>
            <a:ext cx="429535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938425" y="1535114"/>
            <a:ext cx="429700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938425" y="2174875"/>
            <a:ext cx="429700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86424" y="273051"/>
            <a:ext cx="3198845"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00690" y="273052"/>
            <a:ext cx="543473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86424" y="1435102"/>
            <a:ext cx="319884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906117" y="4800600"/>
            <a:ext cx="583212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906117" y="612775"/>
            <a:ext cx="583212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906117" y="5367338"/>
            <a:ext cx="583212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97966" y="-36513"/>
            <a:ext cx="8749005" cy="762001"/>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zh-CN" altLang="en-GB" smtClean="0"/>
              <a:t>单击鼠标编辑标题文的格式</a:t>
            </a:r>
          </a:p>
        </p:txBody>
      </p:sp>
      <p:sp>
        <p:nvSpPr>
          <p:cNvPr id="1026" name="Rectangle 2"/>
          <p:cNvSpPr>
            <a:spLocks noGrp="1" noChangeArrowheads="1"/>
          </p:cNvSpPr>
          <p:nvPr>
            <p:ph type="body" idx="1"/>
          </p:nvPr>
        </p:nvSpPr>
        <p:spPr bwMode="auto">
          <a:xfrm>
            <a:off x="486425" y="836615"/>
            <a:ext cx="8749005" cy="5830887"/>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zh-CN" altLang="en-GB" smtClean="0"/>
              <a:t>单击鼠标编辑大纲正文格式</a:t>
            </a:r>
          </a:p>
          <a:p>
            <a:pPr lvl="1"/>
            <a:r>
              <a:rPr lang="zh-CN" altLang="en-GB" smtClean="0"/>
              <a:t>第二个大纲级</a:t>
            </a:r>
          </a:p>
          <a:p>
            <a:pPr lvl="2"/>
            <a:r>
              <a:rPr lang="zh-CN" altLang="en-GB" smtClean="0"/>
              <a:t>第三个大纲级</a:t>
            </a:r>
          </a:p>
          <a:p>
            <a:pPr lvl="3"/>
            <a:r>
              <a:rPr lang="zh-CN" altLang="en-GB" smtClean="0"/>
              <a:t>第四个大纲级</a:t>
            </a:r>
          </a:p>
          <a:p>
            <a:pPr lvl="4"/>
            <a:r>
              <a:rPr lang="zh-CN" altLang="en-GB" smtClean="0"/>
              <a:t>第五个大纲级</a:t>
            </a:r>
          </a:p>
          <a:p>
            <a:pPr lvl="4"/>
            <a:r>
              <a:rPr lang="zh-CN" altLang="en-GB" smtClean="0"/>
              <a:t>第六个大纲级</a:t>
            </a:r>
          </a:p>
          <a:p>
            <a:pPr lvl="4"/>
            <a:r>
              <a:rPr lang="zh-CN" altLang="en-GB" smtClean="0"/>
              <a:t>第七个大纲级</a:t>
            </a:r>
          </a:p>
          <a:p>
            <a:pPr lvl="4"/>
            <a:r>
              <a:rPr lang="zh-CN" altLang="en-GB" smtClean="0"/>
              <a:t>第八个大纲级</a:t>
            </a:r>
          </a:p>
          <a:p>
            <a:pPr lvl="4"/>
            <a:r>
              <a:rPr lang="zh-CN" altLang="en-GB" smtClean="0"/>
              <a:t>第九个大纲级</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2" r:id="rId12"/>
  </p:sldLayoutIdLst>
  <p:txStyles>
    <p:titleStyle>
      <a:lvl1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宋体" pitchFamily="2" charset="-122"/>
        </a:defRPr>
      </a:lvl2pPr>
      <a:lvl3pPr marL="11430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宋体" pitchFamily="2" charset="-122"/>
        </a:defRPr>
      </a:lvl3pPr>
      <a:lvl4pPr marL="16002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宋体" pitchFamily="2" charset="-122"/>
        </a:defRPr>
      </a:lvl4pPr>
      <a:lvl5pPr marL="20574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宋体" pitchFamily="2" charset="-122"/>
        </a:defRPr>
      </a:lvl5pPr>
      <a:lvl6pPr marL="25146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宋体" pitchFamily="2" charset="-122"/>
        </a:defRPr>
      </a:lvl6pPr>
      <a:lvl7pPr marL="29718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宋体" pitchFamily="2" charset="-122"/>
        </a:defRPr>
      </a:lvl7pPr>
      <a:lvl8pPr marL="34290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宋体" pitchFamily="2" charset="-122"/>
        </a:defRPr>
      </a:lvl8pPr>
      <a:lvl9pPr marL="38862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宋体" pitchFamily="2" charset="-122"/>
        </a:defRPr>
      </a:lvl9pPr>
    </p:titleStyle>
    <p:bodyStyle>
      <a:lvl1pPr marL="342900" indent="-342900" algn="l" defTabSz="449263" rtl="0" fontAlgn="base">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8" charset="0"/>
        <a:defRPr sz="2800">
          <a:solidFill>
            <a:srgbClr val="000000"/>
          </a:solidFill>
          <a:latin typeface="+mn-lt"/>
          <a:ea typeface="+mn-ea"/>
        </a:defRPr>
      </a:lvl2pPr>
      <a:lvl3pPr marL="1143000" indent="-228600" algn="l" defTabSz="449263" rtl="0" fontAlgn="base">
        <a:spcBef>
          <a:spcPts val="600"/>
        </a:spcBef>
        <a:spcAft>
          <a:spcPct val="0"/>
        </a:spcAft>
        <a:buClr>
          <a:srgbClr val="000000"/>
        </a:buClr>
        <a:buSzPct val="100000"/>
        <a:buFont typeface="Times New Roman" pitchFamily="18" charset="0"/>
        <a:defRPr sz="2400">
          <a:solidFill>
            <a:srgbClr val="000000"/>
          </a:solidFill>
          <a:latin typeface="+mn-lt"/>
          <a:ea typeface="+mn-ea"/>
        </a:defRPr>
      </a:lvl3pPr>
      <a:lvl4pPr marL="1600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body" idx="1"/>
          </p:nvPr>
        </p:nvSpPr>
        <p:spPr bwMode="auto">
          <a:xfrm>
            <a:off x="486425" y="908052"/>
            <a:ext cx="8749005" cy="52165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zh-CN" altLang="en-GB" smtClean="0"/>
              <a:t>单击鼠标编辑大纲正文格式</a:t>
            </a:r>
          </a:p>
          <a:p>
            <a:pPr lvl="1"/>
            <a:r>
              <a:rPr lang="zh-CN" altLang="en-GB" smtClean="0"/>
              <a:t>第二个大纲级</a:t>
            </a:r>
          </a:p>
          <a:p>
            <a:pPr lvl="2"/>
            <a:r>
              <a:rPr lang="zh-CN" altLang="en-GB" smtClean="0"/>
              <a:t>第三个大纲级</a:t>
            </a:r>
          </a:p>
          <a:p>
            <a:pPr lvl="3"/>
            <a:r>
              <a:rPr lang="zh-CN" altLang="en-GB" smtClean="0"/>
              <a:t>第四个大纲级</a:t>
            </a:r>
          </a:p>
          <a:p>
            <a:pPr lvl="4"/>
            <a:r>
              <a:rPr lang="zh-CN" altLang="en-GB" smtClean="0"/>
              <a:t>第五个大纲级</a:t>
            </a:r>
          </a:p>
          <a:p>
            <a:pPr lvl="4"/>
            <a:r>
              <a:rPr lang="zh-CN" altLang="en-GB" smtClean="0"/>
              <a:t>第六个大纲级</a:t>
            </a:r>
          </a:p>
          <a:p>
            <a:pPr lvl="4"/>
            <a:r>
              <a:rPr lang="zh-CN" altLang="en-GB" smtClean="0"/>
              <a:t>第七个大纲级</a:t>
            </a:r>
          </a:p>
          <a:p>
            <a:pPr lvl="4"/>
            <a:r>
              <a:rPr lang="zh-CN" altLang="en-GB" smtClean="0"/>
              <a:t>第八个大纲级</a:t>
            </a:r>
          </a:p>
          <a:p>
            <a:pPr lvl="4"/>
            <a:r>
              <a:rPr lang="zh-CN" altLang="en-GB" smtClean="0"/>
              <a:t>第九个大纲级</a:t>
            </a:r>
          </a:p>
        </p:txBody>
      </p:sp>
      <p:sp>
        <p:nvSpPr>
          <p:cNvPr id="2050" name="Rectangle 2"/>
          <p:cNvSpPr>
            <a:spLocks noGrp="1" noChangeArrowheads="1"/>
          </p:cNvSpPr>
          <p:nvPr>
            <p:ph type="dt"/>
          </p:nvPr>
        </p:nvSpPr>
        <p:spPr bwMode="auto">
          <a:xfrm>
            <a:off x="486424" y="6245227"/>
            <a:ext cx="2267222"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buClr>
                <a:srgbClr val="FFFFFF"/>
              </a:buClr>
              <a:buSzPct val="45000"/>
              <a:buFont typeface="Wingdings" pitchFamily="2" charset="2"/>
              <a:buNone/>
              <a:tabLst>
                <a:tab pos="723900" algn="l"/>
                <a:tab pos="1447800" algn="l"/>
                <a:tab pos="2171700" algn="l"/>
              </a:tabLst>
              <a:defRPr sz="1400">
                <a:solidFill>
                  <a:srgbClr val="FFFFFF"/>
                </a:solidFill>
                <a:latin typeface="Times New Roman" pitchFamily="18" charset="0"/>
              </a:defRPr>
            </a:lvl1pPr>
          </a:lstStyle>
          <a:p>
            <a:endParaRPr lang="en-US"/>
          </a:p>
        </p:txBody>
      </p:sp>
      <p:sp>
        <p:nvSpPr>
          <p:cNvPr id="2051" name="Rectangle 3"/>
          <p:cNvSpPr>
            <a:spLocks noGrp="1" noChangeArrowheads="1"/>
          </p:cNvSpPr>
          <p:nvPr>
            <p:ph type="ftr"/>
          </p:nvPr>
        </p:nvSpPr>
        <p:spPr bwMode="auto">
          <a:xfrm>
            <a:off x="3322514" y="6245227"/>
            <a:ext cx="3076827"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ctr">
              <a:buClr>
                <a:srgbClr val="FFFFFF"/>
              </a:buClr>
              <a:buSzPct val="45000"/>
              <a:buFont typeface="Wingdings" pitchFamily="2" charset="2"/>
              <a:buNone/>
              <a:tabLst>
                <a:tab pos="723900" algn="l"/>
                <a:tab pos="1447800" algn="l"/>
                <a:tab pos="2171700" algn="l"/>
                <a:tab pos="2895600" algn="l"/>
              </a:tabLst>
              <a:defRPr sz="1400">
                <a:solidFill>
                  <a:srgbClr val="FFFFFF"/>
                </a:solidFill>
                <a:latin typeface="Times New Roman" pitchFamily="18" charset="0"/>
              </a:defRPr>
            </a:lvl1pPr>
          </a:lstStyle>
          <a:p>
            <a:endParaRPr lang="en-US"/>
          </a:p>
        </p:txBody>
      </p:sp>
      <p:sp>
        <p:nvSpPr>
          <p:cNvPr id="2052" name="Rectangle 4"/>
          <p:cNvSpPr>
            <a:spLocks noGrp="1" noChangeArrowheads="1"/>
          </p:cNvSpPr>
          <p:nvPr>
            <p:ph type="sldNum"/>
          </p:nvPr>
        </p:nvSpPr>
        <p:spPr bwMode="auto">
          <a:xfrm>
            <a:off x="6968207" y="6245227"/>
            <a:ext cx="2267222"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45000"/>
              <a:buFont typeface="Wingdings" pitchFamily="2" charset="2"/>
              <a:buNone/>
              <a:tabLst>
                <a:tab pos="723900" algn="l"/>
                <a:tab pos="1447800" algn="l"/>
                <a:tab pos="2171700" algn="l"/>
              </a:tabLst>
              <a:defRPr sz="1400">
                <a:solidFill>
                  <a:srgbClr val="FFFFFF"/>
                </a:solidFill>
                <a:latin typeface="Times New Roman" pitchFamily="18" charset="0"/>
              </a:defRPr>
            </a:lvl1pPr>
          </a:lstStyle>
          <a:p>
            <a:fld id="{698771AD-DA24-4271-838C-0944471A5627}" type="slidenum">
              <a:rPr lang="en-US"/>
              <a:pPr/>
              <a:t>‹#›</a:t>
            </a:fld>
            <a:endParaRPr lang="en-US"/>
          </a:p>
        </p:txBody>
      </p:sp>
      <p:sp>
        <p:nvSpPr>
          <p:cNvPr id="2053" name="Rectangle 5"/>
          <p:cNvSpPr>
            <a:spLocks noGrp="1" noChangeArrowheads="1"/>
          </p:cNvSpPr>
          <p:nvPr>
            <p:ph type="title"/>
          </p:nvPr>
        </p:nvSpPr>
        <p:spPr bwMode="auto">
          <a:xfrm>
            <a:off x="497966" y="-36513"/>
            <a:ext cx="8749005" cy="762001"/>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zh-CN" altLang="en-GB" smtClean="0"/>
              <a:t>单击鼠标编辑标题文的格式</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宋体" pitchFamily="2" charset="-122"/>
        </a:defRPr>
      </a:lvl2pPr>
      <a:lvl3pPr marL="11430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宋体" pitchFamily="2" charset="-122"/>
        </a:defRPr>
      </a:lvl3pPr>
      <a:lvl4pPr marL="16002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宋体" pitchFamily="2" charset="-122"/>
        </a:defRPr>
      </a:lvl4pPr>
      <a:lvl5pPr marL="20574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宋体" pitchFamily="2" charset="-122"/>
        </a:defRPr>
      </a:lvl5pPr>
      <a:lvl6pPr marL="25146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宋体" pitchFamily="2" charset="-122"/>
        </a:defRPr>
      </a:lvl6pPr>
      <a:lvl7pPr marL="29718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宋体" pitchFamily="2" charset="-122"/>
        </a:defRPr>
      </a:lvl7pPr>
      <a:lvl8pPr marL="34290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宋体" pitchFamily="2" charset="-122"/>
        </a:defRPr>
      </a:lvl8pPr>
      <a:lvl9pPr marL="38862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宋体" pitchFamily="2" charset="-122"/>
        </a:defRPr>
      </a:lvl9pPr>
    </p:titleStyle>
    <p:bodyStyle>
      <a:lvl1pPr marL="342900" indent="-342900" algn="l" defTabSz="449263" rtl="0" fontAlgn="base">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8" charset="0"/>
        <a:defRPr sz="2800">
          <a:solidFill>
            <a:srgbClr val="000000"/>
          </a:solidFill>
          <a:latin typeface="+mn-lt"/>
          <a:ea typeface="+mn-ea"/>
        </a:defRPr>
      </a:lvl2pPr>
      <a:lvl3pPr marL="1143000" indent="-228600" algn="l" defTabSz="449263" rtl="0" fontAlgn="base">
        <a:spcBef>
          <a:spcPts val="600"/>
        </a:spcBef>
        <a:spcAft>
          <a:spcPct val="0"/>
        </a:spcAft>
        <a:buClr>
          <a:srgbClr val="000000"/>
        </a:buClr>
        <a:buSzPct val="100000"/>
        <a:buFont typeface="Times New Roman" pitchFamily="18" charset="0"/>
        <a:defRPr sz="2400">
          <a:solidFill>
            <a:srgbClr val="000000"/>
          </a:solidFill>
          <a:latin typeface="+mn-lt"/>
          <a:ea typeface="+mn-ea"/>
        </a:defRPr>
      </a:lvl3pPr>
      <a:lvl4pPr marL="1600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28.xml.rels><?xml version="1.0" encoding="UTF-8" standalone="yes"?>
<Relationships xmlns="http://schemas.openxmlformats.org/package/2006/relationships"><Relationship Id="rId3" Type="http://schemas.openxmlformats.org/officeDocument/2006/relationships/hyperlink" Target="http://magbase.rssi.ru/REFMAN/SPPHTEXT/pc3.html" TargetMode="External"/><Relationship Id="rId7" Type="http://schemas.openxmlformats.org/officeDocument/2006/relationships/hyperlink" Target="http://magbase.rssi.ru/REFMAN/SPPHTEXT/pi2.html" TargetMode="External"/><Relationship Id="rId2" Type="http://schemas.openxmlformats.org/officeDocument/2006/relationships/hyperlink" Target="http://magbase.rssi.ru/REFMAN/SPPHTEXT/pc1.html" TargetMode="External"/><Relationship Id="rId1" Type="http://schemas.openxmlformats.org/officeDocument/2006/relationships/slideLayout" Target="../slideLayouts/slideLayout2.xml"/><Relationship Id="rId6" Type="http://schemas.openxmlformats.org/officeDocument/2006/relationships/hyperlink" Target="http://magbase.rssi.ru/REFMAN/SPPHTEXT/pi1.html" TargetMode="External"/><Relationship Id="rId5" Type="http://schemas.openxmlformats.org/officeDocument/2006/relationships/hyperlink" Target="http://magbase.rssi.ru/REFMAN/SPPHTEXT/pc5.html" TargetMode="External"/><Relationship Id="rId4" Type="http://schemas.openxmlformats.org/officeDocument/2006/relationships/hyperlink" Target="http://magbase.rssi.ru/REFMAN/SPPHTEXT/pc4.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w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5.xml"/><Relationship Id="rId7"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oleObject" Target="../embeddings/oleObject4.bin"/><Relationship Id="rId9" Type="http://schemas.openxmlformats.org/officeDocument/2006/relationships/image" Target="../media/image67.png"/></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7.xml"/><Relationship Id="rId7"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s/_rels/slide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agu.org/journals/ja/" TargetMode="External"/><Relationship Id="rId2" Type="http://schemas.openxmlformats.org/officeDocument/2006/relationships/hyperlink" Target="http://www.agu.org/grl/"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hyperlink" Target="https://wiki.oulu.fi/display/SpaceWiki/Field-aligned+potential+drops" TargetMode="External"/><Relationship Id="rId7" Type="http://schemas.openxmlformats.org/officeDocument/2006/relationships/hyperlink" Target="http://magbase.rssi.ru/REFMAN/SPPHTEXT/ib.html" TargetMode="External"/><Relationship Id="rId2" Type="http://schemas.openxmlformats.org/officeDocument/2006/relationships/hyperlink" Target="https://wiki.oulu.fi/display/SpaceWiki/Auroras" TargetMode="External"/><Relationship Id="rId1" Type="http://schemas.openxmlformats.org/officeDocument/2006/relationships/slideLayout" Target="../slideLayouts/slideLayout2.xml"/><Relationship Id="rId6" Type="http://schemas.openxmlformats.org/officeDocument/2006/relationships/hyperlink" Target="http://magbase.rssi.ru/REFMAN/SPPHTEXT/plasma_sheet.html" TargetMode="External"/><Relationship Id="rId5" Type="http://schemas.openxmlformats.org/officeDocument/2006/relationships/hyperlink" Target="http://magbase.rssi.ru/REFMAN/SPPHTEXT/oval.html" TargetMode="External"/><Relationship Id="rId4" Type="http://schemas.openxmlformats.org/officeDocument/2006/relationships/hyperlink" Target="http://magbase.rssi.ru/REFMAN/SPPHTEXT/auroras.html" TargetMode="External"/><Relationship Id="rId9"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oleObject" Target="../embeddings/oleObject13.bin"/><Relationship Id="rId7"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95.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6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62.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6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6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60331" y="1643050"/>
            <a:ext cx="9144064" cy="3143272"/>
          </a:xfrm>
        </p:spPr>
        <p:txBody>
          <a:bodyPr/>
          <a:lstStyle/>
          <a:p>
            <a:pPr algn="ctr"/>
            <a:r>
              <a:rPr lang="en-US" altLang="zh-CN" sz="4800" dirty="0" err="1" smtClean="0">
                <a:solidFill>
                  <a:schemeClr val="bg1"/>
                </a:solidFill>
                <a:latin typeface="Times New Roman" pitchFamily="18" charset="0"/>
                <a:cs typeface="Times New Roman" pitchFamily="18" charset="0"/>
              </a:rPr>
              <a:t>Magnetospheric</a:t>
            </a:r>
            <a:r>
              <a:rPr lang="en-US" altLang="zh-CN" sz="4800" dirty="0" smtClean="0">
                <a:solidFill>
                  <a:schemeClr val="bg1"/>
                </a:solidFill>
                <a:latin typeface="Times New Roman" pitchFamily="18" charset="0"/>
                <a:cs typeface="Times New Roman" pitchFamily="18" charset="0"/>
              </a:rPr>
              <a:t> Particle Dynamics</a:t>
            </a:r>
          </a:p>
          <a:p>
            <a:pPr algn="ctr"/>
            <a:r>
              <a:rPr lang="en-US" altLang="zh-CN" sz="4800" dirty="0" smtClean="0">
                <a:solidFill>
                  <a:schemeClr val="bg1"/>
                </a:solidFill>
                <a:latin typeface="Times New Roman" pitchFamily="18" charset="0"/>
                <a:cs typeface="Times New Roman" pitchFamily="18" charset="0"/>
              </a:rPr>
              <a:t>&amp;</a:t>
            </a:r>
          </a:p>
          <a:p>
            <a:pPr algn="ctr"/>
            <a:r>
              <a:rPr lang="en-US" altLang="zh-CN" sz="4800" dirty="0" smtClean="0">
                <a:solidFill>
                  <a:schemeClr val="bg1"/>
                </a:solidFill>
                <a:latin typeface="Times New Roman" pitchFamily="18" charset="0"/>
                <a:cs typeface="Times New Roman" pitchFamily="18" charset="0"/>
              </a:rPr>
              <a:t>Wave-particle Interaction</a:t>
            </a:r>
            <a:endParaRPr lang="zh-CN" altLang="en-US" sz="4800" dirty="0">
              <a:solidFill>
                <a:schemeClr val="bg1"/>
              </a:solidFill>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solidFill>
                  <a:srgbClr val="FFFF00"/>
                </a:solidFill>
                <a:latin typeface="Times New Roman" pitchFamily="18" charset="0"/>
                <a:cs typeface="Times New Roman" pitchFamily="18" charset="0"/>
              </a:rPr>
              <a:t>Chorus observed by CLUSTER</a:t>
            </a:r>
            <a:r>
              <a:rPr lang="en-US" altLang="zh-CN" dirty="0" smtClean="0"/>
              <a:t> </a:t>
            </a:r>
            <a:endParaRPr lang="zh-CN" altLang="en-US" dirty="0"/>
          </a:p>
        </p:txBody>
      </p:sp>
      <p:sp>
        <p:nvSpPr>
          <p:cNvPr id="3" name="内容占位符 2"/>
          <p:cNvSpPr>
            <a:spLocks noGrp="1"/>
          </p:cNvSpPr>
          <p:nvPr>
            <p:ph idx="1"/>
          </p:nvPr>
        </p:nvSpPr>
        <p:spPr/>
        <p:txBody>
          <a:bodyPr/>
          <a:lstStyle/>
          <a:p>
            <a:r>
              <a:rPr lang="en-US" altLang="zh-CN" dirty="0" smtClean="0">
                <a:solidFill>
                  <a:schemeClr val="bg1"/>
                </a:solidFill>
              </a:rPr>
              <a:t>Upper band &gt; 0.5f</a:t>
            </a:r>
            <a:r>
              <a:rPr lang="en-US" altLang="zh-CN" baseline="-25000" dirty="0" smtClean="0">
                <a:solidFill>
                  <a:schemeClr val="bg1"/>
                </a:solidFill>
              </a:rPr>
              <a:t>ce</a:t>
            </a:r>
          </a:p>
          <a:p>
            <a:r>
              <a:rPr lang="en-US" altLang="zh-CN" dirty="0" smtClean="0">
                <a:solidFill>
                  <a:schemeClr val="bg1"/>
                </a:solidFill>
              </a:rPr>
              <a:t>Lower band &lt; 0.5f</a:t>
            </a:r>
            <a:r>
              <a:rPr lang="en-US" altLang="zh-CN" baseline="-25000" dirty="0" smtClean="0">
                <a:solidFill>
                  <a:schemeClr val="bg1"/>
                </a:solidFill>
              </a:rPr>
              <a:t>ce</a:t>
            </a:r>
            <a:endParaRPr lang="zh-CN" altLang="en-US" baseline="-25000" dirty="0">
              <a:solidFill>
                <a:schemeClr val="bg1"/>
              </a:solidFill>
            </a:endParaRPr>
          </a:p>
        </p:txBody>
      </p:sp>
      <p:pic>
        <p:nvPicPr>
          <p:cNvPr id="249858" name="Picture 2"/>
          <p:cNvPicPr>
            <a:picLocks noChangeAspect="1" noChangeArrowheads="1"/>
          </p:cNvPicPr>
          <p:nvPr/>
        </p:nvPicPr>
        <p:blipFill>
          <a:blip r:embed="rId2"/>
          <a:srcRect/>
          <a:stretch>
            <a:fillRect/>
          </a:stretch>
        </p:blipFill>
        <p:spPr bwMode="auto">
          <a:xfrm>
            <a:off x="293688" y="2471754"/>
            <a:ext cx="9134475" cy="331470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238594" name="Picture 2"/>
          <p:cNvPicPr>
            <a:picLocks noChangeAspect="1" noChangeArrowheads="1"/>
          </p:cNvPicPr>
          <p:nvPr/>
        </p:nvPicPr>
        <p:blipFill>
          <a:blip r:embed="rId2"/>
          <a:srcRect/>
          <a:stretch>
            <a:fillRect/>
          </a:stretch>
        </p:blipFill>
        <p:spPr bwMode="auto">
          <a:xfrm>
            <a:off x="-12700" y="61936"/>
            <a:ext cx="9734550" cy="6724650"/>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239618" name="Picture 2"/>
          <p:cNvPicPr>
            <a:picLocks noChangeAspect="1" noChangeArrowheads="1"/>
          </p:cNvPicPr>
          <p:nvPr/>
        </p:nvPicPr>
        <p:blipFill>
          <a:blip r:embed="rId2"/>
          <a:srcRect/>
          <a:stretch>
            <a:fillRect/>
          </a:stretch>
        </p:blipFill>
        <p:spPr bwMode="auto">
          <a:xfrm>
            <a:off x="360330" y="0"/>
            <a:ext cx="9177369" cy="6784898"/>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240642" name="Picture 2"/>
          <p:cNvPicPr>
            <a:picLocks noChangeAspect="1" noChangeArrowheads="1"/>
          </p:cNvPicPr>
          <p:nvPr/>
        </p:nvPicPr>
        <p:blipFill>
          <a:blip r:embed="rId2"/>
          <a:srcRect/>
          <a:stretch>
            <a:fillRect/>
          </a:stretch>
        </p:blipFill>
        <p:spPr bwMode="auto">
          <a:xfrm>
            <a:off x="457553" y="0"/>
            <a:ext cx="8918222" cy="68580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241666" name="Picture 2"/>
          <p:cNvPicPr>
            <a:picLocks noChangeAspect="1" noChangeArrowheads="1"/>
          </p:cNvPicPr>
          <p:nvPr/>
        </p:nvPicPr>
        <p:blipFill>
          <a:blip r:embed="rId2"/>
          <a:srcRect/>
          <a:stretch>
            <a:fillRect/>
          </a:stretch>
        </p:blipFill>
        <p:spPr bwMode="auto">
          <a:xfrm>
            <a:off x="441325" y="61913"/>
            <a:ext cx="8839200" cy="6734175"/>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6513"/>
            <a:ext cx="9721850" cy="762001"/>
          </a:xfrm>
        </p:spPr>
        <p:txBody>
          <a:bodyPr/>
          <a:lstStyle/>
          <a:p>
            <a:r>
              <a:rPr lang="en-US" altLang="zh-CN" b="1" dirty="0" err="1" smtClean="0">
                <a:solidFill>
                  <a:srgbClr val="FFFF00"/>
                </a:solidFill>
                <a:latin typeface="Times New Roman" pitchFamily="18" charset="0"/>
                <a:cs typeface="Times New Roman" pitchFamily="18" charset="0"/>
              </a:rPr>
              <a:t>Kp</a:t>
            </a:r>
            <a:r>
              <a:rPr lang="en-US" altLang="zh-CN" b="1" dirty="0" smtClean="0">
                <a:solidFill>
                  <a:srgbClr val="FFFF00"/>
                </a:solidFill>
                <a:latin typeface="Times New Roman" pitchFamily="18" charset="0"/>
                <a:cs typeface="Times New Roman" pitchFamily="18" charset="0"/>
              </a:rPr>
              <a:t>/AE-dependent chorus amplitude </a:t>
            </a:r>
            <a:endParaRPr lang="zh-CN" altLang="en-US" b="1" dirty="0">
              <a:solidFill>
                <a:srgbClr val="FFFF00"/>
              </a:solidFill>
              <a:latin typeface="Times New Roman" pitchFamily="18" charset="0"/>
              <a:cs typeface="Times New Roman" pitchFamily="18" charset="0"/>
            </a:endParaRPr>
          </a:p>
        </p:txBody>
      </p:sp>
      <p:sp>
        <p:nvSpPr>
          <p:cNvPr id="3" name="内容占位符 2"/>
          <p:cNvSpPr>
            <a:spLocks noGrp="1"/>
          </p:cNvSpPr>
          <p:nvPr>
            <p:ph idx="1"/>
          </p:nvPr>
        </p:nvSpPr>
        <p:spPr/>
        <p:txBody>
          <a:bodyPr/>
          <a:lstStyle/>
          <a:p>
            <a:endParaRPr lang="zh-CN" altLang="en-US"/>
          </a:p>
        </p:txBody>
      </p:sp>
      <p:pic>
        <p:nvPicPr>
          <p:cNvPr id="248834" name="Picture 2"/>
          <p:cNvPicPr>
            <a:picLocks noChangeAspect="1" noChangeArrowheads="1"/>
          </p:cNvPicPr>
          <p:nvPr/>
        </p:nvPicPr>
        <p:blipFill>
          <a:blip r:embed="rId2"/>
          <a:srcRect/>
          <a:stretch>
            <a:fillRect/>
          </a:stretch>
        </p:blipFill>
        <p:spPr bwMode="auto">
          <a:xfrm>
            <a:off x="1003273" y="1142984"/>
            <a:ext cx="7371422" cy="5062557"/>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6017" y="-36513"/>
            <a:ext cx="9429815" cy="762001"/>
          </a:xfrm>
        </p:spPr>
        <p:txBody>
          <a:bodyPr/>
          <a:lstStyle/>
          <a:p>
            <a:r>
              <a:rPr lang="en-US" altLang="zh-CN" b="1" dirty="0" smtClean="0">
                <a:solidFill>
                  <a:srgbClr val="FFFF00"/>
                </a:solidFill>
                <a:latin typeface="Times New Roman" pitchFamily="18" charset="0"/>
                <a:cs typeface="Times New Roman" pitchFamily="18" charset="0"/>
              </a:rPr>
              <a:t>Chorus waves observed by THEMIS</a:t>
            </a:r>
            <a:endParaRPr lang="zh-CN" altLang="en-US" b="1" dirty="0">
              <a:solidFill>
                <a:srgbClr val="FFFF00"/>
              </a:solidFill>
              <a:latin typeface="Times New Roman" pitchFamily="18" charset="0"/>
              <a:cs typeface="Times New Roman" pitchFamily="18" charset="0"/>
            </a:endParaRPr>
          </a:p>
        </p:txBody>
      </p:sp>
      <p:sp>
        <p:nvSpPr>
          <p:cNvPr id="3" name="内容占位符 2"/>
          <p:cNvSpPr>
            <a:spLocks noGrp="1"/>
          </p:cNvSpPr>
          <p:nvPr>
            <p:ph idx="1"/>
          </p:nvPr>
        </p:nvSpPr>
        <p:spPr>
          <a:xfrm>
            <a:off x="486425" y="5357826"/>
            <a:ext cx="8749005" cy="785818"/>
          </a:xfrm>
        </p:spPr>
        <p:txBody>
          <a:bodyPr/>
          <a:lstStyle/>
          <a:p>
            <a:pPr algn="ctr"/>
            <a:r>
              <a:rPr lang="en-US" altLang="zh-CN" b="1" dirty="0" smtClean="0">
                <a:solidFill>
                  <a:schemeClr val="bg1"/>
                </a:solidFill>
              </a:rPr>
              <a:t>Dependence on interplanetary parameters?</a:t>
            </a:r>
            <a:endParaRPr lang="zh-CN" altLang="en-US" b="1" dirty="0">
              <a:solidFill>
                <a:schemeClr val="bg1"/>
              </a:solidFill>
            </a:endParaRPr>
          </a:p>
        </p:txBody>
      </p:sp>
      <p:pic>
        <p:nvPicPr>
          <p:cNvPr id="242690" name="Picture 2"/>
          <p:cNvPicPr>
            <a:picLocks noChangeAspect="1" noChangeArrowheads="1"/>
          </p:cNvPicPr>
          <p:nvPr/>
        </p:nvPicPr>
        <p:blipFill>
          <a:blip r:embed="rId2"/>
          <a:srcRect/>
          <a:stretch>
            <a:fillRect/>
          </a:stretch>
        </p:blipFill>
        <p:spPr bwMode="auto">
          <a:xfrm>
            <a:off x="217455" y="1214422"/>
            <a:ext cx="9296400" cy="403860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243714" name="Picture 2"/>
          <p:cNvPicPr>
            <a:picLocks noChangeAspect="1" noChangeArrowheads="1"/>
          </p:cNvPicPr>
          <p:nvPr/>
        </p:nvPicPr>
        <p:blipFill>
          <a:blip r:embed="rId2"/>
          <a:srcRect/>
          <a:stretch>
            <a:fillRect/>
          </a:stretch>
        </p:blipFill>
        <p:spPr bwMode="auto">
          <a:xfrm>
            <a:off x="1141413" y="28575"/>
            <a:ext cx="7439025" cy="6800850"/>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244738" name="Picture 2"/>
          <p:cNvPicPr>
            <a:picLocks noChangeAspect="1" noChangeArrowheads="1"/>
          </p:cNvPicPr>
          <p:nvPr/>
        </p:nvPicPr>
        <p:blipFill>
          <a:blip r:embed="rId2"/>
          <a:srcRect/>
          <a:stretch>
            <a:fillRect/>
          </a:stretch>
        </p:blipFill>
        <p:spPr bwMode="auto">
          <a:xfrm>
            <a:off x="1093788" y="142852"/>
            <a:ext cx="7534275" cy="6391275"/>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245762" name="Picture 2"/>
          <p:cNvPicPr>
            <a:picLocks noChangeAspect="1" noChangeArrowheads="1"/>
          </p:cNvPicPr>
          <p:nvPr/>
        </p:nvPicPr>
        <p:blipFill>
          <a:blip r:embed="rId2"/>
          <a:srcRect/>
          <a:stretch>
            <a:fillRect/>
          </a:stretch>
        </p:blipFill>
        <p:spPr bwMode="auto">
          <a:xfrm>
            <a:off x="1217587" y="428604"/>
            <a:ext cx="7439025" cy="567690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solidFill>
                  <a:srgbClr val="FFFF00"/>
                </a:solidFill>
              </a:rPr>
              <a:t>Basic Concepts</a:t>
            </a:r>
            <a:endParaRPr lang="zh-CN" altLang="en-US" dirty="0">
              <a:solidFill>
                <a:srgbClr val="FFFF00"/>
              </a:solidFill>
            </a:endParaRPr>
          </a:p>
        </p:txBody>
      </p:sp>
      <p:sp>
        <p:nvSpPr>
          <p:cNvPr id="3" name="内容占位符 2"/>
          <p:cNvSpPr>
            <a:spLocks noGrp="1"/>
          </p:cNvSpPr>
          <p:nvPr>
            <p:ph idx="1"/>
          </p:nvPr>
        </p:nvSpPr>
        <p:spPr/>
        <p:txBody>
          <a:bodyPr/>
          <a:lstStyle/>
          <a:p>
            <a:r>
              <a:rPr lang="en-US" altLang="zh-CN" dirty="0" smtClean="0">
                <a:solidFill>
                  <a:schemeClr val="bg1"/>
                </a:solidFill>
              </a:rPr>
              <a:t>Phase space distribution (Phase space density)</a:t>
            </a:r>
          </a:p>
          <a:p>
            <a:endParaRPr lang="en-US" altLang="zh-CN" dirty="0" smtClean="0">
              <a:solidFill>
                <a:schemeClr val="bg1"/>
              </a:solidFill>
            </a:endParaRPr>
          </a:p>
          <a:p>
            <a:endParaRPr lang="en-US" altLang="zh-CN" dirty="0" smtClean="0">
              <a:solidFill>
                <a:schemeClr val="bg1"/>
              </a:solidFill>
            </a:endParaRPr>
          </a:p>
          <a:p>
            <a:endParaRPr lang="en-US" altLang="zh-CN" dirty="0" smtClean="0">
              <a:solidFill>
                <a:schemeClr val="bg1"/>
              </a:solidFill>
            </a:endParaRPr>
          </a:p>
          <a:p>
            <a:r>
              <a:rPr lang="en-US" altLang="zh-CN" dirty="0" smtClean="0">
                <a:solidFill>
                  <a:schemeClr val="bg1"/>
                </a:solidFill>
              </a:rPr>
              <a:t>Differential flux </a:t>
            </a:r>
          </a:p>
          <a:p>
            <a:endParaRPr lang="zh-CN" altLang="en-US" dirty="0">
              <a:solidFill>
                <a:schemeClr val="bg1"/>
              </a:solidFill>
            </a:endParaRPr>
          </a:p>
        </p:txBody>
      </p:sp>
      <p:pic>
        <p:nvPicPr>
          <p:cNvPr id="230402" name="Picture 2"/>
          <p:cNvPicPr>
            <a:picLocks noChangeAspect="1" noChangeArrowheads="1"/>
          </p:cNvPicPr>
          <p:nvPr/>
        </p:nvPicPr>
        <p:blipFill>
          <a:blip r:embed="rId2"/>
          <a:srcRect/>
          <a:stretch>
            <a:fillRect/>
          </a:stretch>
        </p:blipFill>
        <p:spPr bwMode="auto">
          <a:xfrm>
            <a:off x="574645" y="1571612"/>
            <a:ext cx="8606172" cy="1604969"/>
          </a:xfrm>
          <a:prstGeom prst="rect">
            <a:avLst/>
          </a:prstGeom>
          <a:noFill/>
          <a:ln w="9525">
            <a:noFill/>
            <a:miter lim="800000"/>
            <a:headEnd/>
            <a:tailEnd/>
          </a:ln>
          <a:effectLst/>
        </p:spPr>
      </p:pic>
      <p:pic>
        <p:nvPicPr>
          <p:cNvPr id="6" name="Picture 3"/>
          <p:cNvPicPr>
            <a:picLocks noChangeAspect="1" noChangeArrowheads="1"/>
          </p:cNvPicPr>
          <p:nvPr/>
        </p:nvPicPr>
        <p:blipFill>
          <a:blip r:embed="rId3"/>
          <a:srcRect/>
          <a:stretch>
            <a:fillRect/>
          </a:stretch>
        </p:blipFill>
        <p:spPr bwMode="auto">
          <a:xfrm>
            <a:off x="574644" y="3786190"/>
            <a:ext cx="8589569" cy="1785950"/>
          </a:xfrm>
          <a:prstGeom prst="rect">
            <a:avLst/>
          </a:prstGeom>
          <a:noFill/>
          <a:ln w="9525">
            <a:noFill/>
            <a:miter lim="800000"/>
            <a:headEnd/>
            <a:tailEnd/>
          </a:ln>
          <a:effectLst/>
        </p:spPr>
      </p:pic>
      <p:pic>
        <p:nvPicPr>
          <p:cNvPr id="230404" name="Picture 4"/>
          <p:cNvPicPr>
            <a:picLocks noChangeAspect="1" noChangeArrowheads="1"/>
          </p:cNvPicPr>
          <p:nvPr/>
        </p:nvPicPr>
        <p:blipFill>
          <a:blip r:embed="rId4"/>
          <a:srcRect/>
          <a:stretch>
            <a:fillRect/>
          </a:stretch>
        </p:blipFill>
        <p:spPr bwMode="auto">
          <a:xfrm>
            <a:off x="4289421" y="5715016"/>
            <a:ext cx="1857388" cy="928694"/>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246786" name="Picture 2"/>
          <p:cNvPicPr>
            <a:picLocks noChangeAspect="1" noChangeArrowheads="1"/>
          </p:cNvPicPr>
          <p:nvPr/>
        </p:nvPicPr>
        <p:blipFill>
          <a:blip r:embed="rId2"/>
          <a:srcRect/>
          <a:stretch>
            <a:fillRect/>
          </a:stretch>
        </p:blipFill>
        <p:spPr bwMode="auto">
          <a:xfrm>
            <a:off x="1217587" y="428604"/>
            <a:ext cx="7458075" cy="5581650"/>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247810" name="Picture 2"/>
          <p:cNvPicPr>
            <a:picLocks noChangeAspect="1" noChangeArrowheads="1"/>
          </p:cNvPicPr>
          <p:nvPr/>
        </p:nvPicPr>
        <p:blipFill>
          <a:blip r:embed="rId2"/>
          <a:srcRect/>
          <a:stretch>
            <a:fillRect/>
          </a:stretch>
        </p:blipFill>
        <p:spPr bwMode="auto">
          <a:xfrm>
            <a:off x="646083" y="214289"/>
            <a:ext cx="8364722" cy="6515343"/>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86426" y="500042"/>
            <a:ext cx="3517244" cy="6167460"/>
          </a:xfrm>
        </p:spPr>
        <p:txBody>
          <a:bodyPr/>
          <a:lstStyle/>
          <a:p>
            <a:endParaRPr lang="en-US" altLang="zh-CN" dirty="0" smtClean="0">
              <a:solidFill>
                <a:schemeClr val="bg1"/>
              </a:solidFill>
            </a:endParaRPr>
          </a:p>
          <a:p>
            <a:endParaRPr lang="en-US" altLang="zh-CN" dirty="0" smtClean="0">
              <a:solidFill>
                <a:schemeClr val="bg1"/>
              </a:solidFill>
            </a:endParaRPr>
          </a:p>
          <a:p>
            <a:endParaRPr lang="en-US" altLang="zh-CN" dirty="0" smtClean="0">
              <a:solidFill>
                <a:schemeClr val="bg1"/>
              </a:solidFill>
            </a:endParaRPr>
          </a:p>
          <a:p>
            <a:r>
              <a:rPr lang="en-US" altLang="zh-CN" dirty="0" err="1" smtClean="0">
                <a:solidFill>
                  <a:schemeClr val="bg1"/>
                </a:solidFill>
              </a:rPr>
              <a:t>Plasmaspheric</a:t>
            </a:r>
            <a:r>
              <a:rPr lang="en-US" altLang="zh-CN" dirty="0" smtClean="0">
                <a:solidFill>
                  <a:schemeClr val="bg1"/>
                </a:solidFill>
              </a:rPr>
              <a:t> hiss and chorus observed by THEMIS spacecraft</a:t>
            </a:r>
            <a:endParaRPr lang="zh-CN" altLang="en-US" dirty="0">
              <a:solidFill>
                <a:schemeClr val="bg1"/>
              </a:solidFill>
            </a:endParaRPr>
          </a:p>
        </p:txBody>
      </p:sp>
      <p:pic>
        <p:nvPicPr>
          <p:cNvPr id="250882" name="Picture 2" descr="Figure 1"/>
          <p:cNvPicPr>
            <a:picLocks noChangeAspect="1" noChangeArrowheads="1"/>
          </p:cNvPicPr>
          <p:nvPr/>
        </p:nvPicPr>
        <p:blipFill>
          <a:blip r:embed="rId2"/>
          <a:srcRect/>
          <a:stretch>
            <a:fillRect/>
          </a:stretch>
        </p:blipFill>
        <p:spPr bwMode="auto">
          <a:xfrm>
            <a:off x="4075107" y="500042"/>
            <a:ext cx="5490718" cy="6143668"/>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251906" name="Picture 2"/>
          <p:cNvPicPr>
            <a:picLocks noChangeAspect="1" noChangeArrowheads="1"/>
          </p:cNvPicPr>
          <p:nvPr/>
        </p:nvPicPr>
        <p:blipFill>
          <a:blip r:embed="rId2"/>
          <a:srcRect/>
          <a:stretch>
            <a:fillRect/>
          </a:stretch>
        </p:blipFill>
        <p:spPr bwMode="auto">
          <a:xfrm>
            <a:off x="612775" y="152400"/>
            <a:ext cx="8496300" cy="6553200"/>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252930" name="Picture 2"/>
          <p:cNvPicPr>
            <a:picLocks noChangeAspect="1" noChangeArrowheads="1"/>
          </p:cNvPicPr>
          <p:nvPr/>
        </p:nvPicPr>
        <p:blipFill>
          <a:blip r:embed="rId2"/>
          <a:srcRect/>
          <a:stretch>
            <a:fillRect/>
          </a:stretch>
        </p:blipFill>
        <p:spPr bwMode="auto">
          <a:xfrm>
            <a:off x="636588" y="385763"/>
            <a:ext cx="8448675" cy="6086475"/>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253954" name="Picture 2"/>
          <p:cNvPicPr>
            <a:picLocks noChangeAspect="1" noChangeArrowheads="1"/>
          </p:cNvPicPr>
          <p:nvPr/>
        </p:nvPicPr>
        <p:blipFill>
          <a:blip r:embed="rId2"/>
          <a:srcRect/>
          <a:stretch>
            <a:fillRect/>
          </a:stretch>
        </p:blipFill>
        <p:spPr bwMode="auto">
          <a:xfrm>
            <a:off x="584200" y="314325"/>
            <a:ext cx="8553450" cy="622935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solidFill>
                  <a:srgbClr val="FFFF00"/>
                </a:solidFill>
                <a:latin typeface="Times New Roman" pitchFamily="18" charset="0"/>
              </a:rPr>
              <a:t>EMIC wave characteristics</a:t>
            </a:r>
            <a:endParaRPr lang="zh-CN" altLang="en-US" dirty="0"/>
          </a:p>
        </p:txBody>
      </p:sp>
      <p:sp>
        <p:nvSpPr>
          <p:cNvPr id="3" name="内容占位符 2"/>
          <p:cNvSpPr>
            <a:spLocks noGrp="1"/>
          </p:cNvSpPr>
          <p:nvPr>
            <p:ph idx="1"/>
          </p:nvPr>
        </p:nvSpPr>
        <p:spPr/>
        <p:txBody>
          <a:bodyPr/>
          <a:lstStyle/>
          <a:p>
            <a:pPr marL="457200" indent="-457200">
              <a:buClr>
                <a:schemeClr val="bg1"/>
              </a:buClr>
              <a:buFont typeface="Wingdings" pitchFamily="2" charset="2"/>
              <a:buChar char="Ø"/>
            </a:pPr>
            <a:r>
              <a:rPr lang="en-US" altLang="zh-CN" dirty="0" smtClean="0">
                <a:solidFill>
                  <a:schemeClr val="bg1"/>
                </a:solidFill>
              </a:rPr>
              <a:t>Distributed in the high density </a:t>
            </a:r>
            <a:r>
              <a:rPr lang="en-US" altLang="zh-CN" dirty="0" err="1" smtClean="0">
                <a:solidFill>
                  <a:schemeClr val="bg1"/>
                </a:solidFill>
              </a:rPr>
              <a:t>plasmapause</a:t>
            </a:r>
            <a:r>
              <a:rPr lang="en-US" altLang="zh-CN" dirty="0" smtClean="0">
                <a:solidFill>
                  <a:schemeClr val="bg1"/>
                </a:solidFill>
              </a:rPr>
              <a:t> and </a:t>
            </a:r>
            <a:r>
              <a:rPr lang="en-US" altLang="zh-CN" dirty="0" err="1" smtClean="0">
                <a:solidFill>
                  <a:schemeClr val="bg1"/>
                </a:solidFill>
              </a:rPr>
              <a:t>plasmaspheric</a:t>
            </a:r>
            <a:r>
              <a:rPr lang="en-US" altLang="zh-CN" dirty="0" smtClean="0">
                <a:solidFill>
                  <a:schemeClr val="bg1"/>
                </a:solidFill>
              </a:rPr>
              <a:t> plume region              </a:t>
            </a:r>
            <a:r>
              <a:rPr lang="en-US" altLang="zh-CN" sz="1800" dirty="0" smtClean="0">
                <a:solidFill>
                  <a:srgbClr val="00C009"/>
                </a:solidFill>
              </a:rPr>
              <a:t>[</a:t>
            </a:r>
            <a:r>
              <a:rPr lang="en-US" altLang="zh-CN" sz="1800" i="1" dirty="0">
                <a:solidFill>
                  <a:srgbClr val="00C009"/>
                </a:solidFill>
              </a:rPr>
              <a:t>Anderson et al.</a:t>
            </a:r>
            <a:r>
              <a:rPr lang="en-US" altLang="zh-CN" sz="1800" dirty="0">
                <a:solidFill>
                  <a:srgbClr val="00C009"/>
                </a:solidFill>
              </a:rPr>
              <a:t>, 1996; </a:t>
            </a:r>
            <a:r>
              <a:rPr lang="en-US" altLang="zh-CN" sz="1800" i="1" dirty="0">
                <a:solidFill>
                  <a:srgbClr val="00C009"/>
                </a:solidFill>
              </a:rPr>
              <a:t>Horne and Thorne</a:t>
            </a:r>
            <a:r>
              <a:rPr lang="en-US" altLang="zh-CN" sz="1800" dirty="0" smtClean="0">
                <a:solidFill>
                  <a:srgbClr val="00C009"/>
                </a:solidFill>
              </a:rPr>
              <a:t>, </a:t>
            </a:r>
            <a:r>
              <a:rPr lang="en-US" altLang="zh-CN" sz="1800" dirty="0">
                <a:solidFill>
                  <a:srgbClr val="00C009"/>
                </a:solidFill>
              </a:rPr>
              <a:t>1993; </a:t>
            </a:r>
            <a:r>
              <a:rPr lang="en-US" altLang="zh-CN" sz="1800" i="1" dirty="0" err="1">
                <a:solidFill>
                  <a:srgbClr val="00C009"/>
                </a:solidFill>
              </a:rPr>
              <a:t>Jordanova</a:t>
            </a:r>
            <a:r>
              <a:rPr lang="en-US" altLang="zh-CN" sz="1800" i="1" dirty="0">
                <a:solidFill>
                  <a:srgbClr val="00C009"/>
                </a:solidFill>
              </a:rPr>
              <a:t> et al.</a:t>
            </a:r>
            <a:r>
              <a:rPr lang="en-US" altLang="zh-CN" sz="1800" dirty="0">
                <a:solidFill>
                  <a:srgbClr val="00C009"/>
                </a:solidFill>
              </a:rPr>
              <a:t>, 2008]</a:t>
            </a:r>
            <a:endParaRPr lang="en-US" altLang="zh-CN" sz="1800" dirty="0" smtClean="0">
              <a:solidFill>
                <a:srgbClr val="00C009"/>
              </a:solidFill>
            </a:endParaRPr>
          </a:p>
          <a:p>
            <a:pPr marL="457200" indent="-457200">
              <a:buClr>
                <a:schemeClr val="bg1"/>
              </a:buClr>
              <a:buFont typeface="Wingdings" pitchFamily="2" charset="2"/>
              <a:buChar char="Ø"/>
            </a:pPr>
            <a:r>
              <a:rPr lang="en-US" altLang="zh-CN" dirty="0">
                <a:solidFill>
                  <a:schemeClr val="bg1"/>
                </a:solidFill>
              </a:rPr>
              <a:t>Three bands: H, He, O</a:t>
            </a:r>
            <a:r>
              <a:rPr lang="en-US" altLang="zh-CN" sz="1800" dirty="0">
                <a:solidFill>
                  <a:schemeClr val="bg1"/>
                </a:solidFill>
              </a:rPr>
              <a:t>                            </a:t>
            </a:r>
            <a:r>
              <a:rPr lang="en-US" altLang="zh-CN" sz="1800" dirty="0" smtClean="0">
                <a:solidFill>
                  <a:schemeClr val="bg1"/>
                </a:solidFill>
              </a:rPr>
              <a:t>                   </a:t>
            </a:r>
            <a:r>
              <a:rPr lang="en-US" altLang="zh-CN" dirty="0" smtClean="0">
                <a:solidFill>
                  <a:schemeClr val="bg1"/>
                </a:solidFill>
              </a:rPr>
              <a:t> </a:t>
            </a:r>
            <a:r>
              <a:rPr lang="en-US" altLang="zh-CN" sz="1800" dirty="0">
                <a:solidFill>
                  <a:srgbClr val="00C009"/>
                </a:solidFill>
              </a:rPr>
              <a:t>[</a:t>
            </a:r>
            <a:r>
              <a:rPr lang="en-US" altLang="zh-CN" sz="1800" i="1" dirty="0">
                <a:solidFill>
                  <a:srgbClr val="00C009"/>
                </a:solidFill>
              </a:rPr>
              <a:t>Meredith et al.</a:t>
            </a:r>
            <a:r>
              <a:rPr lang="en-US" altLang="zh-CN" sz="1800" dirty="0">
                <a:solidFill>
                  <a:srgbClr val="00C009"/>
                </a:solidFill>
              </a:rPr>
              <a:t>, 2003; </a:t>
            </a:r>
            <a:r>
              <a:rPr lang="en-US" altLang="zh-CN" sz="1800" i="1" dirty="0">
                <a:solidFill>
                  <a:srgbClr val="00C009"/>
                </a:solidFill>
              </a:rPr>
              <a:t>Fraser et al.</a:t>
            </a:r>
            <a:r>
              <a:rPr lang="en-US" altLang="zh-CN" sz="1800" dirty="0">
                <a:solidFill>
                  <a:srgbClr val="00C009"/>
                </a:solidFill>
              </a:rPr>
              <a:t>, 2010]</a:t>
            </a:r>
            <a:r>
              <a:rPr lang="en-US" altLang="zh-CN" sz="1800" dirty="0">
                <a:solidFill>
                  <a:schemeClr val="bg1"/>
                </a:solidFill>
              </a:rPr>
              <a:t> </a:t>
            </a:r>
            <a:endParaRPr lang="en-US" altLang="zh-CN" sz="1800" dirty="0" smtClean="0">
              <a:solidFill>
                <a:srgbClr val="00C009"/>
              </a:solidFill>
            </a:endParaRPr>
          </a:p>
          <a:p>
            <a:pPr marL="457200" indent="-457200">
              <a:buClr>
                <a:schemeClr val="bg1"/>
              </a:buClr>
              <a:buFont typeface="Wingdings" pitchFamily="2" charset="2"/>
              <a:buChar char="Ø"/>
            </a:pPr>
            <a:r>
              <a:rPr lang="en-US" altLang="zh-CN" dirty="0" smtClean="0">
                <a:solidFill>
                  <a:schemeClr val="bg1"/>
                </a:solidFill>
              </a:rPr>
              <a:t>Broadband incoherent spectrum                 </a:t>
            </a:r>
            <a:r>
              <a:rPr lang="en-US" altLang="zh-CN" sz="1800" dirty="0" smtClean="0">
                <a:solidFill>
                  <a:srgbClr val="00C009"/>
                </a:solidFill>
              </a:rPr>
              <a:t>[e.g., Anderson et al., 1992a, b]</a:t>
            </a:r>
            <a:endParaRPr lang="en-US" altLang="zh-CN" sz="1800" dirty="0" smtClean="0">
              <a:solidFill>
                <a:schemeClr val="bg1"/>
              </a:solidFill>
            </a:endParaRPr>
          </a:p>
          <a:p>
            <a:pPr marL="457200" indent="-457200">
              <a:buClr>
                <a:schemeClr val="bg1"/>
              </a:buClr>
              <a:buFont typeface="Wingdings" pitchFamily="2" charset="2"/>
              <a:buChar char="Ø"/>
            </a:pPr>
            <a:r>
              <a:rPr lang="en-US" altLang="zh-CN" dirty="0" smtClean="0">
                <a:solidFill>
                  <a:schemeClr val="bg1"/>
                </a:solidFill>
              </a:rPr>
              <a:t>Narrowband packets with rising tone          </a:t>
            </a:r>
            <a:r>
              <a:rPr lang="en-US" altLang="zh-CN" sz="1800" dirty="0" smtClean="0">
                <a:solidFill>
                  <a:srgbClr val="00C009"/>
                </a:solidFill>
              </a:rPr>
              <a:t>[</a:t>
            </a:r>
            <a:r>
              <a:rPr lang="en-US" altLang="zh-CN" sz="1800" i="1" dirty="0">
                <a:solidFill>
                  <a:srgbClr val="00C009"/>
                </a:solidFill>
              </a:rPr>
              <a:t>Pickett et al.</a:t>
            </a:r>
            <a:r>
              <a:rPr lang="en-US" altLang="zh-CN" sz="1800" dirty="0">
                <a:solidFill>
                  <a:srgbClr val="00C009"/>
                </a:solidFill>
              </a:rPr>
              <a:t>, 2010]</a:t>
            </a:r>
            <a:endParaRPr lang="en-US" altLang="zh-CN" sz="1800" dirty="0" smtClean="0">
              <a:solidFill>
                <a:srgbClr val="00C009"/>
              </a:solidFill>
            </a:endParaRPr>
          </a:p>
          <a:p>
            <a:pPr marL="457200" indent="-457200">
              <a:buClr>
                <a:schemeClr val="bg1"/>
              </a:buClr>
              <a:buFont typeface="Wingdings" pitchFamily="2" charset="2"/>
              <a:buChar char="Ø"/>
            </a:pPr>
            <a:r>
              <a:rPr lang="en-US" altLang="zh-CN" dirty="0" smtClean="0">
                <a:solidFill>
                  <a:schemeClr val="bg1"/>
                </a:solidFill>
              </a:rPr>
              <a:t>Typical amplitudes: 1-10nT                      </a:t>
            </a:r>
            <a:r>
              <a:rPr lang="en-US" altLang="zh-CN" sz="1800" dirty="0" smtClean="0">
                <a:solidFill>
                  <a:srgbClr val="00C009"/>
                </a:solidFill>
              </a:rPr>
              <a:t>[</a:t>
            </a:r>
            <a:r>
              <a:rPr lang="en-US" altLang="zh-CN" sz="1800" i="1" dirty="0">
                <a:solidFill>
                  <a:srgbClr val="00C009"/>
                </a:solidFill>
              </a:rPr>
              <a:t>Meredith et al.</a:t>
            </a:r>
            <a:r>
              <a:rPr lang="en-US" altLang="zh-CN" sz="1800" dirty="0">
                <a:solidFill>
                  <a:srgbClr val="00C009"/>
                </a:solidFill>
              </a:rPr>
              <a:t>, 2003; </a:t>
            </a:r>
            <a:r>
              <a:rPr lang="en-US" altLang="zh-CN" sz="1800" i="1" dirty="0">
                <a:solidFill>
                  <a:srgbClr val="00C009"/>
                </a:solidFill>
              </a:rPr>
              <a:t>Fraser et al.</a:t>
            </a:r>
            <a:r>
              <a:rPr lang="en-US" altLang="zh-CN" sz="1800" dirty="0">
                <a:solidFill>
                  <a:srgbClr val="00C009"/>
                </a:solidFill>
              </a:rPr>
              <a:t>, 2010]</a:t>
            </a:r>
            <a:endParaRPr lang="en-US" altLang="zh-CN" sz="1800" dirty="0" smtClean="0">
              <a:solidFill>
                <a:schemeClr val="bg1"/>
              </a:solidFill>
            </a:endParaRPr>
          </a:p>
          <a:p>
            <a:pPr marL="457200" indent="-457200">
              <a:buClr>
                <a:schemeClr val="bg1"/>
              </a:buClr>
              <a:buFont typeface="Wingdings" pitchFamily="2" charset="2"/>
              <a:buChar char="Ø"/>
            </a:pPr>
            <a:endParaRPr lang="en-US" altLang="zh-CN" dirty="0" smtClean="0">
              <a:solidFill>
                <a:schemeClr val="bg1"/>
              </a:solidFill>
            </a:endParaRPr>
          </a:p>
          <a:p>
            <a:pPr marL="457200" indent="-457200">
              <a:buClr>
                <a:schemeClr val="bg1"/>
              </a:buClr>
              <a:buFont typeface="Wingdings" pitchFamily="2" charset="2"/>
              <a:buChar char="Ø"/>
            </a:pPr>
            <a:endParaRPr lang="zh-CN" altLang="en-US" dirty="0">
              <a:solidFill>
                <a:schemeClr val="bg1"/>
              </a:solidFill>
            </a:endParaRPr>
          </a:p>
        </p:txBody>
      </p:sp>
      <p:grpSp>
        <p:nvGrpSpPr>
          <p:cNvPr id="4" name="组合 8"/>
          <p:cNvGrpSpPr/>
          <p:nvPr/>
        </p:nvGrpSpPr>
        <p:grpSpPr>
          <a:xfrm>
            <a:off x="1294809" y="1844824"/>
            <a:ext cx="6734468" cy="4752528"/>
            <a:chOff x="1151558" y="836712"/>
            <a:chExt cx="7077075" cy="5457825"/>
          </a:xfrm>
        </p:grpSpPr>
        <p:pic>
          <p:nvPicPr>
            <p:cNvPr id="10" name="Picture 2"/>
            <p:cNvPicPr>
              <a:picLocks noChangeAspect="1" noChangeArrowheads="1"/>
            </p:cNvPicPr>
            <p:nvPr/>
          </p:nvPicPr>
          <p:blipFill>
            <a:blip r:embed="rId3" cstate="print"/>
            <a:srcRect/>
            <a:stretch>
              <a:fillRect/>
            </a:stretch>
          </p:blipFill>
          <p:spPr bwMode="auto">
            <a:xfrm>
              <a:off x="1151558" y="836712"/>
              <a:ext cx="7077075" cy="5457825"/>
            </a:xfrm>
            <a:prstGeom prst="rect">
              <a:avLst/>
            </a:prstGeom>
            <a:noFill/>
            <a:ln w="9525">
              <a:noFill/>
              <a:miter lim="800000"/>
              <a:headEnd/>
              <a:tailEnd/>
            </a:ln>
          </p:spPr>
        </p:pic>
        <p:sp>
          <p:nvSpPr>
            <p:cNvPr id="11" name="矩形 10"/>
            <p:cNvSpPr/>
            <p:nvPr/>
          </p:nvSpPr>
          <p:spPr>
            <a:xfrm>
              <a:off x="1295574" y="908720"/>
              <a:ext cx="1685077" cy="369332"/>
            </a:xfrm>
            <a:prstGeom prst="rect">
              <a:avLst/>
            </a:prstGeom>
          </p:spPr>
          <p:txBody>
            <a:bodyPr wrap="none">
              <a:spAutoFit/>
            </a:bodyPr>
            <a:lstStyle/>
            <a:p>
              <a:pPr algn="ctr"/>
              <a:r>
                <a:rPr lang="en-US" altLang="zh-CN" dirty="0" smtClean="0">
                  <a:solidFill>
                    <a:schemeClr val="accent1"/>
                  </a:solidFill>
                </a:rPr>
                <a:t>[</a:t>
              </a:r>
              <a:r>
                <a:rPr lang="en-US" altLang="zh-CN" i="1" dirty="0" smtClean="0">
                  <a:solidFill>
                    <a:schemeClr val="accent1"/>
                  </a:solidFill>
                </a:rPr>
                <a:t>Thorne</a:t>
              </a:r>
              <a:r>
                <a:rPr lang="en-US" altLang="zh-CN" dirty="0" smtClean="0">
                  <a:solidFill>
                    <a:schemeClr val="accent1"/>
                  </a:solidFill>
                </a:rPr>
                <a:t>, 2010]</a:t>
              </a:r>
              <a:endParaRPr lang="zh-CN" altLang="en-US" dirty="0">
                <a:solidFill>
                  <a:schemeClr val="accent1"/>
                </a:solidFill>
              </a:endParaRPr>
            </a:p>
          </p:txBody>
        </p:sp>
      </p:grpSp>
      <p:grpSp>
        <p:nvGrpSpPr>
          <p:cNvPr id="6" name="组合 7"/>
          <p:cNvGrpSpPr/>
          <p:nvPr/>
        </p:nvGrpSpPr>
        <p:grpSpPr>
          <a:xfrm>
            <a:off x="468437" y="908721"/>
            <a:ext cx="8640960" cy="5832647"/>
            <a:chOff x="972493" y="1412776"/>
            <a:chExt cx="7344816" cy="5121860"/>
          </a:xfrm>
        </p:grpSpPr>
        <p:pic>
          <p:nvPicPr>
            <p:cNvPr id="5"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72493" y="1412776"/>
              <a:ext cx="7344816" cy="47525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972493" y="6165304"/>
              <a:ext cx="7272808" cy="369332"/>
            </a:xfrm>
            <a:prstGeom prst="rect">
              <a:avLst/>
            </a:prstGeom>
            <a:noFill/>
          </p:spPr>
          <p:txBody>
            <a:bodyPr wrap="square" rtlCol="0">
              <a:spAutoFit/>
            </a:bodyPr>
            <a:lstStyle/>
            <a:p>
              <a:pPr algn="ctr"/>
              <a:r>
                <a:rPr lang="en-US" altLang="zh-CN" dirty="0" smtClean="0">
                  <a:solidFill>
                    <a:srgbClr val="00C009"/>
                  </a:solidFill>
                </a:rPr>
                <a:t>[Fraser et al., 2010]</a:t>
              </a:r>
              <a:endParaRPr lang="zh-CN" altLang="en-US" dirty="0">
                <a:solidFill>
                  <a:srgbClr val="00C009"/>
                </a:solidFill>
              </a:endParaRPr>
            </a:p>
          </p:txBody>
        </p:sp>
      </p:grpSp>
      <p:grpSp>
        <p:nvGrpSpPr>
          <p:cNvPr id="8" name="组合 11"/>
          <p:cNvGrpSpPr/>
          <p:nvPr/>
        </p:nvGrpSpPr>
        <p:grpSpPr>
          <a:xfrm>
            <a:off x="-770" y="1006795"/>
            <a:ext cx="9686231" cy="3718349"/>
            <a:chOff x="1" y="1934739"/>
            <a:chExt cx="9721850" cy="3718349"/>
          </a:xfrm>
        </p:grpSpPr>
        <p:pic>
          <p:nvPicPr>
            <p:cNvPr id="226307"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 y="1934739"/>
              <a:ext cx="9721850" cy="37183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TextBox 13"/>
            <p:cNvSpPr txBox="1"/>
            <p:nvPr/>
          </p:nvSpPr>
          <p:spPr>
            <a:xfrm>
              <a:off x="3564781" y="1979548"/>
              <a:ext cx="2376264" cy="369332"/>
            </a:xfrm>
            <a:prstGeom prst="rect">
              <a:avLst/>
            </a:prstGeom>
            <a:noFill/>
          </p:spPr>
          <p:txBody>
            <a:bodyPr wrap="square" rtlCol="0">
              <a:spAutoFit/>
            </a:bodyPr>
            <a:lstStyle/>
            <a:p>
              <a:r>
                <a:rPr lang="en-US" altLang="zh-CN" dirty="0">
                  <a:solidFill>
                    <a:srgbClr val="00B050"/>
                  </a:solidFill>
                </a:rPr>
                <a:t>[</a:t>
              </a:r>
              <a:r>
                <a:rPr lang="en-US" altLang="zh-CN" dirty="0" smtClean="0">
                  <a:solidFill>
                    <a:srgbClr val="00B050"/>
                  </a:solidFill>
                </a:rPr>
                <a:t>Pickett et al., 2010]</a:t>
              </a:r>
              <a:endParaRPr lang="zh-CN" altLang="en-US" dirty="0">
                <a:solidFill>
                  <a:srgbClr val="00B050"/>
                </a:solidFill>
              </a:endParaRPr>
            </a:p>
          </p:txBody>
        </p:sp>
      </p:grpSp>
      <p:sp>
        <p:nvSpPr>
          <p:cNvPr id="15" name="TextBox 14"/>
          <p:cNvSpPr txBox="1"/>
          <p:nvPr/>
        </p:nvSpPr>
        <p:spPr>
          <a:xfrm>
            <a:off x="0" y="5833608"/>
            <a:ext cx="9721849" cy="738664"/>
          </a:xfrm>
          <a:prstGeom prst="rect">
            <a:avLst/>
          </a:prstGeom>
          <a:noFill/>
          <a:ln w="38100">
            <a:solidFill>
              <a:srgbClr val="FF0000"/>
            </a:solidFill>
          </a:ln>
        </p:spPr>
        <p:txBody>
          <a:bodyPr wrap="square" rtlCol="0">
            <a:spAutoFit/>
          </a:bodyPr>
          <a:lstStyle/>
          <a:p>
            <a:pPr algn="ctr"/>
            <a:r>
              <a:rPr lang="en-US" altLang="zh-CN" sz="2400" dirty="0" smtClean="0"/>
              <a:t>Occurrence of nonlinear processes</a:t>
            </a:r>
          </a:p>
          <a:p>
            <a:pPr algn="ctr"/>
            <a:r>
              <a:rPr lang="en-US" altLang="zh-CN" dirty="0" smtClean="0">
                <a:solidFill>
                  <a:srgbClr val="00C009"/>
                </a:solidFill>
              </a:rPr>
              <a:t>[</a:t>
            </a:r>
            <a:r>
              <a:rPr lang="en-US" altLang="zh-CN" i="1" dirty="0" smtClean="0">
                <a:solidFill>
                  <a:srgbClr val="00C009"/>
                </a:solidFill>
              </a:rPr>
              <a:t>Albert </a:t>
            </a:r>
            <a:r>
              <a:rPr lang="en-US" altLang="zh-CN" i="1" dirty="0">
                <a:solidFill>
                  <a:srgbClr val="00C009"/>
                </a:solidFill>
              </a:rPr>
              <a:t>and </a:t>
            </a:r>
            <a:r>
              <a:rPr lang="en-US" altLang="zh-CN" i="1" dirty="0" err="1">
                <a:solidFill>
                  <a:srgbClr val="00C009"/>
                </a:solidFill>
              </a:rPr>
              <a:t>Bortnik</a:t>
            </a:r>
            <a:r>
              <a:rPr lang="en-US" altLang="zh-CN" dirty="0">
                <a:solidFill>
                  <a:srgbClr val="00C009"/>
                </a:solidFill>
              </a:rPr>
              <a:t>, </a:t>
            </a:r>
            <a:r>
              <a:rPr lang="en-US" altLang="zh-CN" dirty="0" smtClean="0">
                <a:solidFill>
                  <a:srgbClr val="00C009"/>
                </a:solidFill>
              </a:rPr>
              <a:t>2009]</a:t>
            </a:r>
          </a:p>
        </p:txBody>
      </p:sp>
    </p:spTree>
    <p:extLst>
      <p:ext uri="{BB962C8B-B14F-4D97-AF65-F5344CB8AC3E}">
        <p14:creationId xmlns:p14="http://schemas.microsoft.com/office/powerpoint/2010/main" xmlns="" val="41259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ox(ou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xit" presetSubtype="16" fill="hold" nodeType="clickEffect">
                                  <p:stCondLst>
                                    <p:cond delay="0"/>
                                  </p:stCondLst>
                                  <p:childTnLst>
                                    <p:animEffect transition="out" filter="box(in)">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6"/>
                                        </p:tgtEl>
                                        <p:attrNameLst>
                                          <p:attrName>ppt_x</p:attrName>
                                        </p:attrNameLst>
                                      </p:cBhvr>
                                      <p:tavLst>
                                        <p:tav tm="0">
                                          <p:val>
                                            <p:strVal val="ppt_x"/>
                                          </p:val>
                                        </p:tav>
                                        <p:tav tm="100000">
                                          <p:val>
                                            <p:strVal val="ppt_x"/>
                                          </p:val>
                                        </p:tav>
                                      </p:tavLst>
                                    </p:anim>
                                    <p:anim calcmode="lin" valueType="num">
                                      <p:cBhvr additive="base">
                                        <p:cTn id="41" dur="500"/>
                                        <p:tgtEl>
                                          <p:spTgt spid="6"/>
                                        </p:tgtEl>
                                        <p:attrNameLst>
                                          <p:attrName>ppt_y</p:attrName>
                                        </p:attrNameLst>
                                      </p:cBhvr>
                                      <p:tavLst>
                                        <p:tav tm="0">
                                          <p:val>
                                            <p:strVal val="ppt_y"/>
                                          </p:val>
                                        </p:tav>
                                        <p:tav tm="100000">
                                          <p:val>
                                            <p:strVal val="1+ppt_h/2"/>
                                          </p:val>
                                        </p:tav>
                                      </p:tavLst>
                                    </p:anim>
                                    <p:set>
                                      <p:cBhvr>
                                        <p:cTn id="42" dur="1" fill="hold">
                                          <p:stCondLst>
                                            <p:cond delay="499"/>
                                          </p:stCondLst>
                                        </p:cTn>
                                        <p:tgtEl>
                                          <p:spTgt spid="6"/>
                                        </p:tgtEl>
                                        <p:attrNameLst>
                                          <p:attrName>style.visibility</p:attrName>
                                        </p:attrNameLst>
                                      </p:cBhvr>
                                      <p:to>
                                        <p:strVal val="hidden"/>
                                      </p:to>
                                    </p:set>
                                  </p:childTnLst>
                                </p:cTn>
                              </p:par>
                              <p:par>
                                <p:cTn id="43" presetID="2" presetClass="entr" presetSubtype="4" fill="hold" nodeType="with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 calcmode="lin" valueType="num">
                                      <p:cBhvr additive="base">
                                        <p:cTn id="4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2" presetClass="entr" presetSubtype="4" fill="hold" nodeType="withEffect">
                                  <p:stCondLst>
                                    <p:cond delay="0"/>
                                  </p:stCondLst>
                                  <p:iterate type="lt">
                                    <p:tmPct val="0"/>
                                  </p:iterate>
                                  <p:childTnLst>
                                    <p:set>
                                      <p:cBhvr>
                                        <p:cTn id="59" dur="1" fill="hold">
                                          <p:stCondLst>
                                            <p:cond delay="0"/>
                                          </p:stCondLst>
                                        </p:cTn>
                                        <p:tgtEl>
                                          <p:spTgt spid="3">
                                            <p:txEl>
                                              <p:pRg st="4" end="4"/>
                                            </p:txEl>
                                          </p:spTgt>
                                        </p:tgtEl>
                                        <p:attrNameLst>
                                          <p:attrName>style.visibility</p:attrName>
                                        </p:attrNameLst>
                                      </p:cBhvr>
                                      <p:to>
                                        <p:strVal val="visible"/>
                                      </p:to>
                                    </p:set>
                                    <p:anim calcmode="lin" valueType="num">
                                      <p:cBhvr additive="base">
                                        <p:cTn id="6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mph" presetSubtype="0" fill="hold" nodeType="clickEffect">
                                  <p:stCondLst>
                                    <p:cond delay="0"/>
                                  </p:stCondLst>
                                  <p:iterate type="lt">
                                    <p:tmPct val="4000"/>
                                  </p:iterate>
                                  <p:childTnLst>
                                    <p:set>
                                      <p:cBhvr override="childStyle">
                                        <p:cTn id="65" dur="500" fill="hold"/>
                                        <p:tgtEl>
                                          <p:spTgt spid="3">
                                            <p:txEl>
                                              <p:pRg st="4" end="4"/>
                                            </p:txEl>
                                          </p:spTgt>
                                        </p:tgtEl>
                                        <p:attrNameLst>
                                          <p:attrName>style.color</p:attrName>
                                        </p:attrNameLst>
                                      </p:cBhvr>
                                      <p:to>
                                        <p:clrVal>
                                          <a:srgbClr val="FF0000"/>
                                        </p:clrVal>
                                      </p:to>
                                    </p:set>
                                    <p:set>
                                      <p:cBhvr>
                                        <p:cTn id="66" dur="500" fill="hold"/>
                                        <p:tgtEl>
                                          <p:spTgt spid="3">
                                            <p:txEl>
                                              <p:pRg st="4" end="4"/>
                                            </p:txEl>
                                          </p:spTgt>
                                        </p:tgtEl>
                                        <p:attrNameLst>
                                          <p:attrName>fillcolor</p:attrName>
                                        </p:attrNameLst>
                                      </p:cBhvr>
                                      <p:to>
                                        <p:clrVal>
                                          <a:srgbClr val="FF0000"/>
                                        </p:clrVal>
                                      </p:to>
                                    </p:set>
                                    <p:set>
                                      <p:cBhvr>
                                        <p:cTn id="67" dur="500" fill="hold"/>
                                        <p:tgtEl>
                                          <p:spTgt spid="3">
                                            <p:txEl>
                                              <p:pRg st="4" end="4"/>
                                            </p:txEl>
                                          </p:spTgt>
                                        </p:tgtEl>
                                        <p:attrNameLst>
                                          <p:attrName>fill.type</p:attrName>
                                        </p:attrNameLst>
                                      </p:cBhvr>
                                      <p:to>
                                        <p:strVal val="solid"/>
                                      </p:to>
                                    </p:set>
                                  </p:childTnLst>
                                </p:cTn>
                              </p:par>
                              <p:par>
                                <p:cTn id="68" presetID="2" presetClass="entr" presetSubtype="4"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additive="base">
                                        <p:cTn id="70" dur="500" fill="hold"/>
                                        <p:tgtEl>
                                          <p:spTgt spid="15"/>
                                        </p:tgtEl>
                                        <p:attrNameLst>
                                          <p:attrName>ppt_x</p:attrName>
                                        </p:attrNameLst>
                                      </p:cBhvr>
                                      <p:tavLst>
                                        <p:tav tm="0">
                                          <p:val>
                                            <p:strVal val="#ppt_x"/>
                                          </p:val>
                                        </p:tav>
                                        <p:tav tm="100000">
                                          <p:val>
                                            <p:strVal val="#ppt_x"/>
                                          </p:val>
                                        </p:tav>
                                      </p:tavLst>
                                    </p:anim>
                                    <p:anim calcmode="lin" valueType="num">
                                      <p:cBhvr additive="base">
                                        <p:cTn id="7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solidFill>
                  <a:srgbClr val="FFFF00"/>
                </a:solidFill>
                <a:latin typeface="Times New Roman" pitchFamily="18" charset="0"/>
              </a:rPr>
              <a:t>Drift-resonance</a:t>
            </a:r>
            <a:endParaRPr lang="zh-CN" altLang="en-US" dirty="0"/>
          </a:p>
        </p:txBody>
      </p:sp>
      <p:sp>
        <p:nvSpPr>
          <p:cNvPr id="3" name="内容占位符 2"/>
          <p:cNvSpPr>
            <a:spLocks noGrp="1"/>
          </p:cNvSpPr>
          <p:nvPr>
            <p:ph idx="1"/>
          </p:nvPr>
        </p:nvSpPr>
        <p:spPr/>
        <p:txBody>
          <a:bodyPr/>
          <a:lstStyle/>
          <a:p>
            <a:pPr>
              <a:buClr>
                <a:schemeClr val="bg1"/>
              </a:buClr>
              <a:buFont typeface="Wingdings" pitchFamily="2" charset="2"/>
              <a:buChar char="Ø"/>
            </a:pPr>
            <a:r>
              <a:rPr lang="en-US" altLang="zh-CN" sz="2800" dirty="0" smtClean="0">
                <a:solidFill>
                  <a:schemeClr val="bg1"/>
                </a:solidFill>
              </a:rPr>
              <a:t>Drift-resonance with ULF waves (1 </a:t>
            </a:r>
            <a:r>
              <a:rPr lang="en-US" altLang="zh-CN" sz="2800" dirty="0" err="1" smtClean="0">
                <a:solidFill>
                  <a:schemeClr val="bg1"/>
                </a:solidFill>
              </a:rPr>
              <a:t>mHz</a:t>
            </a:r>
            <a:r>
              <a:rPr lang="en-US" altLang="zh-CN" sz="2800" dirty="0" smtClean="0">
                <a:solidFill>
                  <a:schemeClr val="bg1"/>
                </a:solidFill>
              </a:rPr>
              <a:t> to 1 Hz geomagnetic pulsations)</a:t>
            </a:r>
          </a:p>
          <a:p>
            <a:pPr>
              <a:buClr>
                <a:schemeClr val="bg1"/>
              </a:buClr>
              <a:buFont typeface="Wingdings" pitchFamily="2" charset="2"/>
              <a:buChar char="Ø"/>
            </a:pPr>
            <a:r>
              <a:rPr lang="en-US" altLang="zh-CN" sz="2800" dirty="0" smtClean="0">
                <a:solidFill>
                  <a:schemeClr val="bg1"/>
                </a:solidFill>
              </a:rPr>
              <a:t>Violating the 3</a:t>
            </a:r>
            <a:r>
              <a:rPr lang="en-US" altLang="zh-CN" sz="2800" baseline="30000" dirty="0" smtClean="0">
                <a:solidFill>
                  <a:schemeClr val="bg1"/>
                </a:solidFill>
              </a:rPr>
              <a:t>rd</a:t>
            </a:r>
            <a:r>
              <a:rPr lang="en-US" altLang="zh-CN" sz="2800" dirty="0" smtClean="0">
                <a:solidFill>
                  <a:schemeClr val="bg1"/>
                </a:solidFill>
              </a:rPr>
              <a:t> adiabatic invariant</a:t>
            </a:r>
          </a:p>
          <a:p>
            <a:pPr>
              <a:buClr>
                <a:schemeClr val="bg1"/>
              </a:buClr>
              <a:buFont typeface="Wingdings" pitchFamily="2" charset="2"/>
              <a:buChar char="Ø"/>
            </a:pPr>
            <a:r>
              <a:rPr lang="en-US" altLang="zh-CN" sz="2800" dirty="0" smtClean="0">
                <a:solidFill>
                  <a:schemeClr val="bg1"/>
                </a:solidFill>
              </a:rPr>
              <a:t>Conserving the 1</a:t>
            </a:r>
            <a:r>
              <a:rPr lang="en-US" altLang="zh-CN" sz="2800" baseline="30000" dirty="0" smtClean="0">
                <a:solidFill>
                  <a:schemeClr val="bg1"/>
                </a:solidFill>
              </a:rPr>
              <a:t>st </a:t>
            </a:r>
            <a:r>
              <a:rPr lang="en-US" altLang="zh-CN" sz="2800" dirty="0" smtClean="0">
                <a:solidFill>
                  <a:schemeClr val="bg1"/>
                </a:solidFill>
              </a:rPr>
              <a:t>and 2</a:t>
            </a:r>
            <a:r>
              <a:rPr lang="en-US" altLang="zh-CN" sz="2800" baseline="30000" dirty="0" smtClean="0">
                <a:solidFill>
                  <a:schemeClr val="bg1"/>
                </a:solidFill>
              </a:rPr>
              <a:t>nd </a:t>
            </a:r>
            <a:r>
              <a:rPr lang="en-US" altLang="zh-CN" sz="2800" dirty="0" smtClean="0">
                <a:solidFill>
                  <a:schemeClr val="bg1"/>
                </a:solidFill>
              </a:rPr>
              <a:t>adiabatic invariants</a:t>
            </a:r>
          </a:p>
          <a:p>
            <a:pPr>
              <a:buClr>
                <a:schemeClr val="bg1"/>
              </a:buClr>
              <a:buFont typeface="Wingdings" pitchFamily="2" charset="2"/>
              <a:buChar char="Ø"/>
            </a:pPr>
            <a:r>
              <a:rPr lang="en-US" altLang="zh-CN" sz="2800" dirty="0" smtClean="0">
                <a:solidFill>
                  <a:schemeClr val="bg1"/>
                </a:solidFill>
              </a:rPr>
              <a:t>Radial diffusion</a:t>
            </a:r>
          </a:p>
          <a:p>
            <a:pPr>
              <a:buClr>
                <a:schemeClr val="bg1"/>
              </a:buClr>
              <a:buFont typeface="Wingdings" pitchFamily="2" charset="2"/>
              <a:buChar char="Ø"/>
            </a:pPr>
            <a:endParaRPr lang="en-US" altLang="zh-CN" sz="2800" dirty="0" smtClean="0">
              <a:solidFill>
                <a:schemeClr val="bg1"/>
              </a:solidFill>
            </a:endParaRPr>
          </a:p>
          <a:p>
            <a:pPr>
              <a:buClr>
                <a:schemeClr val="bg1"/>
              </a:buClr>
              <a:buFont typeface="Wingdings" pitchFamily="2" charset="2"/>
              <a:buChar char="Ø"/>
            </a:pPr>
            <a:endParaRPr lang="en-US" altLang="zh-CN" sz="2800" dirty="0" smtClean="0">
              <a:solidFill>
                <a:schemeClr val="bg1"/>
              </a:solidFill>
            </a:endParaRPr>
          </a:p>
          <a:p>
            <a:pPr>
              <a:buClr>
                <a:schemeClr val="bg1"/>
              </a:buClr>
              <a:buFont typeface="Wingdings" pitchFamily="2" charset="2"/>
              <a:buChar char="Ø"/>
            </a:pPr>
            <a:endParaRPr lang="en-US" altLang="zh-CN" sz="2800" dirty="0" smtClean="0">
              <a:solidFill>
                <a:schemeClr val="bg1"/>
              </a:solidFill>
            </a:endParaRPr>
          </a:p>
          <a:p>
            <a:pPr>
              <a:buClr>
                <a:schemeClr val="bg1"/>
              </a:buClr>
              <a:buFont typeface="Wingdings" pitchFamily="2" charset="2"/>
              <a:buChar char="Ø"/>
            </a:pPr>
            <a:endParaRPr lang="en-US" altLang="zh-CN" sz="2800" dirty="0" smtClean="0">
              <a:solidFill>
                <a:schemeClr val="bg1"/>
              </a:solidFill>
            </a:endParaRPr>
          </a:p>
          <a:p>
            <a:endParaRPr lang="en-US" altLang="zh-CN" dirty="0" smtClean="0">
              <a:solidFill>
                <a:schemeClr val="bg1"/>
              </a:solidFill>
            </a:endParaRPr>
          </a:p>
          <a:p>
            <a:endParaRPr lang="en-US" altLang="zh-CN" dirty="0" smtClean="0">
              <a:solidFill>
                <a:schemeClr val="bg1"/>
              </a:solidFill>
            </a:endParaRPr>
          </a:p>
          <a:p>
            <a:r>
              <a:rPr lang="en-US" altLang="zh-CN" dirty="0" smtClean="0">
                <a:solidFill>
                  <a:schemeClr val="bg1"/>
                </a:solidFill>
              </a:rPr>
              <a:t> </a:t>
            </a:r>
            <a:endParaRPr lang="zh-CN" altLang="en-US" dirty="0">
              <a:solidFill>
                <a:schemeClr val="bg1"/>
              </a:solidFill>
            </a:endParaRPr>
          </a:p>
        </p:txBody>
      </p:sp>
      <p:graphicFrame>
        <p:nvGraphicFramePr>
          <p:cNvPr id="5" name="对象 4"/>
          <p:cNvGraphicFramePr>
            <a:graphicFrameLocks noChangeAspect="1"/>
          </p:cNvGraphicFramePr>
          <p:nvPr/>
        </p:nvGraphicFramePr>
        <p:xfrm>
          <a:off x="972493" y="3501008"/>
          <a:ext cx="8255000" cy="2424113"/>
        </p:xfrm>
        <a:graphic>
          <a:graphicData uri="http://schemas.openxmlformats.org/presentationml/2006/ole">
            <p:oleObj spid="_x0000_s158722" name="Formula" r:id="rId4" imgW="4010760" imgH="1223280" progId="Equation.Ribbit">
              <p:embed/>
            </p:oleObj>
          </a:graphicData>
        </a:graphic>
      </p:graphicFrame>
      <p:grpSp>
        <p:nvGrpSpPr>
          <p:cNvPr id="12" name="组合 11"/>
          <p:cNvGrpSpPr/>
          <p:nvPr/>
        </p:nvGrpSpPr>
        <p:grpSpPr>
          <a:xfrm>
            <a:off x="1044501" y="3501008"/>
            <a:ext cx="7920880" cy="3312368"/>
            <a:chOff x="1044501" y="3501008"/>
            <a:chExt cx="7920880" cy="3312368"/>
          </a:xfrm>
        </p:grpSpPr>
        <p:sp>
          <p:nvSpPr>
            <p:cNvPr id="10" name="矩形 9"/>
            <p:cNvSpPr/>
            <p:nvPr/>
          </p:nvSpPr>
          <p:spPr bwMode="auto">
            <a:xfrm>
              <a:off x="5941045" y="3501008"/>
              <a:ext cx="1728192" cy="108012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zh-CN" altLang="en-US" sz="1800" b="0" i="0" u="none" strike="noStrike" cap="none" normalizeH="0" baseline="0" smtClean="0">
                <a:ln>
                  <a:noFill/>
                </a:ln>
                <a:solidFill>
                  <a:schemeClr val="bg1"/>
                </a:solidFill>
                <a:effectLst/>
                <a:latin typeface="Arial" charset="0"/>
                <a:ea typeface="宋体" pitchFamily="2" charset="-122"/>
              </a:endParaRPr>
            </a:p>
          </p:txBody>
        </p:sp>
        <p:sp>
          <p:nvSpPr>
            <p:cNvPr id="11" name="TextBox 10"/>
            <p:cNvSpPr txBox="1"/>
            <p:nvPr/>
          </p:nvSpPr>
          <p:spPr>
            <a:xfrm>
              <a:off x="1044501" y="5859269"/>
              <a:ext cx="7920880" cy="954107"/>
            </a:xfrm>
            <a:prstGeom prst="rect">
              <a:avLst/>
            </a:prstGeom>
            <a:noFill/>
          </p:spPr>
          <p:txBody>
            <a:bodyPr wrap="square" rtlCol="0">
              <a:spAutoFit/>
            </a:bodyPr>
            <a:lstStyle/>
            <a:p>
              <a:r>
                <a:rPr lang="en-US" altLang="zh-CN" sz="2800" dirty="0" smtClean="0">
                  <a:solidFill>
                    <a:srgbClr val="FF0000"/>
                  </a:solidFill>
                </a:rPr>
                <a:t>Empirical loss terms near the Earth and in the slot region.</a:t>
              </a:r>
              <a:endParaRPr lang="zh-CN" altLang="en-US" sz="2800" dirty="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solidFill>
                  <a:srgbClr val="FFFF00"/>
                </a:solidFill>
                <a:latin typeface="Times New Roman" pitchFamily="18" charset="0"/>
                <a:cs typeface="Times New Roman" pitchFamily="18" charset="0"/>
              </a:rPr>
              <a:t>Classification of ULF wave</a:t>
            </a:r>
            <a:endParaRPr lang="zh-CN" altLang="en-US" b="1" dirty="0">
              <a:solidFill>
                <a:srgbClr val="FFFF00"/>
              </a:solidFill>
              <a:latin typeface="Times New Roman" pitchFamily="18" charset="0"/>
              <a:cs typeface="Times New Roman" pitchFamily="18" charset="0"/>
            </a:endParaRPr>
          </a:p>
        </p:txBody>
      </p:sp>
      <p:graphicFrame>
        <p:nvGraphicFramePr>
          <p:cNvPr id="4" name="内容占位符 3"/>
          <p:cNvGraphicFramePr>
            <a:graphicFrameLocks noGrp="1"/>
          </p:cNvGraphicFramePr>
          <p:nvPr>
            <p:ph idx="1"/>
          </p:nvPr>
        </p:nvGraphicFramePr>
        <p:xfrm>
          <a:off x="860397" y="1142984"/>
          <a:ext cx="8286808" cy="4071967"/>
        </p:xfrm>
        <a:graphic>
          <a:graphicData uri="http://schemas.openxmlformats.org/drawingml/2006/table">
            <a:tbl>
              <a:tblPr firstRow="1">
                <a:tableStyleId>{E269D01E-BC32-4049-B463-5C60D7B0CCD2}</a:tableStyleId>
              </a:tblPr>
              <a:tblGrid>
                <a:gridCol w="1035851"/>
                <a:gridCol w="1035851"/>
                <a:gridCol w="1035851"/>
                <a:gridCol w="1035851"/>
                <a:gridCol w="1035851"/>
                <a:gridCol w="1035851"/>
                <a:gridCol w="1035851"/>
                <a:gridCol w="1035851"/>
              </a:tblGrid>
              <a:tr h="563453">
                <a:tc gridSpan="8">
                  <a:txBody>
                    <a:bodyPr/>
                    <a:lstStyle/>
                    <a:p>
                      <a:pPr algn="ctr"/>
                      <a:r>
                        <a:rPr lang="en-US" dirty="0"/>
                        <a:t>Pulsation </a:t>
                      </a:r>
                      <a:r>
                        <a:rPr lang="en-US" dirty="0" smtClean="0"/>
                        <a:t>Classes</a:t>
                      </a:r>
                      <a:endParaRPr lang="en-US" dirty="0">
                        <a:solidFill>
                          <a:schemeClr val="bg1"/>
                        </a:solidFill>
                      </a:endParaRPr>
                    </a:p>
                  </a:txBody>
                  <a:tcPr marL="47625" marR="47625" marT="47625" marB="47625"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981687">
                <a:tc>
                  <a:txBody>
                    <a:bodyPr/>
                    <a:lstStyle/>
                    <a:p>
                      <a:endParaRPr lang="zh-CN" altLang="en-US">
                        <a:solidFill>
                          <a:schemeClr val="bg1"/>
                        </a:solidFill>
                      </a:endParaRPr>
                    </a:p>
                  </a:txBody>
                  <a:tcPr marL="47625" marR="47625" marT="47625" marB="47625" anchor="ctr"/>
                </a:tc>
                <a:tc gridSpan="5">
                  <a:txBody>
                    <a:bodyPr/>
                    <a:lstStyle/>
                    <a:p>
                      <a:pPr algn="ctr"/>
                      <a:r>
                        <a:rPr lang="en-US" dirty="0"/>
                        <a:t>Continuous pulsations</a:t>
                      </a:r>
                      <a:endParaRPr lang="en-US" dirty="0">
                        <a:solidFill>
                          <a:schemeClr val="bg1"/>
                        </a:solidFill>
                      </a:endParaRPr>
                    </a:p>
                  </a:txBody>
                  <a:tcPr marL="47625" marR="47625" marT="47625" marB="47625"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2">
                  <a:txBody>
                    <a:bodyPr/>
                    <a:lstStyle/>
                    <a:p>
                      <a:pPr algn="ctr"/>
                      <a:r>
                        <a:rPr lang="en-US" dirty="0"/>
                        <a:t>Irregular pulsations</a:t>
                      </a:r>
                      <a:endParaRPr lang="en-US" dirty="0">
                        <a:solidFill>
                          <a:schemeClr val="bg1"/>
                        </a:solidFill>
                      </a:endParaRPr>
                    </a:p>
                  </a:txBody>
                  <a:tcPr marL="47625" marR="47625" marT="47625" marB="47625" anchor="ctr"/>
                </a:tc>
                <a:tc hMerge="1">
                  <a:txBody>
                    <a:bodyPr/>
                    <a:lstStyle/>
                    <a:p>
                      <a:endParaRPr lang="zh-CN" altLang="en-US"/>
                    </a:p>
                  </a:txBody>
                  <a:tcPr/>
                </a:tc>
              </a:tr>
              <a:tr h="563453">
                <a:tc>
                  <a:txBody>
                    <a:bodyPr/>
                    <a:lstStyle/>
                    <a:p>
                      <a:pPr algn="ctr"/>
                      <a:endParaRPr lang="zh-CN" altLang="en-US" dirty="0">
                        <a:solidFill>
                          <a:schemeClr val="bg1"/>
                        </a:solidFill>
                      </a:endParaRPr>
                    </a:p>
                  </a:txBody>
                  <a:tcPr marL="47625" marR="47625" marT="47625" marB="47625" anchor="ctr"/>
                </a:tc>
                <a:tc>
                  <a:txBody>
                    <a:bodyPr/>
                    <a:lstStyle/>
                    <a:p>
                      <a:pPr algn="ctr"/>
                      <a:r>
                        <a:rPr lang="en-US" dirty="0">
                          <a:hlinkClick r:id="rId2" action="ppaction://hlinkfile"/>
                        </a:rPr>
                        <a:t>Pc 1</a:t>
                      </a:r>
                      <a:endParaRPr lang="en-US" dirty="0">
                        <a:solidFill>
                          <a:schemeClr val="bg1"/>
                        </a:solidFill>
                      </a:endParaRPr>
                    </a:p>
                  </a:txBody>
                  <a:tcPr marL="47625" marR="47625" marT="47625" marB="47625" anchor="ctr"/>
                </a:tc>
                <a:tc>
                  <a:txBody>
                    <a:bodyPr/>
                    <a:lstStyle/>
                    <a:p>
                      <a:pPr algn="ctr"/>
                      <a:r>
                        <a:rPr lang="en-US" dirty="0"/>
                        <a:t>Pc 2</a:t>
                      </a:r>
                      <a:endParaRPr lang="en-US" dirty="0">
                        <a:solidFill>
                          <a:schemeClr val="bg1"/>
                        </a:solidFill>
                      </a:endParaRPr>
                    </a:p>
                  </a:txBody>
                  <a:tcPr marL="47625" marR="47625" marT="47625" marB="47625" anchor="ctr"/>
                </a:tc>
                <a:tc>
                  <a:txBody>
                    <a:bodyPr/>
                    <a:lstStyle/>
                    <a:p>
                      <a:pPr algn="ctr"/>
                      <a:r>
                        <a:rPr lang="en-US" dirty="0">
                          <a:hlinkClick r:id="rId3" action="ppaction://hlinkfile"/>
                        </a:rPr>
                        <a:t>Pc 3</a:t>
                      </a:r>
                      <a:endParaRPr lang="en-US" dirty="0">
                        <a:solidFill>
                          <a:schemeClr val="bg1"/>
                        </a:solidFill>
                      </a:endParaRPr>
                    </a:p>
                  </a:txBody>
                  <a:tcPr marL="47625" marR="47625" marT="47625" marB="47625" anchor="ctr"/>
                </a:tc>
                <a:tc>
                  <a:txBody>
                    <a:bodyPr/>
                    <a:lstStyle/>
                    <a:p>
                      <a:pPr algn="ctr"/>
                      <a:r>
                        <a:rPr lang="en-US" dirty="0">
                          <a:hlinkClick r:id="rId4" action="ppaction://hlinkfile"/>
                        </a:rPr>
                        <a:t>Pc 4</a:t>
                      </a:r>
                      <a:endParaRPr lang="en-US" dirty="0">
                        <a:solidFill>
                          <a:schemeClr val="bg1"/>
                        </a:solidFill>
                      </a:endParaRPr>
                    </a:p>
                  </a:txBody>
                  <a:tcPr marL="47625" marR="47625" marT="47625" marB="47625" anchor="ctr"/>
                </a:tc>
                <a:tc>
                  <a:txBody>
                    <a:bodyPr/>
                    <a:lstStyle/>
                    <a:p>
                      <a:pPr algn="ctr"/>
                      <a:r>
                        <a:rPr lang="en-US" dirty="0">
                          <a:hlinkClick r:id="rId5" action="ppaction://hlinkfile"/>
                        </a:rPr>
                        <a:t>Pc 5</a:t>
                      </a:r>
                      <a:endParaRPr lang="en-US" dirty="0">
                        <a:solidFill>
                          <a:schemeClr val="bg1"/>
                        </a:solidFill>
                      </a:endParaRPr>
                    </a:p>
                  </a:txBody>
                  <a:tcPr marL="47625" marR="47625" marT="47625" marB="47625" anchor="ctr"/>
                </a:tc>
                <a:tc>
                  <a:txBody>
                    <a:bodyPr/>
                    <a:lstStyle/>
                    <a:p>
                      <a:pPr algn="ctr"/>
                      <a:r>
                        <a:rPr lang="en-US" dirty="0">
                          <a:hlinkClick r:id="rId6" action="ppaction://hlinkfile"/>
                        </a:rPr>
                        <a:t>Pi 1</a:t>
                      </a:r>
                      <a:endParaRPr lang="en-US" dirty="0">
                        <a:solidFill>
                          <a:schemeClr val="bg1"/>
                        </a:solidFill>
                      </a:endParaRPr>
                    </a:p>
                  </a:txBody>
                  <a:tcPr marL="47625" marR="47625" marT="47625" marB="47625" anchor="ctr"/>
                </a:tc>
                <a:tc>
                  <a:txBody>
                    <a:bodyPr/>
                    <a:lstStyle/>
                    <a:p>
                      <a:pPr algn="ctr"/>
                      <a:r>
                        <a:rPr lang="en-US" dirty="0">
                          <a:hlinkClick r:id="rId7" action="ppaction://hlinkfile"/>
                        </a:rPr>
                        <a:t>Pi 2</a:t>
                      </a:r>
                      <a:endParaRPr lang="en-US" dirty="0">
                        <a:solidFill>
                          <a:schemeClr val="bg1"/>
                        </a:solidFill>
                      </a:endParaRPr>
                    </a:p>
                  </a:txBody>
                  <a:tcPr marL="47625" marR="47625" marT="47625" marB="47625" anchor="ctr"/>
                </a:tc>
              </a:tr>
              <a:tr h="981687">
                <a:tc>
                  <a:txBody>
                    <a:bodyPr/>
                    <a:lstStyle/>
                    <a:p>
                      <a:pPr algn="ctr"/>
                      <a:r>
                        <a:rPr lang="en-US" dirty="0"/>
                        <a:t>T [s]</a:t>
                      </a:r>
                      <a:endParaRPr lang="en-US" dirty="0">
                        <a:solidFill>
                          <a:schemeClr val="bg1"/>
                        </a:solidFill>
                      </a:endParaRPr>
                    </a:p>
                  </a:txBody>
                  <a:tcPr marL="47625" marR="47625" marT="47625" marB="47625" anchor="ctr"/>
                </a:tc>
                <a:tc>
                  <a:txBody>
                    <a:bodyPr/>
                    <a:lstStyle/>
                    <a:p>
                      <a:pPr algn="ctr"/>
                      <a:r>
                        <a:rPr lang="en-US" altLang="zh-CN"/>
                        <a:t>0.2-5</a:t>
                      </a:r>
                      <a:endParaRPr lang="en-US" altLang="zh-CN">
                        <a:solidFill>
                          <a:schemeClr val="bg1"/>
                        </a:solidFill>
                      </a:endParaRPr>
                    </a:p>
                  </a:txBody>
                  <a:tcPr marL="47625" marR="47625" marT="47625" marB="47625" anchor="ctr"/>
                </a:tc>
                <a:tc>
                  <a:txBody>
                    <a:bodyPr/>
                    <a:lstStyle/>
                    <a:p>
                      <a:pPr algn="ctr"/>
                      <a:r>
                        <a:rPr lang="en-US" altLang="zh-CN" dirty="0"/>
                        <a:t>5-10</a:t>
                      </a:r>
                      <a:endParaRPr lang="en-US" altLang="zh-CN" dirty="0">
                        <a:solidFill>
                          <a:schemeClr val="bg1"/>
                        </a:solidFill>
                      </a:endParaRPr>
                    </a:p>
                  </a:txBody>
                  <a:tcPr marL="47625" marR="47625" marT="47625" marB="47625" anchor="ctr"/>
                </a:tc>
                <a:tc>
                  <a:txBody>
                    <a:bodyPr/>
                    <a:lstStyle/>
                    <a:p>
                      <a:pPr algn="ctr"/>
                      <a:r>
                        <a:rPr lang="en-US" altLang="zh-CN" dirty="0"/>
                        <a:t>10-45</a:t>
                      </a:r>
                      <a:endParaRPr lang="en-US" altLang="zh-CN" dirty="0">
                        <a:solidFill>
                          <a:schemeClr val="bg1"/>
                        </a:solidFill>
                      </a:endParaRPr>
                    </a:p>
                  </a:txBody>
                  <a:tcPr marL="47625" marR="47625" marT="47625" marB="47625" anchor="ctr"/>
                </a:tc>
                <a:tc>
                  <a:txBody>
                    <a:bodyPr/>
                    <a:lstStyle/>
                    <a:p>
                      <a:pPr algn="ctr"/>
                      <a:r>
                        <a:rPr lang="en-US" altLang="zh-CN" dirty="0"/>
                        <a:t>45-150</a:t>
                      </a:r>
                      <a:endParaRPr lang="en-US" altLang="zh-CN" dirty="0">
                        <a:solidFill>
                          <a:schemeClr val="bg1"/>
                        </a:solidFill>
                      </a:endParaRPr>
                    </a:p>
                  </a:txBody>
                  <a:tcPr marL="47625" marR="47625" marT="47625" marB="47625" anchor="ctr"/>
                </a:tc>
                <a:tc>
                  <a:txBody>
                    <a:bodyPr/>
                    <a:lstStyle/>
                    <a:p>
                      <a:pPr algn="ctr"/>
                      <a:r>
                        <a:rPr lang="en-US" altLang="zh-CN" dirty="0"/>
                        <a:t>150-600</a:t>
                      </a:r>
                      <a:endParaRPr lang="en-US" altLang="zh-CN" dirty="0">
                        <a:solidFill>
                          <a:schemeClr val="bg1"/>
                        </a:solidFill>
                      </a:endParaRPr>
                    </a:p>
                  </a:txBody>
                  <a:tcPr marL="47625" marR="47625" marT="47625" marB="47625" anchor="ctr"/>
                </a:tc>
                <a:tc>
                  <a:txBody>
                    <a:bodyPr/>
                    <a:lstStyle/>
                    <a:p>
                      <a:pPr algn="ctr"/>
                      <a:r>
                        <a:rPr lang="en-US" altLang="zh-CN" dirty="0"/>
                        <a:t>1-40</a:t>
                      </a:r>
                      <a:endParaRPr lang="en-US" altLang="zh-CN" dirty="0">
                        <a:solidFill>
                          <a:schemeClr val="bg1"/>
                        </a:solidFill>
                      </a:endParaRPr>
                    </a:p>
                  </a:txBody>
                  <a:tcPr marL="47625" marR="47625" marT="47625" marB="47625" anchor="ctr"/>
                </a:tc>
                <a:tc>
                  <a:txBody>
                    <a:bodyPr/>
                    <a:lstStyle/>
                    <a:p>
                      <a:pPr algn="ctr"/>
                      <a:r>
                        <a:rPr lang="en-US" altLang="zh-CN" dirty="0"/>
                        <a:t>40-150</a:t>
                      </a:r>
                      <a:endParaRPr lang="en-US" altLang="zh-CN" dirty="0">
                        <a:solidFill>
                          <a:schemeClr val="bg1"/>
                        </a:solidFill>
                      </a:endParaRPr>
                    </a:p>
                  </a:txBody>
                  <a:tcPr marL="47625" marR="47625" marT="47625" marB="47625" anchor="ctr"/>
                </a:tc>
              </a:tr>
              <a:tr h="981687">
                <a:tc>
                  <a:txBody>
                    <a:bodyPr/>
                    <a:lstStyle/>
                    <a:p>
                      <a:pPr algn="ctr"/>
                      <a:r>
                        <a:rPr lang="en-US" dirty="0"/>
                        <a:t>f</a:t>
                      </a:r>
                      <a:endParaRPr lang="en-US" dirty="0">
                        <a:solidFill>
                          <a:schemeClr val="bg1"/>
                        </a:solidFill>
                      </a:endParaRPr>
                    </a:p>
                  </a:txBody>
                  <a:tcPr marL="47625" marR="47625" marT="47625" marB="47625" anchor="ctr"/>
                </a:tc>
                <a:tc>
                  <a:txBody>
                    <a:bodyPr/>
                    <a:lstStyle/>
                    <a:p>
                      <a:pPr algn="ctr"/>
                      <a:r>
                        <a:rPr lang="en-US"/>
                        <a:t>0.2-5 Hz</a:t>
                      </a:r>
                      <a:endParaRPr lang="en-US">
                        <a:solidFill>
                          <a:schemeClr val="bg1"/>
                        </a:solidFill>
                      </a:endParaRPr>
                    </a:p>
                  </a:txBody>
                  <a:tcPr marL="47625" marR="47625" marT="47625" marB="47625" anchor="ctr"/>
                </a:tc>
                <a:tc>
                  <a:txBody>
                    <a:bodyPr/>
                    <a:lstStyle/>
                    <a:p>
                      <a:pPr algn="ctr"/>
                      <a:r>
                        <a:rPr lang="en-US"/>
                        <a:t>0.1-0.2 Hz</a:t>
                      </a:r>
                      <a:endParaRPr lang="en-US">
                        <a:solidFill>
                          <a:schemeClr val="bg1"/>
                        </a:solidFill>
                      </a:endParaRPr>
                    </a:p>
                  </a:txBody>
                  <a:tcPr marL="47625" marR="47625" marT="47625" marB="47625" anchor="ctr"/>
                </a:tc>
                <a:tc>
                  <a:txBody>
                    <a:bodyPr/>
                    <a:lstStyle/>
                    <a:p>
                      <a:pPr algn="ctr"/>
                      <a:r>
                        <a:rPr lang="en-US"/>
                        <a:t>22-100 mHz</a:t>
                      </a:r>
                      <a:endParaRPr lang="en-US">
                        <a:solidFill>
                          <a:schemeClr val="bg1"/>
                        </a:solidFill>
                      </a:endParaRPr>
                    </a:p>
                  </a:txBody>
                  <a:tcPr marL="47625" marR="47625" marT="47625" marB="47625" anchor="ctr"/>
                </a:tc>
                <a:tc>
                  <a:txBody>
                    <a:bodyPr/>
                    <a:lstStyle/>
                    <a:p>
                      <a:pPr algn="ctr"/>
                      <a:r>
                        <a:rPr lang="en-US"/>
                        <a:t>7-22 mHz</a:t>
                      </a:r>
                      <a:endParaRPr lang="en-US">
                        <a:solidFill>
                          <a:schemeClr val="bg1"/>
                        </a:solidFill>
                      </a:endParaRPr>
                    </a:p>
                  </a:txBody>
                  <a:tcPr marL="47625" marR="47625" marT="47625" marB="47625" anchor="ctr"/>
                </a:tc>
                <a:tc>
                  <a:txBody>
                    <a:bodyPr/>
                    <a:lstStyle/>
                    <a:p>
                      <a:pPr algn="ctr"/>
                      <a:r>
                        <a:rPr lang="en-US" dirty="0"/>
                        <a:t>2-7 </a:t>
                      </a:r>
                      <a:r>
                        <a:rPr lang="en-US" dirty="0" err="1"/>
                        <a:t>mHz</a:t>
                      </a:r>
                      <a:endParaRPr lang="en-US" dirty="0">
                        <a:solidFill>
                          <a:schemeClr val="bg1"/>
                        </a:solidFill>
                      </a:endParaRPr>
                    </a:p>
                  </a:txBody>
                  <a:tcPr marL="47625" marR="47625" marT="47625" marB="47625" anchor="ctr"/>
                </a:tc>
                <a:tc>
                  <a:txBody>
                    <a:bodyPr/>
                    <a:lstStyle/>
                    <a:p>
                      <a:pPr algn="ctr"/>
                      <a:r>
                        <a:rPr lang="en-US" dirty="0"/>
                        <a:t>0.025-1 Hz</a:t>
                      </a:r>
                      <a:endParaRPr lang="en-US" dirty="0">
                        <a:solidFill>
                          <a:schemeClr val="bg1"/>
                        </a:solidFill>
                      </a:endParaRPr>
                    </a:p>
                  </a:txBody>
                  <a:tcPr marL="47625" marR="47625" marT="47625" marB="47625" anchor="ctr"/>
                </a:tc>
                <a:tc>
                  <a:txBody>
                    <a:bodyPr/>
                    <a:lstStyle/>
                    <a:p>
                      <a:pPr algn="ctr"/>
                      <a:r>
                        <a:rPr lang="en-US" dirty="0"/>
                        <a:t>2-25 </a:t>
                      </a:r>
                      <a:r>
                        <a:rPr lang="en-US" dirty="0" err="1"/>
                        <a:t>mHz</a:t>
                      </a:r>
                      <a:endParaRPr lang="en-US" dirty="0">
                        <a:solidFill>
                          <a:schemeClr val="bg1"/>
                        </a:solidFill>
                      </a:endParaRPr>
                    </a:p>
                  </a:txBody>
                  <a:tcPr marL="47625" marR="47625" marT="47625" marB="47625" anchor="ctr"/>
                </a:tc>
              </a:tr>
            </a:tbl>
          </a:graphicData>
        </a:graphic>
      </p:graphicFrame>
      <p:sp>
        <p:nvSpPr>
          <p:cNvPr id="264193" name="Rectangle 1">
            <a:hlinkClick r:id="rId7"/>
          </p:cNvPr>
          <p:cNvSpPr>
            <a:spLocks noChangeArrowheads="1"/>
          </p:cNvSpPr>
          <p:nvPr/>
        </p:nvSpPr>
        <p:spPr bwMode="auto">
          <a:xfrm>
            <a:off x="0" y="0"/>
            <a:ext cx="972185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charset="0"/>
              <a:ea typeface="宋体" charset="-122"/>
              <a:cs typeface="宋体" charset="-122"/>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charset="0"/>
              <a:ea typeface="宋体" charset="-122"/>
              <a:cs typeface="宋体"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solidFill>
                  <a:srgbClr val="FFFF00"/>
                </a:solidFill>
                <a:latin typeface="Times New Roman" pitchFamily="18" charset="0"/>
              </a:rPr>
              <a:t>Drift-resonance</a:t>
            </a:r>
            <a:endParaRPr lang="zh-CN" altLang="en-US" dirty="0"/>
          </a:p>
        </p:txBody>
      </p:sp>
      <p:sp>
        <p:nvSpPr>
          <p:cNvPr id="3" name="内容占位符 2"/>
          <p:cNvSpPr>
            <a:spLocks noGrp="1"/>
          </p:cNvSpPr>
          <p:nvPr>
            <p:ph idx="1"/>
          </p:nvPr>
        </p:nvSpPr>
        <p:spPr/>
        <p:txBody>
          <a:bodyPr/>
          <a:lstStyle/>
          <a:p>
            <a:r>
              <a:rPr lang="en-US" altLang="zh-CN" dirty="0" smtClean="0">
                <a:solidFill>
                  <a:schemeClr val="bg1"/>
                </a:solidFill>
              </a:rPr>
              <a:t>Equatorial magnetic field</a:t>
            </a:r>
          </a:p>
          <a:p>
            <a:endParaRPr lang="en-US" altLang="zh-CN" dirty="0" smtClean="0">
              <a:solidFill>
                <a:schemeClr val="bg1"/>
              </a:solidFill>
            </a:endParaRPr>
          </a:p>
          <a:p>
            <a:endParaRPr lang="en-US" altLang="zh-CN" dirty="0" smtClean="0">
              <a:solidFill>
                <a:schemeClr val="bg1"/>
              </a:solidFill>
            </a:endParaRPr>
          </a:p>
          <a:p>
            <a:r>
              <a:rPr lang="en-US" altLang="zh-CN" dirty="0" smtClean="0">
                <a:solidFill>
                  <a:schemeClr val="bg1"/>
                </a:solidFill>
              </a:rPr>
              <a:t>Drift path</a:t>
            </a:r>
          </a:p>
          <a:p>
            <a:endParaRPr lang="en-US" altLang="zh-CN" dirty="0" smtClean="0">
              <a:solidFill>
                <a:schemeClr val="bg1"/>
              </a:solidFill>
            </a:endParaRPr>
          </a:p>
          <a:p>
            <a:r>
              <a:rPr lang="en-US" altLang="zh-CN" dirty="0" smtClean="0">
                <a:solidFill>
                  <a:schemeClr val="bg1"/>
                </a:solidFill>
              </a:rPr>
              <a:t>ULF electric magnetic field</a:t>
            </a:r>
          </a:p>
          <a:p>
            <a:endParaRPr lang="en-US" altLang="zh-CN" dirty="0" smtClean="0">
              <a:solidFill>
                <a:schemeClr val="bg1"/>
              </a:solidFill>
            </a:endParaRPr>
          </a:p>
          <a:p>
            <a:endParaRPr lang="en-US" altLang="zh-CN" dirty="0" smtClean="0">
              <a:solidFill>
                <a:schemeClr val="bg1"/>
              </a:solidFill>
            </a:endParaRPr>
          </a:p>
          <a:p>
            <a:r>
              <a:rPr lang="en-US" altLang="zh-CN" dirty="0" smtClean="0">
                <a:solidFill>
                  <a:schemeClr val="bg1"/>
                </a:solidFill>
              </a:rPr>
              <a:t> </a:t>
            </a:r>
            <a:endParaRPr lang="zh-CN" altLang="en-US" dirty="0">
              <a:solidFill>
                <a:schemeClr val="bg1"/>
              </a:solidFill>
            </a:endParaRPr>
          </a:p>
        </p:txBody>
      </p:sp>
      <p:pic>
        <p:nvPicPr>
          <p:cNvPr id="254978" name="Picture 2"/>
          <p:cNvPicPr>
            <a:picLocks noChangeAspect="1" noChangeArrowheads="1"/>
          </p:cNvPicPr>
          <p:nvPr/>
        </p:nvPicPr>
        <p:blipFill>
          <a:blip r:embed="rId2"/>
          <a:srcRect/>
          <a:stretch>
            <a:fillRect/>
          </a:stretch>
        </p:blipFill>
        <p:spPr bwMode="auto">
          <a:xfrm>
            <a:off x="2756906" y="1500174"/>
            <a:ext cx="3604217" cy="928694"/>
          </a:xfrm>
          <a:prstGeom prst="rect">
            <a:avLst/>
          </a:prstGeom>
          <a:noFill/>
          <a:ln w="9525">
            <a:noFill/>
            <a:miter lim="800000"/>
            <a:headEnd/>
            <a:tailEnd/>
          </a:ln>
          <a:effectLst/>
        </p:spPr>
      </p:pic>
      <p:pic>
        <p:nvPicPr>
          <p:cNvPr id="254980" name="Picture 4"/>
          <p:cNvPicPr>
            <a:picLocks noChangeAspect="1" noChangeArrowheads="1"/>
          </p:cNvPicPr>
          <p:nvPr/>
        </p:nvPicPr>
        <p:blipFill>
          <a:blip r:embed="rId3"/>
          <a:srcRect/>
          <a:stretch>
            <a:fillRect/>
          </a:stretch>
        </p:blipFill>
        <p:spPr bwMode="auto">
          <a:xfrm>
            <a:off x="3003537" y="2786058"/>
            <a:ext cx="3300436" cy="928694"/>
          </a:xfrm>
          <a:prstGeom prst="rect">
            <a:avLst/>
          </a:prstGeom>
          <a:noFill/>
          <a:ln w="9525">
            <a:noFill/>
            <a:miter lim="800000"/>
            <a:headEnd/>
            <a:tailEnd/>
          </a:ln>
          <a:effectLst/>
        </p:spPr>
      </p:pic>
      <p:pic>
        <p:nvPicPr>
          <p:cNvPr id="254981" name="Picture 5"/>
          <p:cNvPicPr>
            <a:picLocks noChangeAspect="1" noChangeArrowheads="1"/>
          </p:cNvPicPr>
          <p:nvPr/>
        </p:nvPicPr>
        <p:blipFill>
          <a:blip r:embed="rId4"/>
          <a:srcRect/>
          <a:stretch>
            <a:fillRect/>
          </a:stretch>
        </p:blipFill>
        <p:spPr bwMode="auto">
          <a:xfrm>
            <a:off x="2717785" y="4419614"/>
            <a:ext cx="4562475" cy="1009650"/>
          </a:xfrm>
          <a:prstGeom prst="rect">
            <a:avLst/>
          </a:prstGeom>
          <a:noFill/>
          <a:ln w="9525">
            <a:noFill/>
            <a:miter lim="800000"/>
            <a:headEnd/>
            <a:tailEnd/>
          </a:ln>
          <a:effectLst/>
        </p:spPr>
      </p:pic>
      <p:pic>
        <p:nvPicPr>
          <p:cNvPr id="254983" name="Picture 7"/>
          <p:cNvPicPr>
            <a:picLocks noChangeAspect="1" noChangeArrowheads="1"/>
          </p:cNvPicPr>
          <p:nvPr/>
        </p:nvPicPr>
        <p:blipFill>
          <a:blip r:embed="rId5"/>
          <a:srcRect/>
          <a:stretch>
            <a:fillRect/>
          </a:stretch>
        </p:blipFill>
        <p:spPr bwMode="auto">
          <a:xfrm>
            <a:off x="3860793" y="5500702"/>
            <a:ext cx="2655280" cy="928694"/>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solidFill>
                  <a:srgbClr val="FFFF00"/>
                </a:solidFill>
              </a:rPr>
              <a:t>Basic Theory</a:t>
            </a:r>
            <a:endParaRPr lang="zh-CN" altLang="en-US" dirty="0">
              <a:solidFill>
                <a:srgbClr val="FFFF00"/>
              </a:solidFill>
            </a:endParaRPr>
          </a:p>
        </p:txBody>
      </p:sp>
      <p:sp>
        <p:nvSpPr>
          <p:cNvPr id="3" name="内容占位符 2"/>
          <p:cNvSpPr>
            <a:spLocks noGrp="1"/>
          </p:cNvSpPr>
          <p:nvPr>
            <p:ph idx="1"/>
          </p:nvPr>
        </p:nvSpPr>
        <p:spPr/>
        <p:txBody>
          <a:bodyPr/>
          <a:lstStyle/>
          <a:p>
            <a:r>
              <a:rPr lang="en-US" altLang="zh-CN" dirty="0" err="1" smtClean="0">
                <a:solidFill>
                  <a:schemeClr val="bg1"/>
                </a:solidFill>
              </a:rPr>
              <a:t>Vlasov</a:t>
            </a:r>
            <a:r>
              <a:rPr lang="en-US" altLang="zh-CN" dirty="0" smtClean="0">
                <a:solidFill>
                  <a:schemeClr val="bg1"/>
                </a:solidFill>
              </a:rPr>
              <a:t> Equation</a:t>
            </a:r>
          </a:p>
          <a:p>
            <a:endParaRPr lang="en-US" altLang="zh-CN" dirty="0" smtClean="0">
              <a:solidFill>
                <a:schemeClr val="bg1"/>
              </a:solidFill>
            </a:endParaRPr>
          </a:p>
          <a:p>
            <a:endParaRPr lang="en-US" altLang="zh-CN" dirty="0" smtClean="0">
              <a:solidFill>
                <a:schemeClr val="bg1"/>
              </a:solidFill>
            </a:endParaRPr>
          </a:p>
          <a:p>
            <a:endParaRPr lang="en-US" altLang="zh-CN" dirty="0" smtClean="0">
              <a:solidFill>
                <a:schemeClr val="bg1"/>
              </a:solidFill>
            </a:endParaRPr>
          </a:p>
          <a:p>
            <a:endParaRPr lang="en-US" altLang="zh-CN" dirty="0" smtClean="0">
              <a:solidFill>
                <a:schemeClr val="bg1"/>
              </a:solidFill>
            </a:endParaRPr>
          </a:p>
          <a:p>
            <a:endParaRPr lang="en-US" altLang="zh-CN" dirty="0" smtClean="0">
              <a:solidFill>
                <a:schemeClr val="bg1"/>
              </a:solidFill>
            </a:endParaRPr>
          </a:p>
          <a:p>
            <a:endParaRPr lang="en-US" altLang="zh-CN" dirty="0" smtClean="0">
              <a:solidFill>
                <a:schemeClr val="bg1"/>
              </a:solidFill>
            </a:endParaRPr>
          </a:p>
          <a:p>
            <a:endParaRPr lang="zh-CN" altLang="en-US" dirty="0">
              <a:solidFill>
                <a:schemeClr val="bg1"/>
              </a:solidFill>
            </a:endParaRPr>
          </a:p>
        </p:txBody>
      </p:sp>
      <p:pic>
        <p:nvPicPr>
          <p:cNvPr id="231426" name="Picture 2"/>
          <p:cNvPicPr>
            <a:picLocks noChangeAspect="1" noChangeArrowheads="1"/>
          </p:cNvPicPr>
          <p:nvPr/>
        </p:nvPicPr>
        <p:blipFill>
          <a:blip r:embed="rId2"/>
          <a:srcRect/>
          <a:stretch>
            <a:fillRect/>
          </a:stretch>
        </p:blipFill>
        <p:spPr bwMode="auto">
          <a:xfrm>
            <a:off x="2503470" y="1500174"/>
            <a:ext cx="4138477" cy="1071570"/>
          </a:xfrm>
          <a:prstGeom prst="rect">
            <a:avLst/>
          </a:prstGeom>
          <a:noFill/>
          <a:ln w="9525">
            <a:noFill/>
            <a:miter lim="800000"/>
            <a:headEnd/>
            <a:tailEnd/>
          </a:ln>
          <a:effectLst/>
        </p:spPr>
      </p:pic>
      <p:pic>
        <p:nvPicPr>
          <p:cNvPr id="231427" name="Picture 3"/>
          <p:cNvPicPr>
            <a:picLocks noChangeAspect="1" noChangeArrowheads="1"/>
          </p:cNvPicPr>
          <p:nvPr/>
        </p:nvPicPr>
        <p:blipFill>
          <a:blip r:embed="rId3"/>
          <a:srcRect/>
          <a:stretch>
            <a:fillRect/>
          </a:stretch>
        </p:blipFill>
        <p:spPr bwMode="auto">
          <a:xfrm>
            <a:off x="146017" y="2714621"/>
            <a:ext cx="9429816" cy="1761614"/>
          </a:xfrm>
          <a:prstGeom prst="rect">
            <a:avLst/>
          </a:prstGeom>
          <a:noFill/>
          <a:ln w="9525">
            <a:noFill/>
            <a:miter lim="800000"/>
            <a:headEnd/>
            <a:tailEnd/>
          </a:ln>
          <a:effectLst/>
        </p:spPr>
      </p:pic>
      <p:pic>
        <p:nvPicPr>
          <p:cNvPr id="231429" name="Picture 5"/>
          <p:cNvPicPr>
            <a:picLocks noChangeAspect="1" noChangeArrowheads="1"/>
          </p:cNvPicPr>
          <p:nvPr/>
        </p:nvPicPr>
        <p:blipFill>
          <a:blip r:embed="rId4"/>
          <a:srcRect/>
          <a:stretch>
            <a:fillRect/>
          </a:stretch>
        </p:blipFill>
        <p:spPr bwMode="auto">
          <a:xfrm>
            <a:off x="360331" y="4500570"/>
            <a:ext cx="9001125" cy="2295525"/>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solidFill>
                  <a:srgbClr val="FFFF00"/>
                </a:solidFill>
                <a:latin typeface="Times New Roman" pitchFamily="18" charset="0"/>
                <a:cs typeface="Times New Roman" pitchFamily="18" charset="0"/>
              </a:rPr>
              <a:t>Drift resonance condition</a:t>
            </a:r>
            <a:endParaRPr lang="zh-CN" altLang="en-US" b="1" dirty="0">
              <a:solidFill>
                <a:srgbClr val="FFFF00"/>
              </a:solidFill>
              <a:latin typeface="Times New Roman" pitchFamily="18" charset="0"/>
              <a:cs typeface="Times New Roman" pitchFamily="18" charset="0"/>
            </a:endParaRPr>
          </a:p>
        </p:txBody>
      </p:sp>
      <p:sp>
        <p:nvSpPr>
          <p:cNvPr id="3" name="内容占位符 2"/>
          <p:cNvSpPr>
            <a:spLocks noGrp="1"/>
          </p:cNvSpPr>
          <p:nvPr>
            <p:ph idx="1"/>
          </p:nvPr>
        </p:nvSpPr>
        <p:spPr/>
        <p:txBody>
          <a:bodyPr/>
          <a:lstStyle/>
          <a:p>
            <a:endParaRPr lang="zh-CN" altLang="en-US"/>
          </a:p>
        </p:txBody>
      </p:sp>
      <p:pic>
        <p:nvPicPr>
          <p:cNvPr id="4" name="Picture 8"/>
          <p:cNvPicPr>
            <a:picLocks noChangeAspect="1" noChangeArrowheads="1"/>
          </p:cNvPicPr>
          <p:nvPr/>
        </p:nvPicPr>
        <p:blipFill>
          <a:blip r:embed="rId2"/>
          <a:srcRect/>
          <a:stretch>
            <a:fillRect/>
          </a:stretch>
        </p:blipFill>
        <p:spPr bwMode="auto">
          <a:xfrm>
            <a:off x="1289025" y="785794"/>
            <a:ext cx="6806584" cy="4975848"/>
          </a:xfrm>
          <a:prstGeom prst="rect">
            <a:avLst/>
          </a:prstGeom>
          <a:noFill/>
          <a:ln w="9525">
            <a:noFill/>
            <a:miter lim="800000"/>
            <a:headEnd/>
            <a:tailEnd/>
          </a:ln>
          <a:effectLst/>
        </p:spPr>
      </p:pic>
      <p:pic>
        <p:nvPicPr>
          <p:cNvPr id="256002" name="Picture 2"/>
          <p:cNvPicPr>
            <a:picLocks noChangeAspect="1" noChangeArrowheads="1"/>
          </p:cNvPicPr>
          <p:nvPr/>
        </p:nvPicPr>
        <p:blipFill>
          <a:blip r:embed="rId3"/>
          <a:srcRect t="28083"/>
          <a:stretch>
            <a:fillRect/>
          </a:stretch>
        </p:blipFill>
        <p:spPr bwMode="auto">
          <a:xfrm>
            <a:off x="1431901" y="5786454"/>
            <a:ext cx="6581775" cy="1000108"/>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solidFill>
                  <a:srgbClr val="FFFF00"/>
                </a:solidFill>
                <a:latin typeface="Times New Roman" pitchFamily="18" charset="0"/>
                <a:cs typeface="Times New Roman" pitchFamily="18" charset="0"/>
              </a:rPr>
              <a:t>MHD simulation on ULF wave </a:t>
            </a:r>
            <a:endParaRPr lang="zh-CN" altLang="en-US" b="1" dirty="0">
              <a:solidFill>
                <a:srgbClr val="FFFF00"/>
              </a:solidFill>
              <a:latin typeface="Times New Roman" pitchFamily="18" charset="0"/>
              <a:cs typeface="Times New Roman" pitchFamily="18" charset="0"/>
            </a:endParaRPr>
          </a:p>
        </p:txBody>
      </p:sp>
      <p:sp>
        <p:nvSpPr>
          <p:cNvPr id="3" name="内容占位符 2"/>
          <p:cNvSpPr>
            <a:spLocks noGrp="1"/>
          </p:cNvSpPr>
          <p:nvPr>
            <p:ph idx="1"/>
          </p:nvPr>
        </p:nvSpPr>
        <p:spPr/>
        <p:txBody>
          <a:bodyPr/>
          <a:lstStyle/>
          <a:p>
            <a:endParaRPr lang="zh-CN" altLang="en-US"/>
          </a:p>
        </p:txBody>
      </p:sp>
      <p:pic>
        <p:nvPicPr>
          <p:cNvPr id="257026" name="Picture 2"/>
          <p:cNvPicPr>
            <a:picLocks noChangeAspect="1" noChangeArrowheads="1"/>
          </p:cNvPicPr>
          <p:nvPr/>
        </p:nvPicPr>
        <p:blipFill>
          <a:blip r:embed="rId2"/>
          <a:srcRect/>
          <a:stretch>
            <a:fillRect/>
          </a:stretch>
        </p:blipFill>
        <p:spPr bwMode="auto">
          <a:xfrm>
            <a:off x="198993" y="857232"/>
            <a:ext cx="9053563" cy="5786478"/>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solidFill>
                  <a:srgbClr val="FFFF00"/>
                </a:solidFill>
                <a:latin typeface="Times New Roman" pitchFamily="18" charset="0"/>
                <a:cs typeface="Times New Roman" pitchFamily="18" charset="0"/>
              </a:rPr>
              <a:t>MHD simulation on ULF wave </a:t>
            </a:r>
            <a:endParaRPr lang="zh-CN" altLang="en-US" dirty="0"/>
          </a:p>
        </p:txBody>
      </p:sp>
      <p:sp>
        <p:nvSpPr>
          <p:cNvPr id="3" name="内容占位符 2"/>
          <p:cNvSpPr>
            <a:spLocks noGrp="1"/>
          </p:cNvSpPr>
          <p:nvPr>
            <p:ph idx="1"/>
          </p:nvPr>
        </p:nvSpPr>
        <p:spPr/>
        <p:txBody>
          <a:bodyPr/>
          <a:lstStyle/>
          <a:p>
            <a:endParaRPr lang="zh-CN" altLang="en-US"/>
          </a:p>
        </p:txBody>
      </p:sp>
      <p:pic>
        <p:nvPicPr>
          <p:cNvPr id="258050" name="Picture 2"/>
          <p:cNvPicPr>
            <a:picLocks noChangeAspect="1" noChangeArrowheads="1"/>
          </p:cNvPicPr>
          <p:nvPr/>
        </p:nvPicPr>
        <p:blipFill>
          <a:blip r:embed="rId2"/>
          <a:srcRect/>
          <a:stretch>
            <a:fillRect/>
          </a:stretch>
        </p:blipFill>
        <p:spPr bwMode="auto">
          <a:xfrm>
            <a:off x="717521" y="928670"/>
            <a:ext cx="7903480" cy="2247910"/>
          </a:xfrm>
          <a:prstGeom prst="rect">
            <a:avLst/>
          </a:prstGeom>
          <a:noFill/>
          <a:ln w="9525">
            <a:noFill/>
            <a:miter lim="800000"/>
            <a:headEnd/>
            <a:tailEnd/>
          </a:ln>
          <a:effectLst/>
        </p:spPr>
      </p:pic>
      <p:pic>
        <p:nvPicPr>
          <p:cNvPr id="258051" name="Picture 3"/>
          <p:cNvPicPr>
            <a:picLocks noChangeAspect="1" noChangeArrowheads="1"/>
          </p:cNvPicPr>
          <p:nvPr/>
        </p:nvPicPr>
        <p:blipFill>
          <a:blip r:embed="rId3"/>
          <a:srcRect/>
          <a:stretch>
            <a:fillRect/>
          </a:stretch>
        </p:blipFill>
        <p:spPr bwMode="auto">
          <a:xfrm>
            <a:off x="717521" y="3214685"/>
            <a:ext cx="7899724" cy="2387279"/>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5932495" y="2571744"/>
            <a:ext cx="3571900" cy="2143140"/>
          </a:xfrm>
        </p:spPr>
        <p:txBody>
          <a:bodyPr/>
          <a:lstStyle/>
          <a:p>
            <a:pPr algn="ctr"/>
            <a:r>
              <a:rPr lang="en-US" altLang="zh-CN" sz="4800" dirty="0" smtClean="0">
                <a:solidFill>
                  <a:schemeClr val="bg1"/>
                </a:solidFill>
              </a:rPr>
              <a:t>Simulation</a:t>
            </a:r>
          </a:p>
          <a:p>
            <a:pPr algn="ctr"/>
            <a:r>
              <a:rPr lang="en-US" altLang="zh-CN" sz="4800" dirty="0" smtClean="0">
                <a:solidFill>
                  <a:schemeClr val="bg1"/>
                </a:solidFill>
              </a:rPr>
              <a:t>Coordinates</a:t>
            </a:r>
            <a:endParaRPr lang="zh-CN" altLang="en-US" sz="3600" dirty="0">
              <a:solidFill>
                <a:schemeClr val="bg1"/>
              </a:solidFill>
            </a:endParaRPr>
          </a:p>
        </p:txBody>
      </p:sp>
      <p:pic>
        <p:nvPicPr>
          <p:cNvPr id="259074" name="Picture 2"/>
          <p:cNvPicPr>
            <a:picLocks noChangeAspect="1" noChangeArrowheads="1"/>
          </p:cNvPicPr>
          <p:nvPr/>
        </p:nvPicPr>
        <p:blipFill>
          <a:blip r:embed="rId2"/>
          <a:srcRect/>
          <a:stretch>
            <a:fillRect/>
          </a:stretch>
        </p:blipFill>
        <p:spPr bwMode="auto">
          <a:xfrm>
            <a:off x="646083" y="285728"/>
            <a:ext cx="5200650" cy="6276975"/>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260098" name="Picture 2"/>
          <p:cNvPicPr>
            <a:picLocks noChangeAspect="1" noChangeArrowheads="1"/>
          </p:cNvPicPr>
          <p:nvPr/>
        </p:nvPicPr>
        <p:blipFill>
          <a:blip r:embed="rId2"/>
          <a:srcRect/>
          <a:stretch>
            <a:fillRect/>
          </a:stretch>
        </p:blipFill>
        <p:spPr bwMode="auto">
          <a:xfrm>
            <a:off x="1331909" y="0"/>
            <a:ext cx="6029346" cy="6779542"/>
          </a:xfrm>
          <a:prstGeom prst="rect">
            <a:avLst/>
          </a:prstGeom>
          <a:noFill/>
          <a:ln w="9525">
            <a:noFill/>
            <a:miter lim="800000"/>
            <a:headEnd/>
            <a:tailEnd/>
          </a:ln>
          <a:effectLst/>
        </p:spPr>
      </p:pic>
      <p:pic>
        <p:nvPicPr>
          <p:cNvPr id="260099" name="Picture 3"/>
          <p:cNvPicPr>
            <a:picLocks noChangeAspect="1" noChangeArrowheads="1"/>
          </p:cNvPicPr>
          <p:nvPr/>
        </p:nvPicPr>
        <p:blipFill>
          <a:blip r:embed="rId3"/>
          <a:srcRect/>
          <a:stretch>
            <a:fillRect/>
          </a:stretch>
        </p:blipFill>
        <p:spPr bwMode="auto">
          <a:xfrm rot="16200000">
            <a:off x="5280057" y="2938430"/>
            <a:ext cx="6643709" cy="909677"/>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261122" name="Picture 2"/>
          <p:cNvPicPr>
            <a:picLocks noChangeAspect="1" noChangeArrowheads="1"/>
          </p:cNvPicPr>
          <p:nvPr/>
        </p:nvPicPr>
        <p:blipFill>
          <a:blip r:embed="rId2"/>
          <a:srcRect/>
          <a:stretch>
            <a:fillRect/>
          </a:stretch>
        </p:blipFill>
        <p:spPr bwMode="auto">
          <a:xfrm>
            <a:off x="360363" y="109538"/>
            <a:ext cx="9001125" cy="6638925"/>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solidFill>
                  <a:srgbClr val="FFFF00"/>
                </a:solidFill>
                <a:latin typeface="Times New Roman" pitchFamily="18" charset="0"/>
                <a:cs typeface="Times New Roman" pitchFamily="18" charset="0"/>
              </a:rPr>
              <a:t>ULF wave observed by CLUSTER</a:t>
            </a:r>
            <a:endParaRPr lang="zh-CN" altLang="en-US" b="1" dirty="0">
              <a:solidFill>
                <a:srgbClr val="FFFF00"/>
              </a:solidFill>
              <a:latin typeface="Times New Roman" pitchFamily="18" charset="0"/>
              <a:cs typeface="Times New Roman" pitchFamily="18" charset="0"/>
            </a:endParaRPr>
          </a:p>
        </p:txBody>
      </p:sp>
      <p:sp>
        <p:nvSpPr>
          <p:cNvPr id="3" name="内容占位符 2"/>
          <p:cNvSpPr>
            <a:spLocks noGrp="1"/>
          </p:cNvSpPr>
          <p:nvPr>
            <p:ph idx="1"/>
          </p:nvPr>
        </p:nvSpPr>
        <p:spPr/>
        <p:txBody>
          <a:bodyPr/>
          <a:lstStyle/>
          <a:p>
            <a:endParaRPr lang="zh-CN" altLang="en-US"/>
          </a:p>
        </p:txBody>
      </p:sp>
      <p:pic>
        <p:nvPicPr>
          <p:cNvPr id="262146" name="Picture 2"/>
          <p:cNvPicPr>
            <a:picLocks noChangeAspect="1" noChangeArrowheads="1"/>
          </p:cNvPicPr>
          <p:nvPr/>
        </p:nvPicPr>
        <p:blipFill>
          <a:blip r:embed="rId2"/>
          <a:srcRect/>
          <a:stretch>
            <a:fillRect/>
          </a:stretch>
        </p:blipFill>
        <p:spPr bwMode="auto">
          <a:xfrm>
            <a:off x="1074711" y="714356"/>
            <a:ext cx="7482234" cy="6000768"/>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solidFill>
                  <a:srgbClr val="FFFF00"/>
                </a:solidFill>
                <a:latin typeface="Times New Roman" pitchFamily="18" charset="0"/>
                <a:cs typeface="Times New Roman" pitchFamily="18" charset="0"/>
              </a:rPr>
              <a:t>ULF wave observed by CLUSTER</a:t>
            </a:r>
            <a:endParaRPr lang="zh-CN" altLang="en-US" dirty="0"/>
          </a:p>
        </p:txBody>
      </p:sp>
      <p:sp>
        <p:nvSpPr>
          <p:cNvPr id="3" name="内容占位符 2"/>
          <p:cNvSpPr>
            <a:spLocks noGrp="1"/>
          </p:cNvSpPr>
          <p:nvPr>
            <p:ph idx="1"/>
          </p:nvPr>
        </p:nvSpPr>
        <p:spPr/>
        <p:txBody>
          <a:bodyPr/>
          <a:lstStyle/>
          <a:p>
            <a:endParaRPr lang="zh-CN" altLang="en-US"/>
          </a:p>
        </p:txBody>
      </p:sp>
      <p:pic>
        <p:nvPicPr>
          <p:cNvPr id="263170" name="Picture 2"/>
          <p:cNvPicPr>
            <a:picLocks noChangeAspect="1" noChangeArrowheads="1"/>
          </p:cNvPicPr>
          <p:nvPr/>
        </p:nvPicPr>
        <p:blipFill>
          <a:blip r:embed="rId2"/>
          <a:srcRect/>
          <a:stretch>
            <a:fillRect/>
          </a:stretch>
        </p:blipFill>
        <p:spPr bwMode="auto">
          <a:xfrm>
            <a:off x="2503471" y="714356"/>
            <a:ext cx="4214842" cy="5946521"/>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6513"/>
            <a:ext cx="9721850" cy="762001"/>
          </a:xfrm>
        </p:spPr>
        <p:txBody>
          <a:bodyPr/>
          <a:lstStyle/>
          <a:p>
            <a:r>
              <a:rPr lang="en-US" altLang="zh-CN" b="1" dirty="0" smtClean="0">
                <a:solidFill>
                  <a:srgbClr val="FFFF00"/>
                </a:solidFill>
                <a:latin typeface="Times New Roman" pitchFamily="18" charset="0"/>
                <a:cs typeface="Times New Roman" pitchFamily="18" charset="0"/>
              </a:rPr>
              <a:t>Electron flux modulated by ULF wave</a:t>
            </a:r>
            <a:endParaRPr lang="zh-CN" altLang="en-US" b="1" dirty="0">
              <a:solidFill>
                <a:srgbClr val="FFFF00"/>
              </a:solidFill>
              <a:latin typeface="Times New Roman" pitchFamily="18" charset="0"/>
              <a:cs typeface="Times New Roman" pitchFamily="18" charset="0"/>
            </a:endParaRPr>
          </a:p>
        </p:txBody>
      </p:sp>
      <p:sp>
        <p:nvSpPr>
          <p:cNvPr id="3" name="内容占位符 2"/>
          <p:cNvSpPr>
            <a:spLocks noGrp="1"/>
          </p:cNvSpPr>
          <p:nvPr>
            <p:ph idx="1"/>
          </p:nvPr>
        </p:nvSpPr>
        <p:spPr/>
        <p:txBody>
          <a:bodyPr/>
          <a:lstStyle/>
          <a:p>
            <a:endParaRPr lang="zh-CN" altLang="en-US" dirty="0"/>
          </a:p>
        </p:txBody>
      </p:sp>
      <p:pic>
        <p:nvPicPr>
          <p:cNvPr id="4" name="Picture 3"/>
          <p:cNvPicPr>
            <a:picLocks noChangeAspect="1" noChangeArrowheads="1"/>
          </p:cNvPicPr>
          <p:nvPr/>
        </p:nvPicPr>
        <p:blipFill>
          <a:blip r:embed="rId2"/>
          <a:srcRect/>
          <a:stretch>
            <a:fillRect/>
          </a:stretch>
        </p:blipFill>
        <p:spPr bwMode="auto">
          <a:xfrm>
            <a:off x="1217587" y="921026"/>
            <a:ext cx="7415219" cy="5651246"/>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0" y="0"/>
            <a:ext cx="9721850" cy="692150"/>
          </a:xfrm>
        </p:spPr>
        <p:txBody>
          <a:bodyPr/>
          <a:lstStyle/>
          <a:p>
            <a:r>
              <a:rPr lang="en-US" altLang="zh-CN" sz="4000" b="1" dirty="0" smtClean="0">
                <a:solidFill>
                  <a:srgbClr val="FFFF00"/>
                </a:solidFill>
                <a:latin typeface="Times New Roman" pitchFamily="18" charset="0"/>
              </a:rPr>
              <a:t>Electron radiation belt</a:t>
            </a:r>
            <a:endParaRPr lang="en-US" altLang="zh-CN" sz="4000" b="1" dirty="0">
              <a:solidFill>
                <a:srgbClr val="FFFF00"/>
              </a:solidFill>
              <a:latin typeface="Times New Roman" pitchFamily="18" charset="0"/>
            </a:endParaRPr>
          </a:p>
        </p:txBody>
      </p:sp>
      <p:sp>
        <p:nvSpPr>
          <p:cNvPr id="57347" name="Rectangle 3"/>
          <p:cNvSpPr>
            <a:spLocks noGrp="1" noChangeArrowheads="1"/>
          </p:cNvSpPr>
          <p:nvPr>
            <p:ph type="body" idx="1"/>
          </p:nvPr>
        </p:nvSpPr>
        <p:spPr>
          <a:xfrm>
            <a:off x="0" y="3140969"/>
            <a:ext cx="9721850" cy="3717031"/>
          </a:xfrm>
        </p:spPr>
        <p:txBody>
          <a:bodyPr/>
          <a:lstStyle/>
          <a:p>
            <a:pPr>
              <a:buClr>
                <a:schemeClr val="bg1"/>
              </a:buClr>
              <a:buFont typeface="Wingdings" pitchFamily="2" charset="2"/>
              <a:buChar char="Ø"/>
            </a:pPr>
            <a:r>
              <a:rPr lang="en-US" altLang="zh-CN" sz="2400" dirty="0" smtClean="0">
                <a:solidFill>
                  <a:schemeClr val="accent3"/>
                </a:solidFill>
              </a:rPr>
              <a:t>Electron radiation belt</a:t>
            </a:r>
          </a:p>
          <a:p>
            <a:pPr lvl="1">
              <a:buClr>
                <a:schemeClr val="bg1"/>
              </a:buClr>
              <a:buFont typeface="Wingdings" pitchFamily="2" charset="2"/>
              <a:buChar char="Ø"/>
            </a:pPr>
            <a:r>
              <a:rPr lang="en-US" altLang="zh-CN" sz="2000" dirty="0" smtClean="0">
                <a:solidFill>
                  <a:schemeClr val="accent3"/>
                </a:solidFill>
              </a:rPr>
              <a:t>Relatively stable inner belt</a:t>
            </a:r>
            <a:r>
              <a:rPr lang="zh-CN" altLang="en-US" sz="2000" dirty="0" smtClean="0">
                <a:solidFill>
                  <a:schemeClr val="accent3"/>
                </a:solidFill>
              </a:rPr>
              <a:t>            </a:t>
            </a:r>
            <a:r>
              <a:rPr lang="en-US" altLang="zh-CN" sz="2000" dirty="0" smtClean="0">
                <a:solidFill>
                  <a:schemeClr val="accent3"/>
                </a:solidFill>
              </a:rPr>
              <a:t> (1.2-2.0) Re </a:t>
            </a:r>
          </a:p>
          <a:p>
            <a:pPr lvl="1">
              <a:buClr>
                <a:schemeClr val="bg1"/>
              </a:buClr>
              <a:buFont typeface="Wingdings" pitchFamily="2" charset="2"/>
              <a:buChar char="Ø"/>
            </a:pPr>
            <a:r>
              <a:rPr lang="en-US" altLang="zh-CN" sz="2000" dirty="0" smtClean="0">
                <a:solidFill>
                  <a:schemeClr val="accent3"/>
                </a:solidFill>
              </a:rPr>
              <a:t>Highly dynamic outer belt               (3.0-8.0) Re</a:t>
            </a:r>
          </a:p>
          <a:p>
            <a:pPr>
              <a:buClr>
                <a:schemeClr val="bg1"/>
              </a:buClr>
              <a:buFont typeface="Wingdings" pitchFamily="2" charset="2"/>
              <a:buChar char="Ø"/>
            </a:pPr>
            <a:r>
              <a:rPr lang="en-US" altLang="zh-CN" sz="2400" dirty="0" smtClean="0">
                <a:solidFill>
                  <a:srgbClr val="FFFFFF"/>
                </a:solidFill>
              </a:rPr>
              <a:t>Discovery of Van Allen radiation belts – Explorer 1, 1958</a:t>
            </a:r>
          </a:p>
          <a:p>
            <a:pPr>
              <a:buClr>
                <a:schemeClr val="bg1"/>
              </a:buClr>
            </a:pPr>
            <a:r>
              <a:rPr lang="en-US" altLang="zh-CN" sz="2400" dirty="0" smtClean="0">
                <a:solidFill>
                  <a:schemeClr val="accent3"/>
                </a:solidFill>
              </a:rPr>
              <a:t>    </a:t>
            </a:r>
            <a:r>
              <a:rPr lang="en-US" altLang="zh-CN" sz="2000" dirty="0" smtClean="0">
                <a:solidFill>
                  <a:schemeClr val="accent1"/>
                </a:solidFill>
              </a:rPr>
              <a:t>[</a:t>
            </a:r>
            <a:r>
              <a:rPr lang="en-US" altLang="zh-CN" sz="2000" i="1" dirty="0" smtClean="0">
                <a:solidFill>
                  <a:schemeClr val="accent1"/>
                </a:solidFill>
              </a:rPr>
              <a:t>Van Allen and Frank, 1959;  Van Allen et al.,1959</a:t>
            </a:r>
            <a:r>
              <a:rPr lang="en-US" altLang="zh-CN" sz="2000" dirty="0" smtClean="0">
                <a:solidFill>
                  <a:schemeClr val="accent1"/>
                </a:solidFill>
              </a:rPr>
              <a:t>]</a:t>
            </a:r>
            <a:endParaRPr lang="en-US" altLang="zh-CN" sz="2000" dirty="0" smtClean="0">
              <a:solidFill>
                <a:schemeClr val="accent3"/>
              </a:solidFill>
            </a:endParaRPr>
          </a:p>
          <a:p>
            <a:pPr>
              <a:buClr>
                <a:schemeClr val="bg1"/>
              </a:buClr>
              <a:buFont typeface="Wingdings" pitchFamily="2" charset="2"/>
              <a:buChar char="Ø"/>
            </a:pPr>
            <a:r>
              <a:rPr lang="en-US" altLang="zh-CN" sz="2400" dirty="0" smtClean="0">
                <a:solidFill>
                  <a:schemeClr val="accent3"/>
                </a:solidFill>
              </a:rPr>
              <a:t>A resurgence of interest in recent times</a:t>
            </a:r>
          </a:p>
          <a:p>
            <a:pPr lvl="1">
              <a:buClr>
                <a:schemeClr val="bg1"/>
              </a:buClr>
              <a:buFont typeface="Wingdings" pitchFamily="2" charset="2"/>
              <a:buChar char="Ø"/>
            </a:pPr>
            <a:r>
              <a:rPr lang="en-US" altLang="zh-CN" sz="2000" dirty="0" smtClean="0">
                <a:solidFill>
                  <a:schemeClr val="accent3"/>
                </a:solidFill>
              </a:rPr>
              <a:t>Hazards to space-borne  systems </a:t>
            </a:r>
          </a:p>
          <a:p>
            <a:pPr lvl="1">
              <a:buClr>
                <a:schemeClr val="bg1"/>
              </a:buClr>
              <a:buFont typeface="Wingdings" pitchFamily="2" charset="2"/>
              <a:buChar char="Ø"/>
            </a:pPr>
            <a:r>
              <a:rPr lang="en-US" altLang="zh-CN" sz="2000" dirty="0" smtClean="0">
                <a:solidFill>
                  <a:schemeClr val="accent3"/>
                </a:solidFill>
              </a:rPr>
              <a:t>Challenging scientific problems surround the radiation belt dynamics</a:t>
            </a:r>
            <a:endParaRPr lang="zh-CN" altLang="zh-CN" sz="2000" dirty="0">
              <a:solidFill>
                <a:schemeClr val="accent3"/>
              </a:solidFill>
            </a:endParaRPr>
          </a:p>
        </p:txBody>
      </p:sp>
      <p:pic>
        <p:nvPicPr>
          <p:cNvPr id="57349" name="Picture 5"/>
          <p:cNvPicPr>
            <a:picLocks noChangeAspect="1" noChangeArrowheads="1"/>
          </p:cNvPicPr>
          <p:nvPr/>
        </p:nvPicPr>
        <p:blipFill>
          <a:blip r:embed="rId2" cstate="print"/>
          <a:srcRect b="46555"/>
          <a:stretch>
            <a:fillRect/>
          </a:stretch>
        </p:blipFill>
        <p:spPr bwMode="auto">
          <a:xfrm>
            <a:off x="4492941" y="620688"/>
            <a:ext cx="5153898" cy="2492064"/>
          </a:xfrm>
          <a:prstGeom prst="rect">
            <a:avLst/>
          </a:prstGeom>
          <a:noFill/>
          <a:ln w="9525">
            <a:noFill/>
            <a:miter lim="800000"/>
            <a:headEnd/>
            <a:tailEnd/>
          </a:ln>
        </p:spPr>
      </p:pic>
      <p:grpSp>
        <p:nvGrpSpPr>
          <p:cNvPr id="2" name="Group 5"/>
          <p:cNvGrpSpPr>
            <a:grpSpLocks noChangeAspect="1"/>
          </p:cNvGrpSpPr>
          <p:nvPr/>
        </p:nvGrpSpPr>
        <p:grpSpPr bwMode="auto">
          <a:xfrm>
            <a:off x="75013" y="620689"/>
            <a:ext cx="4394088" cy="2509945"/>
            <a:chOff x="182" y="2296"/>
            <a:chExt cx="2549" cy="1646"/>
          </a:xfrm>
        </p:grpSpPr>
        <p:pic>
          <p:nvPicPr>
            <p:cNvPr id="9" name="Picture 6"/>
            <p:cNvPicPr>
              <a:picLocks noChangeAspect="1" noChangeArrowheads="1"/>
            </p:cNvPicPr>
            <p:nvPr/>
          </p:nvPicPr>
          <p:blipFill>
            <a:blip r:embed="rId3" cstate="print"/>
            <a:srcRect/>
            <a:stretch>
              <a:fillRect/>
            </a:stretch>
          </p:blipFill>
          <p:spPr bwMode="auto">
            <a:xfrm>
              <a:off x="182" y="2296"/>
              <a:ext cx="2549" cy="1646"/>
            </a:xfrm>
            <a:prstGeom prst="rect">
              <a:avLst/>
            </a:prstGeom>
            <a:noFill/>
            <a:ln w="9525">
              <a:noFill/>
              <a:round/>
              <a:headEnd/>
              <a:tailEnd/>
            </a:ln>
            <a:effectLst/>
          </p:spPr>
        </p:pic>
        <p:sp>
          <p:nvSpPr>
            <p:cNvPr id="10" name="Text Box 7"/>
            <p:cNvSpPr txBox="1">
              <a:spLocks noChangeArrowheads="1"/>
            </p:cNvSpPr>
            <p:nvPr/>
          </p:nvSpPr>
          <p:spPr bwMode="auto">
            <a:xfrm>
              <a:off x="2371" y="3582"/>
              <a:ext cx="116" cy="173"/>
            </a:xfrm>
            <a:prstGeom prst="rect">
              <a:avLst/>
            </a:prstGeom>
            <a:noFill/>
            <a:ln w="9525">
              <a:noFill/>
              <a:round/>
              <a:headEnd/>
              <a:tailEnd/>
            </a:ln>
            <a:effectLst/>
          </p:spPr>
          <p:txBody>
            <a:bodyPr wrap="none" anchor="ctr"/>
            <a:lstStyle/>
            <a:p>
              <a:endParaRPr lang="zh-CN" altLang="en-US"/>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solidFill>
                  <a:srgbClr val="FFFF00"/>
                </a:solidFill>
              </a:rPr>
              <a:t>Basic Theory</a:t>
            </a:r>
            <a:endParaRPr lang="zh-CN" altLang="en-US" dirty="0">
              <a:solidFill>
                <a:srgbClr val="FFFF00"/>
              </a:solidFill>
            </a:endParaRPr>
          </a:p>
        </p:txBody>
      </p:sp>
      <p:sp>
        <p:nvSpPr>
          <p:cNvPr id="3" name="内容占位符 2"/>
          <p:cNvSpPr>
            <a:spLocks noGrp="1"/>
          </p:cNvSpPr>
          <p:nvPr>
            <p:ph idx="1"/>
          </p:nvPr>
        </p:nvSpPr>
        <p:spPr/>
        <p:txBody>
          <a:bodyPr/>
          <a:lstStyle/>
          <a:p>
            <a:r>
              <a:rPr lang="en-US" altLang="zh-CN" dirty="0" smtClean="0">
                <a:solidFill>
                  <a:schemeClr val="bg1"/>
                </a:solidFill>
              </a:rPr>
              <a:t>Energy Transfer: Diffusion (Random) </a:t>
            </a:r>
            <a:endParaRPr lang="zh-CN" altLang="en-US" dirty="0">
              <a:solidFill>
                <a:schemeClr val="bg1"/>
              </a:solidFill>
            </a:endParaRPr>
          </a:p>
        </p:txBody>
      </p:sp>
      <p:pic>
        <p:nvPicPr>
          <p:cNvPr id="232451" name="Picture 3"/>
          <p:cNvPicPr>
            <a:picLocks noChangeAspect="1" noChangeArrowheads="1"/>
          </p:cNvPicPr>
          <p:nvPr/>
        </p:nvPicPr>
        <p:blipFill>
          <a:blip r:embed="rId2"/>
          <a:srcRect/>
          <a:stretch>
            <a:fillRect/>
          </a:stretch>
        </p:blipFill>
        <p:spPr bwMode="auto">
          <a:xfrm>
            <a:off x="288893" y="1381150"/>
            <a:ext cx="8944006" cy="5340398"/>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1" y="-6349"/>
            <a:ext cx="9723500" cy="703263"/>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dirty="0">
                <a:solidFill>
                  <a:srgbClr val="FFFF00"/>
                </a:solidFill>
                <a:latin typeface="Times New Roman" pitchFamily="18" charset="0"/>
              </a:rPr>
              <a:t>Electron </a:t>
            </a:r>
            <a:r>
              <a:rPr lang="en-US" sz="4000" b="1" dirty="0" smtClean="0">
                <a:solidFill>
                  <a:srgbClr val="FFFF00"/>
                </a:solidFill>
                <a:latin typeface="Times New Roman" pitchFamily="18" charset="0"/>
              </a:rPr>
              <a:t>radiation </a:t>
            </a:r>
            <a:r>
              <a:rPr lang="en-US" sz="4000" b="1" dirty="0">
                <a:solidFill>
                  <a:srgbClr val="FFFF00"/>
                </a:solidFill>
                <a:latin typeface="Times New Roman" pitchFamily="18" charset="0"/>
              </a:rPr>
              <a:t>b</a:t>
            </a:r>
            <a:r>
              <a:rPr lang="en-US" sz="4000" b="1" dirty="0" smtClean="0">
                <a:solidFill>
                  <a:srgbClr val="FFFF00"/>
                </a:solidFill>
                <a:latin typeface="Times New Roman" pitchFamily="18" charset="0"/>
              </a:rPr>
              <a:t>elt dynamics</a:t>
            </a:r>
            <a:endParaRPr lang="en-US" sz="4000" b="1" dirty="0">
              <a:solidFill>
                <a:srgbClr val="FFFF00"/>
              </a:solidFill>
              <a:latin typeface="Times New Roman" pitchFamily="18" charset="0"/>
            </a:endParaRPr>
          </a:p>
        </p:txBody>
      </p:sp>
      <p:sp>
        <p:nvSpPr>
          <p:cNvPr id="13314" name="Rectangle 2"/>
          <p:cNvSpPr>
            <a:spLocks noGrp="1" noChangeArrowheads="1"/>
          </p:cNvSpPr>
          <p:nvPr>
            <p:ph type="body" idx="1"/>
          </p:nvPr>
        </p:nvSpPr>
        <p:spPr>
          <a:xfrm>
            <a:off x="1" y="5373690"/>
            <a:ext cx="9723500" cy="504825"/>
          </a:xfrm>
          <a:ln/>
        </p:spPr>
        <p:txBody>
          <a:bodyPr/>
          <a:lstStyle/>
          <a:p>
            <a:pPr indent="-341313" algn="ctr">
              <a:lnSpc>
                <a:spcPct val="90000"/>
              </a:lnSpc>
              <a:spcBef>
                <a:spcPts val="700"/>
              </a:spcBef>
              <a:buClr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800" b="1">
                <a:solidFill>
                  <a:srgbClr val="FF0000"/>
                </a:solidFill>
              </a:rPr>
              <a:t>50%</a:t>
            </a:r>
            <a:r>
              <a:rPr lang="en-US" sz="2800">
                <a:solidFill>
                  <a:srgbClr val="FFFFFF"/>
                </a:solidFill>
              </a:rPr>
              <a:t> Net Increase+</a:t>
            </a:r>
            <a:r>
              <a:rPr lang="en-US" sz="2800" b="1">
                <a:solidFill>
                  <a:srgbClr val="FF0000"/>
                </a:solidFill>
              </a:rPr>
              <a:t>25%</a:t>
            </a:r>
            <a:r>
              <a:rPr lang="en-US" sz="2800">
                <a:solidFill>
                  <a:srgbClr val="FFFFFF"/>
                </a:solidFill>
              </a:rPr>
              <a:t>Net Depletion+</a:t>
            </a:r>
            <a:r>
              <a:rPr lang="en-US" sz="2800" b="1">
                <a:solidFill>
                  <a:srgbClr val="FF0000"/>
                </a:solidFill>
              </a:rPr>
              <a:t>25%</a:t>
            </a:r>
            <a:r>
              <a:rPr lang="en-US" sz="2800">
                <a:solidFill>
                  <a:srgbClr val="FFFFFF"/>
                </a:solidFill>
              </a:rPr>
              <a:t> No Change</a:t>
            </a:r>
          </a:p>
        </p:txBody>
      </p:sp>
      <p:pic>
        <p:nvPicPr>
          <p:cNvPr id="13315" name="Picture 3"/>
          <p:cNvPicPr>
            <a:picLocks noChangeAspect="1" noChangeArrowheads="1"/>
          </p:cNvPicPr>
          <p:nvPr/>
        </p:nvPicPr>
        <p:blipFill>
          <a:blip r:embed="rId3" cstate="print"/>
          <a:srcRect/>
          <a:stretch>
            <a:fillRect/>
          </a:stretch>
        </p:blipFill>
        <p:spPr bwMode="auto">
          <a:xfrm>
            <a:off x="75851" y="692150"/>
            <a:ext cx="9575099" cy="4673600"/>
          </a:xfrm>
          <a:prstGeom prst="rect">
            <a:avLst/>
          </a:prstGeom>
          <a:noFill/>
          <a:ln w="9525">
            <a:noFill/>
            <a:round/>
            <a:headEnd/>
            <a:tailEnd/>
          </a:ln>
          <a:effectLst/>
        </p:spPr>
      </p:pic>
      <p:sp>
        <p:nvSpPr>
          <p:cNvPr id="13316" name="Rectangle 4"/>
          <p:cNvSpPr>
            <a:spLocks noChangeArrowheads="1"/>
          </p:cNvSpPr>
          <p:nvPr/>
        </p:nvSpPr>
        <p:spPr bwMode="auto">
          <a:xfrm>
            <a:off x="224249" y="647702"/>
            <a:ext cx="3441232" cy="333375"/>
          </a:xfrm>
          <a:prstGeom prst="rect">
            <a:avLst/>
          </a:prstGeom>
          <a:noFill/>
          <a:ln w="9525">
            <a:noFill/>
            <a:round/>
            <a:headEnd/>
            <a:tailEnd/>
          </a:ln>
          <a:effectLst/>
        </p:spPr>
        <p:txBody>
          <a:bodyPr lIns="90000" tIns="46800" rIns="90000" bIns="46800"/>
          <a:lstStyle/>
          <a:p>
            <a:pPr marL="342900" indent="-341313" algn="ctr">
              <a:lnSpc>
                <a:spcPct val="90000"/>
              </a:lnSpc>
              <a:spcBef>
                <a:spcPts val="500"/>
              </a:spcBef>
              <a:buClrTx/>
              <a:buFontTx/>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en-US" sz="2000" dirty="0">
                <a:solidFill>
                  <a:schemeClr val="accent1"/>
                </a:solidFill>
              </a:rPr>
              <a:t>[Reeves et al., 2003]</a:t>
            </a:r>
          </a:p>
        </p:txBody>
      </p:sp>
      <p:sp>
        <p:nvSpPr>
          <p:cNvPr id="13317" name="Rectangle 5"/>
          <p:cNvSpPr>
            <a:spLocks noChangeArrowheads="1"/>
          </p:cNvSpPr>
          <p:nvPr/>
        </p:nvSpPr>
        <p:spPr bwMode="auto">
          <a:xfrm>
            <a:off x="1" y="5949951"/>
            <a:ext cx="9723500" cy="647700"/>
          </a:xfrm>
          <a:prstGeom prst="rect">
            <a:avLst/>
          </a:prstGeom>
          <a:noFill/>
          <a:ln w="9525">
            <a:noFill/>
            <a:round/>
            <a:headEnd/>
            <a:tailEnd/>
          </a:ln>
          <a:effectLst/>
        </p:spPr>
        <p:txBody>
          <a:bodyPr lIns="90000" tIns="46800" rIns="90000" bIns="46800"/>
          <a:lstStyle/>
          <a:p>
            <a:pPr marL="342900" indent="-341313" algn="ctr">
              <a:lnSpc>
                <a:spcPct val="90000"/>
              </a:lnSpc>
              <a:spcBef>
                <a:spcPts val="700"/>
              </a:spcBef>
              <a:buClrTx/>
              <a:buFontTx/>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en-US" sz="2800" b="1" dirty="0" smtClean="0">
                <a:solidFill>
                  <a:srgbClr val="FF0000"/>
                </a:solidFill>
              </a:rPr>
              <a:t>Competition</a:t>
            </a:r>
            <a:r>
              <a:rPr lang="zh-CN" altLang="en-US" sz="2800" dirty="0" smtClean="0">
                <a:solidFill>
                  <a:srgbClr val="FFFFFF"/>
                </a:solidFill>
              </a:rPr>
              <a:t> </a:t>
            </a:r>
            <a:r>
              <a:rPr lang="en-US" altLang="zh-CN" sz="2800" dirty="0" smtClean="0">
                <a:solidFill>
                  <a:srgbClr val="FFFFFF"/>
                </a:solidFill>
              </a:rPr>
              <a:t>between various source and sink processes</a:t>
            </a:r>
            <a:endParaRPr lang="en-US" sz="2800" dirty="0">
              <a:solidFill>
                <a:srgbClr val="FFFFFF"/>
              </a:solidFill>
            </a:endParaRPr>
          </a:p>
        </p:txBody>
      </p:sp>
      <p:pic>
        <p:nvPicPr>
          <p:cNvPr id="158722" name="Picture 2"/>
          <p:cNvPicPr>
            <a:picLocks noChangeAspect="1" noChangeArrowheads="1"/>
          </p:cNvPicPr>
          <p:nvPr/>
        </p:nvPicPr>
        <p:blipFill>
          <a:blip r:embed="rId4" cstate="print"/>
          <a:srcRect/>
          <a:stretch>
            <a:fillRect/>
          </a:stretch>
        </p:blipFill>
        <p:spPr bwMode="auto">
          <a:xfrm>
            <a:off x="74200" y="692697"/>
            <a:ext cx="5983406" cy="4626293"/>
          </a:xfrm>
          <a:prstGeom prst="rect">
            <a:avLst/>
          </a:prstGeom>
          <a:noFill/>
          <a:ln w="9525">
            <a:noFill/>
            <a:miter lim="800000"/>
            <a:headEnd/>
            <a:tailEnd/>
          </a:ln>
        </p:spPr>
      </p:pic>
      <p:pic>
        <p:nvPicPr>
          <p:cNvPr id="158723" name="Picture 3"/>
          <p:cNvPicPr>
            <a:picLocks noChangeAspect="1" noChangeArrowheads="1"/>
          </p:cNvPicPr>
          <p:nvPr/>
        </p:nvPicPr>
        <p:blipFill>
          <a:blip r:embed="rId5" cstate="print"/>
          <a:srcRect/>
          <a:stretch>
            <a:fillRect/>
          </a:stretch>
        </p:blipFill>
        <p:spPr bwMode="auto">
          <a:xfrm>
            <a:off x="1270882" y="684900"/>
            <a:ext cx="5833820" cy="4641316"/>
          </a:xfrm>
          <a:prstGeom prst="rect">
            <a:avLst/>
          </a:prstGeom>
          <a:noFill/>
          <a:ln w="9525">
            <a:noFill/>
            <a:miter lim="800000"/>
            <a:headEnd/>
            <a:tailEnd/>
          </a:ln>
        </p:spPr>
      </p:pic>
      <p:pic>
        <p:nvPicPr>
          <p:cNvPr id="158724" name="Picture 4"/>
          <p:cNvPicPr>
            <a:picLocks noChangeAspect="1" noChangeArrowheads="1"/>
          </p:cNvPicPr>
          <p:nvPr/>
        </p:nvPicPr>
        <p:blipFill>
          <a:blip r:embed="rId6" cstate="print"/>
          <a:srcRect/>
          <a:stretch>
            <a:fillRect/>
          </a:stretch>
        </p:blipFill>
        <p:spPr bwMode="auto">
          <a:xfrm>
            <a:off x="2542355" y="692697"/>
            <a:ext cx="5759028" cy="4634919"/>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8722"/>
                                        </p:tgtEl>
                                        <p:attrNameLst>
                                          <p:attrName>style.visibility</p:attrName>
                                        </p:attrNameLst>
                                      </p:cBhvr>
                                      <p:to>
                                        <p:strVal val="visible"/>
                                      </p:to>
                                    </p:set>
                                    <p:animEffect transition="in" filter="box(in)">
                                      <p:cBhvr>
                                        <p:cTn id="7" dur="500"/>
                                        <p:tgtEl>
                                          <p:spTgt spid="15872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158722"/>
                                        </p:tgtEl>
                                      </p:cBhvr>
                                    </p:animEffect>
                                    <p:set>
                                      <p:cBhvr>
                                        <p:cTn id="12" dur="1" fill="hold">
                                          <p:stCondLst>
                                            <p:cond delay="499"/>
                                          </p:stCondLst>
                                        </p:cTn>
                                        <p:tgtEl>
                                          <p:spTgt spid="15872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58723"/>
                                        </p:tgtEl>
                                        <p:attrNameLst>
                                          <p:attrName>style.visibility</p:attrName>
                                        </p:attrNameLst>
                                      </p:cBhvr>
                                      <p:to>
                                        <p:strVal val="visible"/>
                                      </p:to>
                                    </p:set>
                                    <p:animEffect transition="in" filter="checkerboard(across)">
                                      <p:cBhvr>
                                        <p:cTn id="17" dur="500"/>
                                        <p:tgtEl>
                                          <p:spTgt spid="15872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nodeType="clickEffect">
                                  <p:stCondLst>
                                    <p:cond delay="0"/>
                                  </p:stCondLst>
                                  <p:childTnLst>
                                    <p:animEffect transition="out" filter="box(in)">
                                      <p:cBhvr>
                                        <p:cTn id="21" dur="500"/>
                                        <p:tgtEl>
                                          <p:spTgt spid="158723"/>
                                        </p:tgtEl>
                                      </p:cBhvr>
                                    </p:animEffect>
                                    <p:set>
                                      <p:cBhvr>
                                        <p:cTn id="22" dur="1" fill="hold">
                                          <p:stCondLst>
                                            <p:cond delay="499"/>
                                          </p:stCondLst>
                                        </p:cTn>
                                        <p:tgtEl>
                                          <p:spTgt spid="1587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8724"/>
                                        </p:tgtEl>
                                        <p:attrNameLst>
                                          <p:attrName>style.visibility</p:attrName>
                                        </p:attrNameLst>
                                      </p:cBhvr>
                                      <p:to>
                                        <p:strVal val="visible"/>
                                      </p:to>
                                    </p:set>
                                    <p:anim calcmode="lin" valueType="num">
                                      <p:cBhvr additive="base">
                                        <p:cTn id="27" dur="500" fill="hold"/>
                                        <p:tgtEl>
                                          <p:spTgt spid="158724"/>
                                        </p:tgtEl>
                                        <p:attrNameLst>
                                          <p:attrName>ppt_x</p:attrName>
                                        </p:attrNameLst>
                                      </p:cBhvr>
                                      <p:tavLst>
                                        <p:tav tm="0">
                                          <p:val>
                                            <p:strVal val="#ppt_x"/>
                                          </p:val>
                                        </p:tav>
                                        <p:tav tm="100000">
                                          <p:val>
                                            <p:strVal val="#ppt_x"/>
                                          </p:val>
                                        </p:tav>
                                      </p:tavLst>
                                    </p:anim>
                                    <p:anim calcmode="lin" valueType="num">
                                      <p:cBhvr additive="base">
                                        <p:cTn id="28" dur="500" fill="hold"/>
                                        <p:tgtEl>
                                          <p:spTgt spid="15872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 presetClass="exit" presetSubtype="10" fill="hold" nodeType="clickEffect">
                                  <p:stCondLst>
                                    <p:cond delay="0"/>
                                  </p:stCondLst>
                                  <p:childTnLst>
                                    <p:animEffect transition="out" filter="checkerboard(across)">
                                      <p:cBhvr>
                                        <p:cTn id="32" dur="500"/>
                                        <p:tgtEl>
                                          <p:spTgt spid="158724"/>
                                        </p:tgtEl>
                                      </p:cBhvr>
                                    </p:animEffect>
                                    <p:set>
                                      <p:cBhvr>
                                        <p:cTn id="33" dur="1" fill="hold">
                                          <p:stCondLst>
                                            <p:cond delay="499"/>
                                          </p:stCondLst>
                                        </p:cTn>
                                        <p:tgtEl>
                                          <p:spTgt spid="1587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pic>
        <p:nvPicPr>
          <p:cNvPr id="159746" name="Picture 2"/>
          <p:cNvPicPr>
            <a:picLocks noChangeAspect="1" noChangeArrowheads="1"/>
          </p:cNvPicPr>
          <p:nvPr/>
        </p:nvPicPr>
        <p:blipFill>
          <a:blip r:embed="rId2" cstate="print"/>
          <a:srcRect/>
          <a:stretch>
            <a:fillRect/>
          </a:stretch>
        </p:blipFill>
        <p:spPr bwMode="auto">
          <a:xfrm>
            <a:off x="822126" y="841030"/>
            <a:ext cx="8166400" cy="5828331"/>
          </a:xfrm>
          <a:prstGeom prst="rect">
            <a:avLst/>
          </a:prstGeom>
          <a:noFill/>
          <a:ln w="9525">
            <a:noFill/>
            <a:miter lim="800000"/>
            <a:headEnd/>
            <a:tailEnd/>
          </a:ln>
        </p:spPr>
      </p:pic>
      <p:sp>
        <p:nvSpPr>
          <p:cNvPr id="5" name="Rectangle 1"/>
          <p:cNvSpPr txBox="1">
            <a:spLocks noGrp="1" noChangeArrowheads="1"/>
          </p:cNvSpPr>
          <p:nvPr>
            <p:ph type="title"/>
          </p:nvPr>
        </p:nvSpPr>
        <p:spPr>
          <a:xfrm>
            <a:off x="0" y="-36513"/>
            <a:ext cx="9721850" cy="762001"/>
          </a:xfrm>
          <a:prstGeom prst="rect">
            <a:avLst/>
          </a:prstGeom>
          <a:ln/>
        </p:spPr>
        <p:txBody>
          <a:bodyPr/>
          <a:lstStyle/>
          <a:p>
            <a:pPr lvl="0" algn="ctr">
              <a:buClrTx/>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CN" sz="3600" b="1" kern="0" dirty="0" smtClean="0">
                <a:solidFill>
                  <a:srgbClr val="FFFF00"/>
                </a:solidFill>
                <a:latin typeface="Times New Roman" pitchFamily="18" charset="0"/>
              </a:rPr>
              <a:t>Energetic </a:t>
            </a:r>
            <a:r>
              <a:rPr lang="en-US" altLang="zh-CN" sz="3600" b="1" kern="0" dirty="0" smtClean="0">
                <a:solidFill>
                  <a:srgbClr val="FFFF00"/>
                </a:solidFill>
                <a:latin typeface="Times New Roman" pitchFamily="18" charset="0"/>
                <a:ea typeface="+mj-ea"/>
                <a:cs typeface="+mj-cs"/>
              </a:rPr>
              <a:t>electron</a:t>
            </a:r>
            <a:r>
              <a:rPr kumimoji="0" lang="en-US" sz="3600" b="1" i="0" u="none" strike="noStrike" kern="0" cap="none" spc="0" normalizeH="0" noProof="0" dirty="0" smtClean="0">
                <a:ln>
                  <a:noFill/>
                </a:ln>
                <a:solidFill>
                  <a:srgbClr val="FFFF00"/>
                </a:solidFill>
                <a:effectLst/>
                <a:uLnTx/>
                <a:uFillTx/>
                <a:latin typeface="Times New Roman" pitchFamily="18" charset="0"/>
                <a:ea typeface="+mj-ea"/>
                <a:cs typeface="+mj-cs"/>
              </a:rPr>
              <a:t> </a:t>
            </a:r>
            <a:r>
              <a:rPr lang="en-US" sz="3600" b="1" kern="0" dirty="0" smtClean="0">
                <a:solidFill>
                  <a:srgbClr val="FFFF00"/>
                </a:solidFill>
                <a:latin typeface="Times New Roman" pitchFamily="18" charset="0"/>
                <a:ea typeface="+mj-ea"/>
                <a:cs typeface="+mj-cs"/>
              </a:rPr>
              <a:t>flux variation during storm</a:t>
            </a:r>
            <a:endParaRPr kumimoji="0" lang="en-US" sz="3600" b="1" i="0" u="none" strike="noStrike" kern="0" cap="none" spc="0" normalizeH="0" baseline="0" noProof="0" dirty="0">
              <a:ln>
                <a:noFill/>
              </a:ln>
              <a:solidFill>
                <a:srgbClr val="FFFF00"/>
              </a:solidFill>
              <a:effectLst/>
              <a:uLnTx/>
              <a:uFillTx/>
              <a:latin typeface="Times New Roman" pitchFamily="18" charset="0"/>
              <a:ea typeface="+mj-ea"/>
              <a:cs typeface="+mj-cs"/>
            </a:endParaRPr>
          </a:p>
        </p:txBody>
      </p:sp>
      <p:sp>
        <p:nvSpPr>
          <p:cNvPr id="7" name="Text Box 3"/>
          <p:cNvSpPr txBox="1">
            <a:spLocks noChangeArrowheads="1"/>
          </p:cNvSpPr>
          <p:nvPr/>
        </p:nvSpPr>
        <p:spPr bwMode="auto">
          <a:xfrm>
            <a:off x="9114100" y="836712"/>
            <a:ext cx="458757" cy="5761037"/>
          </a:xfrm>
          <a:prstGeom prst="rect">
            <a:avLst/>
          </a:prstGeom>
          <a:noFill/>
          <a:ln w="9525">
            <a:noFill/>
            <a:round/>
            <a:headEnd/>
            <a:tailEnd/>
          </a:ln>
          <a:effectLst/>
        </p:spPr>
        <p:txBody>
          <a:bodyPr vert="eaVert" lIns="90000" tIns="46800" rIns="90000" bIns="46800">
            <a:spAutoFit/>
          </a:bodyPr>
          <a:lstStyle/>
          <a:p>
            <a:pPr algn="ctr">
              <a:spcBef>
                <a:spcPts val="11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dirty="0">
                <a:solidFill>
                  <a:srgbClr val="009999"/>
                </a:solidFill>
              </a:rPr>
              <a:t>[</a:t>
            </a:r>
            <a:r>
              <a:rPr lang="en-US" b="1" dirty="0" err="1">
                <a:solidFill>
                  <a:srgbClr val="009999"/>
                </a:solidFill>
              </a:rPr>
              <a:t>Friedel</a:t>
            </a:r>
            <a:r>
              <a:rPr lang="en-US" b="1" dirty="0">
                <a:solidFill>
                  <a:srgbClr val="009999"/>
                </a:solidFill>
              </a:rPr>
              <a:t> et al.,2002]</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497965" y="-6349"/>
            <a:ext cx="8750655" cy="703263"/>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dirty="0" smtClean="0">
                <a:solidFill>
                  <a:srgbClr val="FFFF00"/>
                </a:solidFill>
                <a:latin typeface="Times New Roman" pitchFamily="18" charset="0"/>
              </a:rPr>
              <a:t>Possible loss mechanisms</a:t>
            </a:r>
            <a:endParaRPr lang="en-US" sz="4000" b="1" dirty="0">
              <a:solidFill>
                <a:srgbClr val="FFFF00"/>
              </a:solidFill>
              <a:latin typeface="Times New Roman" pitchFamily="18" charset="0"/>
            </a:endParaRPr>
          </a:p>
        </p:txBody>
      </p:sp>
      <p:sp>
        <p:nvSpPr>
          <p:cNvPr id="15362" name="Rectangle 2"/>
          <p:cNvSpPr>
            <a:spLocks noGrp="1" noChangeArrowheads="1"/>
          </p:cNvSpPr>
          <p:nvPr>
            <p:ph type="body" idx="1"/>
          </p:nvPr>
        </p:nvSpPr>
        <p:spPr>
          <a:xfrm>
            <a:off x="486423" y="4509121"/>
            <a:ext cx="8750655" cy="2159969"/>
          </a:xfrm>
          <a:ln/>
        </p:spPr>
        <p:txBody>
          <a:bodyPr/>
          <a:lstStyle/>
          <a:p>
            <a:pPr marL="341313" indent="-341313">
              <a:buClr>
                <a:srgbClr val="FFFFFF"/>
              </a:buClr>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zh-CN" sz="2400" dirty="0" smtClean="0">
                <a:solidFill>
                  <a:srgbClr val="FFFFFF"/>
                </a:solidFill>
              </a:rPr>
              <a:t>Some observations </a:t>
            </a:r>
            <a:r>
              <a:rPr lang="da-DK" altLang="zh-CN" sz="2400" dirty="0" smtClean="0">
                <a:solidFill>
                  <a:schemeClr val="accent1"/>
                </a:solidFill>
              </a:rPr>
              <a:t>[</a:t>
            </a:r>
            <a:r>
              <a:rPr lang="da-DK" altLang="zh-CN" sz="2400" i="1" dirty="0" smtClean="0">
                <a:solidFill>
                  <a:schemeClr val="accent1"/>
                </a:solidFill>
              </a:rPr>
              <a:t>e.g.</a:t>
            </a:r>
            <a:r>
              <a:rPr lang="da-DK" altLang="zh-CN" sz="2400" dirty="0" smtClean="0">
                <a:solidFill>
                  <a:schemeClr val="accent1"/>
                </a:solidFill>
              </a:rPr>
              <a:t>,</a:t>
            </a:r>
            <a:r>
              <a:rPr lang="da-DK" altLang="zh-CN" sz="2400" i="1" dirty="0" smtClean="0">
                <a:solidFill>
                  <a:schemeClr val="accent1"/>
                </a:solidFill>
              </a:rPr>
              <a:t> Morley</a:t>
            </a:r>
            <a:r>
              <a:rPr lang="da-DK" altLang="zh-CN" sz="2400" dirty="0" smtClean="0">
                <a:solidFill>
                  <a:schemeClr val="accent1"/>
                </a:solidFill>
              </a:rPr>
              <a:t> et al., 2010]</a:t>
            </a:r>
            <a:r>
              <a:rPr lang="en-US" altLang="zh-CN" sz="2400" dirty="0" smtClean="0">
                <a:solidFill>
                  <a:srgbClr val="FFFFFF"/>
                </a:solidFill>
              </a:rPr>
              <a:t> suggest that these mechanisms may be not enough to explain some very rapid dropout process. </a:t>
            </a:r>
            <a:endParaRPr lang="da-DK" altLang="zh-CN" sz="2400" dirty="0" smtClean="0">
              <a:solidFill>
                <a:schemeClr val="accent1"/>
              </a:solidFill>
            </a:endParaRPr>
          </a:p>
          <a:p>
            <a:pPr marL="341313" indent="-341313">
              <a:buClr>
                <a:srgbClr val="FFFFFF"/>
              </a:buClr>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zh-CN" sz="2400" dirty="0" smtClean="0">
                <a:solidFill>
                  <a:schemeClr val="bg1"/>
                </a:solidFill>
              </a:rPr>
              <a:t>There is only very limited progress on </a:t>
            </a:r>
            <a:r>
              <a:rPr lang="en-US" altLang="zh-CN" sz="2400" dirty="0" smtClean="0">
                <a:solidFill>
                  <a:srgbClr val="FF0000"/>
                </a:solidFill>
              </a:rPr>
              <a:t>testing and quantifying</a:t>
            </a:r>
            <a:r>
              <a:rPr lang="en-US" altLang="zh-CN" sz="2400" dirty="0" smtClean="0">
                <a:solidFill>
                  <a:schemeClr val="bg1"/>
                </a:solidFill>
              </a:rPr>
              <a:t> the loss mechanisms in recent years.</a:t>
            </a:r>
            <a:endParaRPr lang="en-US" altLang="zh-CN" sz="2400" dirty="0">
              <a:solidFill>
                <a:schemeClr val="bg1"/>
              </a:solidFill>
            </a:endParaRPr>
          </a:p>
        </p:txBody>
      </p:sp>
      <p:graphicFrame>
        <p:nvGraphicFramePr>
          <p:cNvPr id="4" name="表格 3"/>
          <p:cNvGraphicFramePr>
            <a:graphicFrameLocks noGrp="1"/>
          </p:cNvGraphicFramePr>
          <p:nvPr/>
        </p:nvGraphicFramePr>
        <p:xfrm>
          <a:off x="373371" y="908721"/>
          <a:ext cx="8900316" cy="3556549"/>
        </p:xfrm>
        <a:graphic>
          <a:graphicData uri="http://schemas.openxmlformats.org/drawingml/2006/table">
            <a:tbl>
              <a:tblPr firstRow="1" bandRow="1">
                <a:tableStyleId>{93296810-A885-4BE3-A3E7-6D5BEEA58F35}</a:tableStyleId>
              </a:tblPr>
              <a:tblGrid>
                <a:gridCol w="4724588"/>
                <a:gridCol w="4175728"/>
              </a:tblGrid>
              <a:tr h="447589">
                <a:tc>
                  <a:txBody>
                    <a:bodyPr/>
                    <a:lstStyle/>
                    <a:p>
                      <a:pPr algn="ctr"/>
                      <a:r>
                        <a:rPr lang="en-US" altLang="zh-CN" dirty="0" smtClean="0"/>
                        <a:t>Name</a:t>
                      </a:r>
                      <a:endParaRPr lang="zh-CN" altLang="en-US" dirty="0"/>
                    </a:p>
                  </a:txBody>
                  <a:tcPr marL="94976" marR="94976">
                    <a:cell3D prstMaterial="dkEdge">
                      <a:bevel/>
                      <a:lightRig rig="flood" dir="t"/>
                    </a:cell3D>
                  </a:tcPr>
                </a:tc>
                <a:tc>
                  <a:txBody>
                    <a:bodyPr/>
                    <a:lstStyle/>
                    <a:p>
                      <a:pPr algn="ctr"/>
                      <a:r>
                        <a:rPr lang="en-US" altLang="zh-CN" dirty="0" smtClean="0"/>
                        <a:t>Characteristics</a:t>
                      </a:r>
                      <a:endParaRPr lang="zh-CN" altLang="en-US" dirty="0"/>
                    </a:p>
                  </a:txBody>
                  <a:tcPr marL="94976" marR="94976">
                    <a:cell3D prstMaterial="dkEdge">
                      <a:bevel/>
                      <a:lightRig rig="flood" dir="t"/>
                    </a:cell3D>
                  </a:tcPr>
                </a:tc>
              </a:tr>
              <a:tr h="453806">
                <a:tc>
                  <a:txBody>
                    <a:bodyPr/>
                    <a:lstStyle/>
                    <a:p>
                      <a:r>
                        <a:rPr lang="en-US" altLang="zh-CN" dirty="0" smtClean="0"/>
                        <a:t>Magnetopause</a:t>
                      </a:r>
                      <a:r>
                        <a:rPr lang="en-US" altLang="zh-CN" baseline="0" dirty="0" smtClean="0"/>
                        <a:t> shadowing </a:t>
                      </a:r>
                      <a:r>
                        <a:rPr lang="en-US" altLang="zh-CN" sz="1800" b="1" kern="1200" baseline="0" dirty="0" smtClean="0">
                          <a:solidFill>
                            <a:schemeClr val="accent1"/>
                          </a:solidFill>
                          <a:latin typeface="+mn-lt"/>
                          <a:ea typeface="+mn-ea"/>
                          <a:cs typeface="+mn-cs"/>
                        </a:rPr>
                        <a:t>[</a:t>
                      </a:r>
                      <a:r>
                        <a:rPr lang="en-US" altLang="zh-CN" sz="1800" b="1" i="1" kern="1200" baseline="0" dirty="0" err="1" smtClean="0">
                          <a:solidFill>
                            <a:schemeClr val="accent1"/>
                          </a:solidFill>
                          <a:latin typeface="+mn-lt"/>
                          <a:ea typeface="+mn-ea"/>
                          <a:cs typeface="+mn-cs"/>
                        </a:rPr>
                        <a:t>Desorgher</a:t>
                      </a:r>
                      <a:r>
                        <a:rPr lang="en-US" altLang="zh-CN" sz="1800" b="1" i="1" kern="1200" baseline="0" dirty="0" smtClean="0">
                          <a:solidFill>
                            <a:schemeClr val="accent1"/>
                          </a:solidFill>
                          <a:latin typeface="+mn-lt"/>
                          <a:ea typeface="+mn-ea"/>
                          <a:cs typeface="+mn-cs"/>
                        </a:rPr>
                        <a:t> et al., 2000</a:t>
                      </a:r>
                      <a:r>
                        <a:rPr lang="en-US" altLang="zh-CN" sz="1800" b="1" i="0" kern="1200" baseline="0" dirty="0" smtClean="0">
                          <a:solidFill>
                            <a:schemeClr val="accent1"/>
                          </a:solidFill>
                          <a:latin typeface="+mn-lt"/>
                          <a:ea typeface="+mn-ea"/>
                          <a:cs typeface="+mn-cs"/>
                        </a:rPr>
                        <a:t>]</a:t>
                      </a:r>
                      <a:endParaRPr lang="zh-CN" altLang="en-US" i="0" dirty="0">
                        <a:solidFill>
                          <a:schemeClr val="accent1"/>
                        </a:solidFill>
                      </a:endParaRPr>
                    </a:p>
                  </a:txBody>
                  <a:tcPr marL="94976" marR="94976">
                    <a:cell3D prstMaterial="dkEdge">
                      <a:bevel/>
                      <a:lightRig rig="flood" dir="t"/>
                    </a:cell3D>
                  </a:tcPr>
                </a:tc>
                <a:tc>
                  <a:txBody>
                    <a:bodyPr/>
                    <a:lstStyle/>
                    <a:p>
                      <a:r>
                        <a:rPr lang="en-US" altLang="zh-CN" dirty="0" smtClean="0"/>
                        <a:t>Occur</a:t>
                      </a:r>
                      <a:r>
                        <a:rPr lang="en-US" altLang="zh-CN" baseline="0" dirty="0" smtClean="0"/>
                        <a:t> at larger L-shells</a:t>
                      </a:r>
                    </a:p>
                  </a:txBody>
                  <a:tcPr marL="94976" marR="94976">
                    <a:cell3D prstMaterial="dkEdge">
                      <a:bevel/>
                      <a:lightRig rig="flood" dir="t"/>
                    </a:cell3D>
                  </a:tcPr>
                </a:tc>
              </a:tr>
              <a:tr h="453806">
                <a:tc>
                  <a:txBody>
                    <a:bodyPr/>
                    <a:lstStyle/>
                    <a:p>
                      <a:r>
                        <a:rPr lang="en-US" altLang="zh-CN" dirty="0" smtClean="0"/>
                        <a:t>Outward</a:t>
                      </a:r>
                      <a:r>
                        <a:rPr lang="en-US" altLang="zh-CN" baseline="0" dirty="0" smtClean="0"/>
                        <a:t> adiabatic transport </a:t>
                      </a:r>
                      <a:r>
                        <a:rPr lang="en-US" altLang="zh-CN" sz="1800" b="1" kern="1200" baseline="0" dirty="0" smtClean="0">
                          <a:solidFill>
                            <a:schemeClr val="accent1"/>
                          </a:solidFill>
                          <a:latin typeface="+mn-lt"/>
                          <a:ea typeface="+mn-ea"/>
                          <a:cs typeface="+mn-cs"/>
                        </a:rPr>
                        <a:t>[</a:t>
                      </a:r>
                      <a:r>
                        <a:rPr lang="en-US" altLang="zh-CN" sz="1800" b="1" i="1" kern="1200" baseline="0" dirty="0" smtClean="0">
                          <a:solidFill>
                            <a:schemeClr val="accent1"/>
                          </a:solidFill>
                          <a:latin typeface="+mn-lt"/>
                          <a:ea typeface="+mn-ea"/>
                          <a:cs typeface="+mn-cs"/>
                        </a:rPr>
                        <a:t>Kim and Chan, 1997; Su et al., 2010b</a:t>
                      </a:r>
                      <a:r>
                        <a:rPr lang="en-US" altLang="zh-CN" sz="1800" b="1" i="0" kern="1200" baseline="0" dirty="0" smtClean="0">
                          <a:solidFill>
                            <a:schemeClr val="accent1"/>
                          </a:solidFill>
                          <a:latin typeface="+mn-lt"/>
                          <a:ea typeface="+mn-ea"/>
                          <a:cs typeface="+mn-cs"/>
                        </a:rPr>
                        <a:t>]</a:t>
                      </a:r>
                      <a:endParaRPr lang="zh-CN" altLang="en-US" i="0" dirty="0">
                        <a:solidFill>
                          <a:schemeClr val="accent1"/>
                        </a:solidFill>
                      </a:endParaRPr>
                    </a:p>
                  </a:txBody>
                  <a:tcPr marL="94976" marR="94976">
                    <a:cell3D prstMaterial="dkEdge">
                      <a:bevel/>
                      <a:lightRig rig="flood" dir="t"/>
                    </a:cell3D>
                  </a:tcPr>
                </a:tc>
                <a:tc>
                  <a:txBody>
                    <a:bodyPr/>
                    <a:lstStyle/>
                    <a:p>
                      <a:r>
                        <a:rPr lang="en-US" altLang="zh-CN" dirty="0" smtClean="0"/>
                        <a:t>Dependent</a:t>
                      </a:r>
                      <a:r>
                        <a:rPr lang="en-US" altLang="zh-CN" baseline="0" dirty="0" smtClean="0"/>
                        <a:t> on magnetic field variation</a:t>
                      </a:r>
                      <a:endParaRPr lang="zh-CN" altLang="en-US" dirty="0"/>
                    </a:p>
                  </a:txBody>
                  <a:tcPr marL="94976" marR="94976">
                    <a:cell3D prstMaterial="dkEdge">
                      <a:bevel/>
                      <a:lightRig rig="flood" dir="t"/>
                    </a:cell3D>
                  </a:tcPr>
                </a:tc>
              </a:tr>
              <a:tr h="453806">
                <a:tc>
                  <a:txBody>
                    <a:bodyPr/>
                    <a:lstStyle/>
                    <a:p>
                      <a:r>
                        <a:rPr lang="en-US" altLang="zh-CN" dirty="0" smtClean="0"/>
                        <a:t>Outward</a:t>
                      </a:r>
                      <a:r>
                        <a:rPr lang="en-US" altLang="zh-CN" baseline="0" dirty="0" smtClean="0"/>
                        <a:t> radial diffusion </a:t>
                      </a:r>
                      <a:r>
                        <a:rPr lang="en-US" altLang="zh-CN" sz="1800" b="1" kern="1200" baseline="0" dirty="0" smtClean="0">
                          <a:solidFill>
                            <a:schemeClr val="accent1"/>
                          </a:solidFill>
                          <a:latin typeface="+mn-lt"/>
                          <a:ea typeface="+mn-ea"/>
                          <a:cs typeface="+mn-cs"/>
                        </a:rPr>
                        <a:t>[</a:t>
                      </a:r>
                      <a:r>
                        <a:rPr lang="en-US" altLang="zh-CN" sz="1800" b="1" i="1" kern="1200" baseline="0" dirty="0" err="1" smtClean="0">
                          <a:solidFill>
                            <a:schemeClr val="accent1"/>
                          </a:solidFill>
                          <a:latin typeface="+mn-lt"/>
                          <a:ea typeface="+mn-ea"/>
                          <a:cs typeface="+mn-cs"/>
                        </a:rPr>
                        <a:t>Shprits</a:t>
                      </a:r>
                      <a:r>
                        <a:rPr lang="en-US" altLang="zh-CN" sz="1800" b="1" i="1" kern="1200" baseline="0" dirty="0" smtClean="0">
                          <a:solidFill>
                            <a:schemeClr val="accent1"/>
                          </a:solidFill>
                          <a:latin typeface="+mn-lt"/>
                          <a:ea typeface="+mn-ea"/>
                          <a:cs typeface="+mn-cs"/>
                        </a:rPr>
                        <a:t> et al., 2006</a:t>
                      </a:r>
                      <a:r>
                        <a:rPr lang="en-US" altLang="zh-CN" sz="1800" b="1" i="0" kern="1200" baseline="0" dirty="0" smtClean="0">
                          <a:solidFill>
                            <a:schemeClr val="accent1"/>
                          </a:solidFill>
                          <a:latin typeface="+mn-lt"/>
                          <a:ea typeface="+mn-ea"/>
                          <a:cs typeface="+mn-cs"/>
                        </a:rPr>
                        <a:t>]</a:t>
                      </a:r>
                      <a:endParaRPr lang="zh-CN" altLang="en-US" i="0" dirty="0">
                        <a:solidFill>
                          <a:schemeClr val="accent1"/>
                        </a:solidFill>
                      </a:endParaRPr>
                    </a:p>
                  </a:txBody>
                  <a:tcPr marL="94976" marR="94976">
                    <a:cell3D prstMaterial="dkEdge">
                      <a:bevel/>
                      <a:lightRig rig="flood" dir="t"/>
                    </a:cell3D>
                  </a:tcPr>
                </a:tc>
                <a:tc>
                  <a:txBody>
                    <a:bodyPr/>
                    <a:lstStyle/>
                    <a:p>
                      <a:r>
                        <a:rPr lang="en-US" altLang="zh-CN" baseline="0" dirty="0" smtClean="0"/>
                        <a:t>Induced by outer boundary loss</a:t>
                      </a:r>
                    </a:p>
                    <a:p>
                      <a:r>
                        <a:rPr lang="en-US" altLang="zh-CN" baseline="0" dirty="0" smtClean="0"/>
                        <a:t>Associate with inward radial diffusion</a:t>
                      </a:r>
                      <a:endParaRPr lang="zh-CN" altLang="en-US" dirty="0"/>
                    </a:p>
                  </a:txBody>
                  <a:tcPr marL="94976" marR="94976">
                    <a:cell3D prstMaterial="dkEdge">
                      <a:bevel/>
                      <a:lightRig rig="flood" dir="t"/>
                    </a:cell3D>
                  </a:tcPr>
                </a:tc>
              </a:tr>
              <a:tr h="783281">
                <a:tc>
                  <a:txBody>
                    <a:bodyPr/>
                    <a:lstStyle/>
                    <a:p>
                      <a:r>
                        <a:rPr lang="en-US" altLang="zh-CN" dirty="0" smtClean="0"/>
                        <a:t>Gyro-resonance</a:t>
                      </a:r>
                      <a:r>
                        <a:rPr lang="en-US" altLang="zh-CN" baseline="0" dirty="0" smtClean="0"/>
                        <a:t> with plume hiss and EMIC waves </a:t>
                      </a:r>
                      <a:r>
                        <a:rPr lang="en-US" altLang="zh-CN" sz="1800" b="1" kern="1200" baseline="0" dirty="0" smtClean="0">
                          <a:solidFill>
                            <a:schemeClr val="accent1"/>
                          </a:solidFill>
                          <a:latin typeface="+mn-lt"/>
                          <a:ea typeface="+mn-ea"/>
                          <a:cs typeface="+mn-cs"/>
                        </a:rPr>
                        <a:t>[e.g., </a:t>
                      </a:r>
                      <a:r>
                        <a:rPr lang="en-US" altLang="zh-CN" sz="1800" b="1" i="1" kern="1200" baseline="0" dirty="0" smtClean="0">
                          <a:solidFill>
                            <a:schemeClr val="accent1"/>
                          </a:solidFill>
                          <a:latin typeface="+mn-lt"/>
                          <a:ea typeface="+mn-ea"/>
                          <a:cs typeface="+mn-cs"/>
                        </a:rPr>
                        <a:t>Albert, </a:t>
                      </a:r>
                      <a:r>
                        <a:rPr lang="en-US" altLang="zh-CN" sz="1800" b="1" kern="1200" baseline="0" dirty="0" smtClean="0">
                          <a:solidFill>
                            <a:schemeClr val="accent1"/>
                          </a:solidFill>
                          <a:latin typeface="+mn-lt"/>
                          <a:ea typeface="+mn-ea"/>
                          <a:cs typeface="+mn-cs"/>
                        </a:rPr>
                        <a:t>2003; </a:t>
                      </a:r>
                      <a:r>
                        <a:rPr lang="en-US" altLang="zh-CN" sz="1800" b="1" i="1" kern="1200" baseline="0" dirty="0" smtClean="0">
                          <a:solidFill>
                            <a:schemeClr val="accent1"/>
                          </a:solidFill>
                          <a:latin typeface="+mn-lt"/>
                          <a:ea typeface="+mn-ea"/>
                          <a:cs typeface="+mn-cs"/>
                        </a:rPr>
                        <a:t>Summers and Thorne, 2003; Thorne et al., 2005; Summers et al., 2007</a:t>
                      </a:r>
                      <a:r>
                        <a:rPr lang="en-US" altLang="zh-CN" sz="1800" b="1" i="0" kern="1200" baseline="0" dirty="0" smtClean="0">
                          <a:solidFill>
                            <a:schemeClr val="accent1"/>
                          </a:solidFill>
                          <a:latin typeface="+mn-lt"/>
                          <a:ea typeface="+mn-ea"/>
                          <a:cs typeface="+mn-cs"/>
                        </a:rPr>
                        <a:t>]</a:t>
                      </a:r>
                      <a:endParaRPr lang="zh-CN" altLang="en-US" i="0" dirty="0">
                        <a:solidFill>
                          <a:schemeClr val="accent1"/>
                        </a:solidFill>
                      </a:endParaRPr>
                    </a:p>
                  </a:txBody>
                  <a:tcPr marL="94976" marR="94976">
                    <a:cell3D prstMaterial="dkEdge">
                      <a:bevel/>
                      <a:lightRig rig="flood" dir="t"/>
                    </a:cell3D>
                  </a:tcPr>
                </a:tc>
                <a:tc>
                  <a:txBody>
                    <a:bodyPr/>
                    <a:lstStyle/>
                    <a:p>
                      <a:endParaRPr lang="en-US" altLang="zh-CN" dirty="0" smtClean="0"/>
                    </a:p>
                    <a:p>
                      <a:r>
                        <a:rPr lang="en-US" altLang="zh-CN" dirty="0" smtClean="0"/>
                        <a:t>More effective for</a:t>
                      </a:r>
                      <a:r>
                        <a:rPr lang="en-US" altLang="zh-CN" baseline="0" dirty="0" smtClean="0"/>
                        <a:t> high energy (~</a:t>
                      </a:r>
                      <a:r>
                        <a:rPr lang="en-US" altLang="zh-CN" baseline="0" dirty="0" err="1" smtClean="0"/>
                        <a:t>MeV</a:t>
                      </a:r>
                      <a:r>
                        <a:rPr lang="en-US" altLang="zh-CN" baseline="0" dirty="0" smtClean="0"/>
                        <a:t>) electrons</a:t>
                      </a:r>
                      <a:endParaRPr lang="zh-CN" altLang="en-US" dirty="0"/>
                    </a:p>
                  </a:txBody>
                  <a:tcPr marL="94976" marR="94976">
                    <a:cell3D prstMaterial="dkEdge">
                      <a:bevel/>
                      <a:lightRig rig="flood" dir="t"/>
                    </a:cell3D>
                  </a:tcPr>
                </a:tc>
              </a:tr>
            </a:tbl>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solidFill>
                  <a:srgbClr val="FFFF00"/>
                </a:solidFill>
                <a:latin typeface="Times New Roman" pitchFamily="18" charset="0"/>
              </a:rPr>
              <a:t>Magnetopause shadowing</a:t>
            </a:r>
            <a:endParaRPr lang="zh-CN" altLang="en-US" dirty="0"/>
          </a:p>
        </p:txBody>
      </p:sp>
      <p:sp>
        <p:nvSpPr>
          <p:cNvPr id="3" name="内容占位符 2"/>
          <p:cNvSpPr>
            <a:spLocks noGrp="1"/>
          </p:cNvSpPr>
          <p:nvPr>
            <p:ph idx="1"/>
          </p:nvPr>
        </p:nvSpPr>
        <p:spPr>
          <a:xfrm>
            <a:off x="486425" y="3933057"/>
            <a:ext cx="8749005" cy="2734445"/>
          </a:xfrm>
        </p:spPr>
        <p:txBody>
          <a:bodyPr/>
          <a:lstStyle/>
          <a:p>
            <a:pPr>
              <a:buClr>
                <a:schemeClr val="bg1"/>
              </a:buClr>
              <a:buFont typeface="Wingdings" pitchFamily="2" charset="2"/>
              <a:buChar char="Ø"/>
            </a:pPr>
            <a:r>
              <a:rPr lang="en-US" altLang="zh-CN" dirty="0" smtClean="0">
                <a:solidFill>
                  <a:schemeClr val="bg1"/>
                </a:solidFill>
              </a:rPr>
              <a:t>Compression of magnetopause (MP)</a:t>
            </a:r>
          </a:p>
          <a:p>
            <a:pPr>
              <a:buClr>
                <a:schemeClr val="bg1"/>
              </a:buClr>
              <a:buFont typeface="Wingdings" pitchFamily="2" charset="2"/>
              <a:buChar char="Ø"/>
            </a:pPr>
            <a:r>
              <a:rPr lang="en-US" altLang="zh-CN" dirty="0" smtClean="0">
                <a:solidFill>
                  <a:schemeClr val="bg1"/>
                </a:solidFill>
              </a:rPr>
              <a:t>Inflation of drift shell due to the buildup of ring current</a:t>
            </a:r>
          </a:p>
          <a:p>
            <a:pPr>
              <a:buClr>
                <a:schemeClr val="bg1"/>
              </a:buClr>
              <a:buFont typeface="Wingdings" pitchFamily="2" charset="2"/>
              <a:buChar char="Ø"/>
            </a:pPr>
            <a:r>
              <a:rPr lang="en-US" altLang="zh-CN" dirty="0" smtClean="0">
                <a:solidFill>
                  <a:schemeClr val="bg1"/>
                </a:solidFill>
              </a:rPr>
              <a:t>Removal of high energy electrons out of MP</a:t>
            </a:r>
            <a:endParaRPr lang="zh-CN" altLang="en-US" dirty="0">
              <a:solidFill>
                <a:schemeClr val="bg1"/>
              </a:solidFill>
            </a:endParaRPr>
          </a:p>
        </p:txBody>
      </p:sp>
      <p:pic>
        <p:nvPicPr>
          <p:cNvPr id="4" name="Picture 3"/>
          <p:cNvPicPr>
            <a:picLocks noChangeAspect="1" noChangeArrowheads="1"/>
          </p:cNvPicPr>
          <p:nvPr/>
        </p:nvPicPr>
        <p:blipFill>
          <a:blip r:embed="rId2" cstate="print"/>
          <a:srcRect/>
          <a:stretch>
            <a:fillRect/>
          </a:stretch>
        </p:blipFill>
        <p:spPr bwMode="auto">
          <a:xfrm>
            <a:off x="223786" y="810284"/>
            <a:ext cx="2916910" cy="3122773"/>
          </a:xfrm>
          <a:prstGeom prst="rect">
            <a:avLst/>
          </a:prstGeom>
          <a:solidFill>
            <a:srgbClr val="FFFFFF"/>
          </a:solidFill>
          <a:ln w="9525">
            <a:noFill/>
            <a:round/>
            <a:headEnd/>
            <a:tailEnd/>
          </a:ln>
          <a:effectLst/>
        </p:spPr>
      </p:pic>
      <p:pic>
        <p:nvPicPr>
          <p:cNvPr id="214018" name="Picture 2"/>
          <p:cNvPicPr>
            <a:picLocks noChangeAspect="1" noChangeArrowheads="1"/>
          </p:cNvPicPr>
          <p:nvPr/>
        </p:nvPicPr>
        <p:blipFill>
          <a:blip r:embed="rId3" cstate="print"/>
          <a:srcRect/>
          <a:stretch>
            <a:fillRect/>
          </a:stretch>
        </p:blipFill>
        <p:spPr bwMode="auto">
          <a:xfrm>
            <a:off x="3140696" y="836712"/>
            <a:ext cx="6432161" cy="3096344"/>
          </a:xfrm>
          <a:prstGeom prst="rect">
            <a:avLst/>
          </a:prstGeom>
          <a:noFill/>
          <a:ln w="9525">
            <a:noFill/>
            <a:miter lim="800000"/>
            <a:headEnd/>
            <a:tailEnd/>
          </a:ln>
        </p:spPr>
      </p:pic>
      <p:sp>
        <p:nvSpPr>
          <p:cNvPr id="6" name="TextBox 5"/>
          <p:cNvSpPr txBox="1"/>
          <p:nvPr/>
        </p:nvSpPr>
        <p:spPr>
          <a:xfrm>
            <a:off x="5010510" y="1124744"/>
            <a:ext cx="1944607" cy="369332"/>
          </a:xfrm>
          <a:prstGeom prst="rect">
            <a:avLst/>
          </a:prstGeom>
          <a:noFill/>
        </p:spPr>
        <p:txBody>
          <a:bodyPr wrap="square" rtlCol="0">
            <a:spAutoFit/>
          </a:bodyPr>
          <a:lstStyle/>
          <a:p>
            <a:r>
              <a:rPr lang="en-US" altLang="zh-CN" dirty="0" smtClean="0">
                <a:solidFill>
                  <a:schemeClr val="accent1"/>
                </a:solidFill>
              </a:rPr>
              <a:t>[Kim et al., 2010]</a:t>
            </a:r>
            <a:endParaRPr lang="zh-CN" altLang="en-US" dirty="0">
              <a:solidFill>
                <a:schemeClr val="accent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497965" y="-6350"/>
            <a:ext cx="8750655" cy="703263"/>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dirty="0" smtClean="0">
                <a:solidFill>
                  <a:srgbClr val="FFFF00"/>
                </a:solidFill>
                <a:latin typeface="Times New Roman" pitchFamily="18" charset="0"/>
              </a:rPr>
              <a:t>Adiabatic transport</a:t>
            </a:r>
            <a:endParaRPr lang="en-US" sz="4000" b="1" dirty="0">
              <a:solidFill>
                <a:srgbClr val="FFFF00"/>
              </a:solidFill>
              <a:latin typeface="Times New Roman" pitchFamily="18" charset="0"/>
            </a:endParaRPr>
          </a:p>
        </p:txBody>
      </p:sp>
      <p:sp>
        <p:nvSpPr>
          <p:cNvPr id="18434" name="Rectangle 2"/>
          <p:cNvSpPr>
            <a:spLocks noGrp="1" noChangeArrowheads="1"/>
          </p:cNvSpPr>
          <p:nvPr>
            <p:ph type="body" idx="1"/>
          </p:nvPr>
        </p:nvSpPr>
        <p:spPr>
          <a:xfrm>
            <a:off x="486423" y="836614"/>
            <a:ext cx="8750654" cy="5832475"/>
          </a:xfrm>
          <a:ln/>
        </p:spPr>
        <p:txBody>
          <a:bodyPr/>
          <a:lstStyle/>
          <a:p>
            <a:pPr marL="341313" indent="-341313">
              <a:lnSpc>
                <a:spcPct val="90000"/>
              </a:lnSpc>
              <a:buClr>
                <a:srgbClr val="FFFFFF"/>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smtClean="0">
                <a:solidFill>
                  <a:srgbClr val="FFFFFF"/>
                </a:solidFill>
              </a:rPr>
              <a:t>Variation of magnetic field (ring current field)</a:t>
            </a:r>
            <a:endParaRPr lang="en-US" sz="2800" dirty="0" smtClean="0">
              <a:solidFill>
                <a:srgbClr val="FF0000"/>
              </a:solidFill>
            </a:endParaRPr>
          </a:p>
          <a:p>
            <a:pPr marL="341313" indent="-341313">
              <a:lnSpc>
                <a:spcPct val="90000"/>
              </a:lnSpc>
              <a:buClr>
                <a:srgbClr val="FFFFFF"/>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zh-CN" dirty="0" smtClean="0">
              <a:solidFill>
                <a:srgbClr val="FF0000"/>
              </a:solidFill>
            </a:endParaRPr>
          </a:p>
          <a:p>
            <a:pPr marL="741363" lvl="1" indent="-341313">
              <a:lnSpc>
                <a:spcPct val="90000"/>
              </a:lnSpc>
              <a:buClr>
                <a:srgbClr val="FFFFFF"/>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zh-CN" dirty="0">
              <a:solidFill>
                <a:srgbClr val="FF0000"/>
              </a:solidFill>
            </a:endParaRPr>
          </a:p>
        </p:txBody>
      </p:sp>
      <p:graphicFrame>
        <p:nvGraphicFramePr>
          <p:cNvPr id="18435" name="Object 3"/>
          <p:cNvGraphicFramePr>
            <a:graphicFrameLocks noChangeAspect="1"/>
          </p:cNvGraphicFramePr>
          <p:nvPr/>
        </p:nvGraphicFramePr>
        <p:xfrm>
          <a:off x="3574792" y="1892300"/>
          <a:ext cx="949760" cy="198438"/>
        </p:xfrm>
        <a:graphic>
          <a:graphicData uri="http://schemas.openxmlformats.org/presentationml/2006/ole">
            <p:oleObj spid="_x0000_s212994" r:id="rId4" imgW="914400" imgH="198720" progId="">
              <p:embed/>
            </p:oleObj>
          </a:graphicData>
        </a:graphic>
      </p:graphicFrame>
      <p:graphicFrame>
        <p:nvGraphicFramePr>
          <p:cNvPr id="8" name="对象 7"/>
          <p:cNvGraphicFramePr>
            <a:graphicFrameLocks noChangeAspect="1"/>
          </p:cNvGraphicFramePr>
          <p:nvPr/>
        </p:nvGraphicFramePr>
        <p:xfrm>
          <a:off x="4712524" y="4429132"/>
          <a:ext cx="118720" cy="215900"/>
        </p:xfrm>
        <a:graphic>
          <a:graphicData uri="http://schemas.openxmlformats.org/presentationml/2006/ole">
            <p:oleObj spid="_x0000_s212998" name="公式" r:id="rId5" imgW="114120" imgH="215640" progId="Equation.3">
              <p:embed/>
            </p:oleObj>
          </a:graphicData>
        </a:graphic>
      </p:graphicFrame>
      <p:graphicFrame>
        <p:nvGraphicFramePr>
          <p:cNvPr id="10" name="对象 9"/>
          <p:cNvGraphicFramePr>
            <a:graphicFrameLocks noChangeAspect="1"/>
          </p:cNvGraphicFramePr>
          <p:nvPr/>
        </p:nvGraphicFramePr>
        <p:xfrm>
          <a:off x="896919" y="1412776"/>
          <a:ext cx="3183129" cy="3609318"/>
        </p:xfrm>
        <a:graphic>
          <a:graphicData uri="http://schemas.openxmlformats.org/presentationml/2006/ole">
            <p:oleObj spid="_x0000_s212999" name="Formula" r:id="rId6" imgW="891720" imgH="1051560" progId="Equation.Ribbit">
              <p:embed/>
            </p:oleObj>
          </a:graphicData>
        </a:graphic>
      </p:graphicFrame>
      <p:sp>
        <p:nvSpPr>
          <p:cNvPr id="14" name="TextBox 13"/>
          <p:cNvSpPr txBox="1"/>
          <p:nvPr/>
        </p:nvSpPr>
        <p:spPr>
          <a:xfrm>
            <a:off x="224378" y="5373216"/>
            <a:ext cx="4262584" cy="523220"/>
          </a:xfrm>
          <a:prstGeom prst="rect">
            <a:avLst/>
          </a:prstGeom>
          <a:noFill/>
        </p:spPr>
        <p:txBody>
          <a:bodyPr wrap="square" rtlCol="0">
            <a:spAutoFit/>
          </a:bodyPr>
          <a:lstStyle/>
          <a:p>
            <a:r>
              <a:rPr lang="en-US" altLang="zh-CN" sz="2800" dirty="0" smtClean="0"/>
              <a:t>L1&lt;L2    B1&gt;B2   E1&gt;E2</a:t>
            </a:r>
            <a:endParaRPr lang="zh-CN" altLang="en-US" sz="2800" dirty="0"/>
          </a:p>
        </p:txBody>
      </p:sp>
      <p:pic>
        <p:nvPicPr>
          <p:cNvPr id="213001" name="Picture 9"/>
          <p:cNvPicPr>
            <a:picLocks noChangeAspect="1" noChangeArrowheads="1"/>
          </p:cNvPicPr>
          <p:nvPr/>
        </p:nvPicPr>
        <p:blipFill>
          <a:blip r:embed="rId7" cstate="print"/>
          <a:srcRect b="70783"/>
          <a:stretch>
            <a:fillRect/>
          </a:stretch>
        </p:blipFill>
        <p:spPr bwMode="auto">
          <a:xfrm>
            <a:off x="4545755" y="1268760"/>
            <a:ext cx="5176687" cy="2621092"/>
          </a:xfrm>
          <a:prstGeom prst="rect">
            <a:avLst/>
          </a:prstGeom>
          <a:noFill/>
          <a:ln w="9525">
            <a:noFill/>
            <a:miter lim="800000"/>
            <a:headEnd/>
            <a:tailEnd/>
          </a:ln>
        </p:spPr>
      </p:pic>
      <p:pic>
        <p:nvPicPr>
          <p:cNvPr id="213000" name="Picture 8"/>
          <p:cNvPicPr>
            <a:picLocks noChangeAspect="1" noChangeArrowheads="1"/>
          </p:cNvPicPr>
          <p:nvPr/>
        </p:nvPicPr>
        <p:blipFill>
          <a:blip r:embed="rId8" cstate="print"/>
          <a:srcRect/>
          <a:stretch>
            <a:fillRect/>
          </a:stretch>
        </p:blipFill>
        <p:spPr bwMode="auto">
          <a:xfrm>
            <a:off x="4561684" y="3859481"/>
            <a:ext cx="5160759" cy="2979420"/>
          </a:xfrm>
          <a:prstGeom prst="rect">
            <a:avLst/>
          </a:prstGeom>
          <a:noFill/>
          <a:ln w="9525">
            <a:noFill/>
            <a:miter lim="800000"/>
            <a:headEnd/>
            <a:tailEnd/>
          </a:ln>
        </p:spPr>
      </p:pic>
      <p:sp>
        <p:nvSpPr>
          <p:cNvPr id="13" name="TextBox 12"/>
          <p:cNvSpPr txBox="1"/>
          <p:nvPr/>
        </p:nvSpPr>
        <p:spPr>
          <a:xfrm>
            <a:off x="6132399" y="4149080"/>
            <a:ext cx="2019399" cy="369332"/>
          </a:xfrm>
          <a:prstGeom prst="rect">
            <a:avLst/>
          </a:prstGeom>
          <a:noFill/>
        </p:spPr>
        <p:txBody>
          <a:bodyPr wrap="square" rtlCol="0">
            <a:spAutoFit/>
          </a:bodyPr>
          <a:lstStyle/>
          <a:p>
            <a:r>
              <a:rPr lang="en-US" altLang="zh-CN" dirty="0" smtClean="0">
                <a:solidFill>
                  <a:schemeClr val="accent1"/>
                </a:solidFill>
              </a:rPr>
              <a:t>[Kim et al., 1997]</a:t>
            </a:r>
            <a:endParaRPr lang="zh-CN" altLang="en-US" dirty="0">
              <a:solidFill>
                <a:schemeClr val="accent1"/>
              </a:solidFill>
            </a:endParaRPr>
          </a:p>
        </p:txBody>
      </p:sp>
      <p:sp>
        <p:nvSpPr>
          <p:cNvPr id="15" name="TextBox 14"/>
          <p:cNvSpPr txBox="1"/>
          <p:nvPr/>
        </p:nvSpPr>
        <p:spPr>
          <a:xfrm>
            <a:off x="6132399" y="1268760"/>
            <a:ext cx="2019399" cy="369332"/>
          </a:xfrm>
          <a:prstGeom prst="rect">
            <a:avLst/>
          </a:prstGeom>
          <a:noFill/>
        </p:spPr>
        <p:txBody>
          <a:bodyPr wrap="square" rtlCol="0">
            <a:spAutoFit/>
          </a:bodyPr>
          <a:lstStyle/>
          <a:p>
            <a:r>
              <a:rPr lang="en-US" altLang="zh-CN" dirty="0" smtClean="0">
                <a:solidFill>
                  <a:schemeClr val="accent1"/>
                </a:solidFill>
              </a:rPr>
              <a:t>[Su et al., 2010]</a:t>
            </a:r>
            <a:endParaRPr lang="zh-CN" altLang="en-US" dirty="0">
              <a:solidFill>
                <a:schemeClr val="accent1"/>
              </a:solidFill>
            </a:endParaRPr>
          </a:p>
        </p:txBody>
      </p:sp>
      <p:pic>
        <p:nvPicPr>
          <p:cNvPr id="2" name="Picture 8"/>
          <p:cNvPicPr>
            <a:picLocks noChangeAspect="1" noChangeArrowheads="1"/>
          </p:cNvPicPr>
          <p:nvPr/>
        </p:nvPicPr>
        <p:blipFill>
          <a:blip r:embed="rId9" cstate="print"/>
          <a:srcRect/>
          <a:stretch>
            <a:fillRect/>
          </a:stretch>
        </p:blipFill>
        <p:spPr bwMode="auto">
          <a:xfrm>
            <a:off x="426841" y="620688"/>
            <a:ext cx="8826572" cy="6209928"/>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cTn>
                              </p:par>
                            </p:childTnLst>
                          </p:cTn>
                        </p:par>
                        <p:par>
                          <p:cTn id="8" fill="hold">
                            <p:stCondLst>
                              <p:cond delay="500"/>
                            </p:stCondLst>
                            <p:childTnLst>
                              <p:par>
                                <p:cTn id="9" presetID="2" presetClass="exit" presetSubtype="4" fill="hold" nodeType="afterEffect">
                                  <p:stCondLst>
                                    <p:cond delay="0"/>
                                  </p:stCondLst>
                                  <p:childTnLst>
                                    <p:anim calcmode="lin" valueType="num">
                                      <p:cBhvr additive="base">
                                        <p:cTn id="10" dur="500"/>
                                        <p:tgtEl>
                                          <p:spTgt spid="213001"/>
                                        </p:tgtEl>
                                        <p:attrNameLst>
                                          <p:attrName>ppt_x</p:attrName>
                                        </p:attrNameLst>
                                      </p:cBhvr>
                                      <p:tavLst>
                                        <p:tav tm="0">
                                          <p:val>
                                            <p:strVal val="ppt_x"/>
                                          </p:val>
                                        </p:tav>
                                        <p:tav tm="100000">
                                          <p:val>
                                            <p:strVal val="ppt_x"/>
                                          </p:val>
                                        </p:tav>
                                      </p:tavLst>
                                    </p:anim>
                                    <p:anim calcmode="lin" valueType="num">
                                      <p:cBhvr additive="base">
                                        <p:cTn id="11" dur="500"/>
                                        <p:tgtEl>
                                          <p:spTgt spid="213001"/>
                                        </p:tgtEl>
                                        <p:attrNameLst>
                                          <p:attrName>ppt_y</p:attrName>
                                        </p:attrNameLst>
                                      </p:cBhvr>
                                      <p:tavLst>
                                        <p:tav tm="0">
                                          <p:val>
                                            <p:strVal val="ppt_y"/>
                                          </p:val>
                                        </p:tav>
                                        <p:tav tm="100000">
                                          <p:val>
                                            <p:strVal val="1+ppt_h/2"/>
                                          </p:val>
                                        </p:tav>
                                      </p:tavLst>
                                    </p:anim>
                                    <p:set>
                                      <p:cBhvr>
                                        <p:cTn id="12" dur="1" fill="hold">
                                          <p:stCondLst>
                                            <p:cond delay="499"/>
                                          </p:stCondLst>
                                        </p:cTn>
                                        <p:tgtEl>
                                          <p:spTgt spid="213001"/>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213000"/>
                                        </p:tgtEl>
                                        <p:attrNameLst>
                                          <p:attrName>ppt_x</p:attrName>
                                        </p:attrNameLst>
                                      </p:cBhvr>
                                      <p:tavLst>
                                        <p:tav tm="0">
                                          <p:val>
                                            <p:strVal val="ppt_x"/>
                                          </p:val>
                                        </p:tav>
                                        <p:tav tm="100000">
                                          <p:val>
                                            <p:strVal val="ppt_x"/>
                                          </p:val>
                                        </p:tav>
                                      </p:tavLst>
                                    </p:anim>
                                    <p:anim calcmode="lin" valueType="num">
                                      <p:cBhvr additive="base">
                                        <p:cTn id="15" dur="500"/>
                                        <p:tgtEl>
                                          <p:spTgt spid="213000"/>
                                        </p:tgtEl>
                                        <p:attrNameLst>
                                          <p:attrName>ppt_y</p:attrName>
                                        </p:attrNameLst>
                                      </p:cBhvr>
                                      <p:tavLst>
                                        <p:tav tm="0">
                                          <p:val>
                                            <p:strVal val="ppt_y"/>
                                          </p:val>
                                        </p:tav>
                                        <p:tav tm="100000">
                                          <p:val>
                                            <p:strVal val="1+ppt_h/2"/>
                                          </p:val>
                                        </p:tav>
                                      </p:tavLst>
                                    </p:anim>
                                    <p:set>
                                      <p:cBhvr>
                                        <p:cTn id="16" dur="1" fill="hold">
                                          <p:stCondLst>
                                            <p:cond delay="499"/>
                                          </p:stCondLst>
                                        </p:cTn>
                                        <p:tgtEl>
                                          <p:spTgt spid="213000"/>
                                        </p:tgtEl>
                                        <p:attrNameLst>
                                          <p:attrName>style.visibility</p:attrName>
                                        </p:attrNameLst>
                                      </p:cBhvr>
                                      <p:to>
                                        <p:strVal val="hidden"/>
                                      </p:to>
                                    </p:set>
                                  </p:childTnLst>
                                </p:cTn>
                              </p:par>
                            </p:childTnLst>
                          </p:cTn>
                        </p:par>
                        <p:par>
                          <p:cTn id="17" fill="hold">
                            <p:stCondLst>
                              <p:cond delay="1000"/>
                            </p:stCondLst>
                            <p:childTnLst>
                              <p:par>
                                <p:cTn id="18" presetID="5" presetClass="exit" presetSubtype="10" fill="hold" grpId="0" nodeType="afterEffect">
                                  <p:stCondLst>
                                    <p:cond delay="0"/>
                                  </p:stCondLst>
                                  <p:childTnLst>
                                    <p:animEffect transition="out" filter="checkerboard(across)">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18247" y="1600201"/>
            <a:ext cx="3503603" cy="4525963"/>
          </a:xfrm>
        </p:spPr>
        <p:txBody>
          <a:bodyPr/>
          <a:lstStyle/>
          <a:p>
            <a:r>
              <a:rPr lang="en-US" altLang="zh-CN" b="1" dirty="0" smtClean="0">
                <a:solidFill>
                  <a:schemeClr val="bg1"/>
                </a:solidFill>
                <a:latin typeface="Times New Roman" pitchFamily="18" charset="0"/>
                <a:ea typeface="隶书" pitchFamily="49" charset="-122"/>
                <a:cs typeface="Times New Roman" pitchFamily="18" charset="0"/>
              </a:rPr>
              <a:t>Rapid dropout during main phase</a:t>
            </a:r>
            <a:endParaRPr lang="en-US" altLang="zh-CN" b="1" dirty="0" smtClean="0">
              <a:solidFill>
                <a:schemeClr val="bg1"/>
              </a:solidFill>
              <a:latin typeface="Times New Roman" pitchFamily="18" charset="0"/>
              <a:ea typeface="隶书" pitchFamily="49" charset="-122"/>
              <a:cs typeface="Times New Roman" pitchFamily="18" charset="0"/>
            </a:endParaRPr>
          </a:p>
          <a:p>
            <a:endParaRPr lang="en-US" altLang="zh-CN" b="1" dirty="0" smtClean="0">
              <a:solidFill>
                <a:schemeClr val="bg1"/>
              </a:solidFill>
              <a:latin typeface="Times New Roman" pitchFamily="18" charset="0"/>
              <a:ea typeface="隶书" pitchFamily="49" charset="-122"/>
              <a:cs typeface="Times New Roman" pitchFamily="18" charset="0"/>
            </a:endParaRPr>
          </a:p>
          <a:p>
            <a:r>
              <a:rPr lang="en-US" altLang="zh-CN" b="1" dirty="0" smtClean="0">
                <a:solidFill>
                  <a:schemeClr val="bg1"/>
                </a:solidFill>
                <a:latin typeface="Times New Roman" pitchFamily="18" charset="0"/>
                <a:ea typeface="隶书" pitchFamily="49" charset="-122"/>
                <a:cs typeface="Times New Roman" pitchFamily="18" charset="0"/>
              </a:rPr>
              <a:t>Gradual buildup</a:t>
            </a:r>
            <a:endParaRPr lang="en-US" altLang="zh-CN" b="1" dirty="0" smtClean="0">
              <a:solidFill>
                <a:schemeClr val="bg1"/>
              </a:solidFill>
              <a:latin typeface="Times New Roman" pitchFamily="18" charset="0"/>
              <a:ea typeface="隶书" pitchFamily="49" charset="-122"/>
              <a:cs typeface="Times New Roman" pitchFamily="18" charset="0"/>
            </a:endParaRPr>
          </a:p>
          <a:p>
            <a:pPr>
              <a:buFont typeface="Arial" charset="0"/>
              <a:buNone/>
            </a:pPr>
            <a:r>
              <a:rPr lang="en-US" altLang="zh-CN" b="1" dirty="0" smtClean="0">
                <a:solidFill>
                  <a:schemeClr val="bg1"/>
                </a:solidFill>
                <a:latin typeface="Times New Roman" pitchFamily="18" charset="0"/>
                <a:ea typeface="隶书" pitchFamily="49" charset="-122"/>
                <a:cs typeface="Times New Roman" pitchFamily="18" charset="0"/>
              </a:rPr>
              <a:t> </a:t>
            </a:r>
            <a:r>
              <a:rPr lang="en-US" altLang="zh-CN" b="1" dirty="0" smtClean="0">
                <a:solidFill>
                  <a:schemeClr val="bg1"/>
                </a:solidFill>
                <a:latin typeface="Times New Roman" pitchFamily="18" charset="0"/>
                <a:ea typeface="隶书" pitchFamily="49" charset="-122"/>
                <a:cs typeface="Times New Roman" pitchFamily="18" charset="0"/>
              </a:rPr>
              <a:t>during recovery phase</a:t>
            </a:r>
            <a:endParaRPr lang="en-US" altLang="zh-CN" b="1" dirty="0" smtClean="0">
              <a:solidFill>
                <a:schemeClr val="bg1"/>
              </a:solidFill>
              <a:latin typeface="Times New Roman" pitchFamily="18" charset="0"/>
              <a:ea typeface="隶书" pitchFamily="49" charset="-122"/>
              <a:cs typeface="Times New Roman" pitchFamily="18" charset="0"/>
            </a:endParaRPr>
          </a:p>
        </p:txBody>
      </p:sp>
      <p:pic>
        <p:nvPicPr>
          <p:cNvPr id="30724" name="Picture 4"/>
          <p:cNvPicPr>
            <a:picLocks noChangeAspect="1" noChangeArrowheads="1"/>
          </p:cNvPicPr>
          <p:nvPr/>
        </p:nvPicPr>
        <p:blipFill>
          <a:blip r:embed="rId2"/>
          <a:srcRect/>
          <a:stretch>
            <a:fillRect/>
          </a:stretch>
        </p:blipFill>
        <p:spPr bwMode="auto">
          <a:xfrm>
            <a:off x="482717" y="1052514"/>
            <a:ext cx="5679519" cy="5616575"/>
          </a:xfrm>
          <a:prstGeom prst="rect">
            <a:avLst/>
          </a:prstGeom>
          <a:noFill/>
          <a:ln w="9525">
            <a:noFill/>
            <a:miter lim="800000"/>
            <a:headEnd/>
            <a:tailEnd/>
          </a:ln>
        </p:spPr>
      </p:pic>
      <p:sp>
        <p:nvSpPr>
          <p:cNvPr id="10" name="矩形 9"/>
          <p:cNvSpPr/>
          <p:nvPr/>
        </p:nvSpPr>
        <p:spPr>
          <a:xfrm>
            <a:off x="879356" y="1052513"/>
            <a:ext cx="1034634" cy="53292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 name="矩形 10"/>
          <p:cNvSpPr/>
          <p:nvPr/>
        </p:nvSpPr>
        <p:spPr>
          <a:xfrm>
            <a:off x="1913989" y="1052513"/>
            <a:ext cx="3483663" cy="53292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标题 8"/>
          <p:cNvSpPr>
            <a:spLocks noGrp="1"/>
          </p:cNvSpPr>
          <p:nvPr>
            <p:ph type="title"/>
          </p:nvPr>
        </p:nvSpPr>
        <p:spPr/>
        <p:txBody>
          <a:bodyPr/>
          <a:lstStyle/>
          <a:p>
            <a:endParaRPr lang="zh-CN" altLang="en-US"/>
          </a:p>
        </p:txBody>
      </p:sp>
      <p:sp>
        <p:nvSpPr>
          <p:cNvPr id="12" name="标题 1"/>
          <p:cNvSpPr txBox="1">
            <a:spLocks/>
          </p:cNvSpPr>
          <p:nvPr/>
        </p:nvSpPr>
        <p:spPr bwMode="auto">
          <a:xfrm>
            <a:off x="650366" y="115887"/>
            <a:ext cx="8749005" cy="762001"/>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a:pPr>
            <a:r>
              <a:rPr kumimoji="0" lang="en-US" altLang="zh-CN" sz="4400" b="1" i="0" u="none" strike="noStrike" kern="0" cap="none" spc="0" normalizeH="0" baseline="0" noProof="0" smtClean="0">
                <a:ln>
                  <a:noFill/>
                </a:ln>
                <a:solidFill>
                  <a:srgbClr val="FFFF00"/>
                </a:solidFill>
                <a:effectLst/>
                <a:uLnTx/>
                <a:uFillTx/>
                <a:latin typeface="Times New Roman" pitchFamily="18" charset="0"/>
                <a:ea typeface="+mj-ea"/>
                <a:cs typeface="Times New Roman" pitchFamily="18" charset="0"/>
              </a:rPr>
              <a:t>Geomagnetic storm 8/10/1990</a:t>
            </a:r>
            <a:endParaRPr kumimoji="0" lang="zh-CN" altLang="en-US" sz="4400" b="1" i="0" u="none" strike="noStrike" kern="0" cap="none" spc="0" normalizeH="0" baseline="0" noProof="0" dirty="0">
              <a:ln>
                <a:noFill/>
              </a:ln>
              <a:solidFill>
                <a:srgbClr val="FFFF00"/>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linds(horizontal)">
                                      <p:cBhvr>
                                        <p:cTn id="10" dur="500"/>
                                        <p:tgtEl>
                                          <p:spTgt spid="3">
                                            <p:txEl>
                                              <p:pRg st="0" end="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grpId="1" nodeType="clickEffect">
                                  <p:stCondLst>
                                    <p:cond delay="0"/>
                                  </p:stCondLst>
                                  <p:childTnLst>
                                    <p:animEffect transition="out" filter="blinds(horizontal)">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5"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heckerboard(across)">
                                      <p:cBhvr>
                                        <p:cTn id="21" dur="500"/>
                                        <p:tgtEl>
                                          <p:spTgt spid="11"/>
                                        </p:tgtEl>
                                      </p:cBhvr>
                                    </p:animEffect>
                                  </p:childTnLst>
                                </p:cTn>
                              </p:par>
                              <p:par>
                                <p:cTn id="22" presetID="4" presetClass="entr" presetSubtype="16"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ox(in)">
                                      <p:cBhvr>
                                        <p:cTn id="2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solidFill>
                  <a:srgbClr val="FFFF00"/>
                </a:solidFill>
                <a:latin typeface="Times New Roman" pitchFamily="18" charset="0"/>
              </a:rPr>
              <a:t>STEERB</a:t>
            </a:r>
            <a:r>
              <a:rPr lang="zh-CN" altLang="en-US" b="1" dirty="0" smtClean="0">
                <a:solidFill>
                  <a:srgbClr val="FFFF00"/>
                </a:solidFill>
                <a:latin typeface="Times New Roman" pitchFamily="18" charset="0"/>
              </a:rPr>
              <a:t> </a:t>
            </a:r>
            <a:r>
              <a:rPr lang="en-US" altLang="zh-CN" b="1" dirty="0" smtClean="0">
                <a:solidFill>
                  <a:srgbClr val="FFFF00"/>
                </a:solidFill>
                <a:latin typeface="Times New Roman" pitchFamily="18" charset="0"/>
              </a:rPr>
              <a:t>Model</a:t>
            </a:r>
            <a:endParaRPr lang="zh-CN" altLang="en-US" dirty="0"/>
          </a:p>
        </p:txBody>
      </p:sp>
      <p:sp>
        <p:nvSpPr>
          <p:cNvPr id="3" name="内容占位符 2"/>
          <p:cNvSpPr>
            <a:spLocks noGrp="1"/>
          </p:cNvSpPr>
          <p:nvPr>
            <p:ph idx="1"/>
          </p:nvPr>
        </p:nvSpPr>
        <p:spPr/>
        <p:txBody>
          <a:bodyPr/>
          <a:lstStyle/>
          <a:p>
            <a:pPr>
              <a:buClr>
                <a:schemeClr val="bg1"/>
              </a:buClr>
              <a:buFont typeface="Wingdings" pitchFamily="2" charset="2"/>
              <a:buChar char="Ø"/>
            </a:pPr>
            <a:r>
              <a:rPr lang="en-US" altLang="zh-CN" sz="2400" dirty="0" smtClean="0">
                <a:solidFill>
                  <a:schemeClr val="bg1"/>
                </a:solidFill>
              </a:rPr>
              <a:t>Storm-Time Evolution of Electron Radiation Belt (STEERB) model </a:t>
            </a:r>
            <a:r>
              <a:rPr lang="es-ES" altLang="zh-CN" sz="2400" dirty="0" smtClean="0">
                <a:solidFill>
                  <a:schemeClr val="accent1"/>
                </a:solidFill>
              </a:rPr>
              <a:t>[</a:t>
            </a:r>
            <a:r>
              <a:rPr lang="es-ES" altLang="zh-CN" sz="2400" i="1" dirty="0" smtClean="0">
                <a:solidFill>
                  <a:schemeClr val="accent1"/>
                </a:solidFill>
              </a:rPr>
              <a:t>Su et al., 2010a, b, 2011a, b</a:t>
            </a:r>
            <a:r>
              <a:rPr lang="es-ES" altLang="zh-CN" sz="2400" dirty="0" smtClean="0">
                <a:solidFill>
                  <a:schemeClr val="accent1"/>
                </a:solidFill>
              </a:rPr>
              <a:t>]</a:t>
            </a:r>
            <a:endParaRPr lang="en-US" altLang="zh-CN" sz="2400" dirty="0" smtClean="0">
              <a:solidFill>
                <a:schemeClr val="accent1"/>
              </a:solidFill>
            </a:endParaRPr>
          </a:p>
          <a:p>
            <a:pPr>
              <a:buClr>
                <a:schemeClr val="bg1"/>
              </a:buClr>
              <a:buFont typeface="Wingdings" pitchFamily="2" charset="2"/>
              <a:buChar char="Ø"/>
            </a:pPr>
            <a:r>
              <a:rPr lang="en-US" altLang="zh-CN" sz="2400" dirty="0" smtClean="0">
                <a:solidFill>
                  <a:schemeClr val="bg1"/>
                </a:solidFill>
              </a:rPr>
              <a:t>Three-dimensional modified Fokker-Planck equation</a:t>
            </a:r>
          </a:p>
          <a:p>
            <a:pPr>
              <a:buClr>
                <a:schemeClr val="bg1"/>
              </a:buClr>
            </a:pPr>
            <a:r>
              <a:rPr lang="en-US" altLang="zh-CN" sz="2400" dirty="0" smtClean="0">
                <a:solidFill>
                  <a:schemeClr val="bg1"/>
                </a:solidFill>
              </a:rPr>
              <a:t>    </a:t>
            </a:r>
            <a:r>
              <a:rPr lang="en-US" altLang="zh-CN" sz="2400" dirty="0" smtClean="0">
                <a:solidFill>
                  <a:schemeClr val="accent1"/>
                </a:solidFill>
              </a:rPr>
              <a:t>[</a:t>
            </a:r>
            <a:r>
              <a:rPr lang="en-US" altLang="zh-CN" sz="2400" i="1" dirty="0" smtClean="0">
                <a:solidFill>
                  <a:schemeClr val="accent1"/>
                </a:solidFill>
              </a:rPr>
              <a:t>Schulz and </a:t>
            </a:r>
            <a:r>
              <a:rPr lang="en-US" altLang="zh-CN" sz="2400" i="1" dirty="0" err="1" smtClean="0">
                <a:solidFill>
                  <a:schemeClr val="accent1"/>
                </a:solidFill>
              </a:rPr>
              <a:t>Lanzerotti</a:t>
            </a:r>
            <a:r>
              <a:rPr lang="en-US" altLang="zh-CN" sz="2400" i="1" dirty="0" smtClean="0">
                <a:solidFill>
                  <a:schemeClr val="accent1"/>
                </a:solidFill>
              </a:rPr>
              <a:t> , 1974</a:t>
            </a:r>
            <a:r>
              <a:rPr lang="en-US" altLang="zh-CN" sz="2400" dirty="0" smtClean="0">
                <a:solidFill>
                  <a:schemeClr val="accent1"/>
                </a:solidFill>
              </a:rPr>
              <a:t>]</a:t>
            </a:r>
          </a:p>
          <a:p>
            <a:pPr>
              <a:buClr>
                <a:schemeClr val="bg1"/>
              </a:buClr>
              <a:buFont typeface="Wingdings" pitchFamily="2" charset="2"/>
              <a:buChar char="Ø"/>
            </a:pPr>
            <a:endParaRPr lang="en-US" altLang="zh-CN" sz="2400" dirty="0" smtClean="0">
              <a:solidFill>
                <a:schemeClr val="accent1"/>
              </a:solidFill>
            </a:endParaRPr>
          </a:p>
          <a:p>
            <a:pPr>
              <a:buClr>
                <a:schemeClr val="bg1"/>
              </a:buClr>
              <a:buFont typeface="Wingdings" pitchFamily="2" charset="2"/>
              <a:buChar char="Ø"/>
            </a:pPr>
            <a:endParaRPr lang="en-US" altLang="zh-CN" sz="2400" dirty="0" smtClean="0">
              <a:solidFill>
                <a:schemeClr val="accent1"/>
              </a:solidFill>
            </a:endParaRPr>
          </a:p>
          <a:p>
            <a:pPr>
              <a:buClr>
                <a:schemeClr val="bg1"/>
              </a:buClr>
              <a:buFont typeface="Wingdings" pitchFamily="2" charset="2"/>
              <a:buChar char="Ø"/>
            </a:pPr>
            <a:endParaRPr lang="en-US" altLang="zh-CN" sz="2400" dirty="0" smtClean="0">
              <a:solidFill>
                <a:schemeClr val="accent1"/>
              </a:solidFill>
            </a:endParaRPr>
          </a:p>
          <a:p>
            <a:pPr>
              <a:buClr>
                <a:schemeClr val="bg1"/>
              </a:buClr>
              <a:buFont typeface="Wingdings" pitchFamily="2" charset="2"/>
              <a:buChar char="Ø"/>
            </a:pPr>
            <a:endParaRPr lang="en-US" altLang="zh-CN" sz="2400" dirty="0" smtClean="0">
              <a:solidFill>
                <a:schemeClr val="accent1"/>
              </a:solidFill>
            </a:endParaRPr>
          </a:p>
          <a:p>
            <a:pPr>
              <a:buClr>
                <a:schemeClr val="bg1"/>
              </a:buClr>
              <a:buFont typeface="Wingdings" pitchFamily="2" charset="2"/>
              <a:buChar char="Ø"/>
            </a:pPr>
            <a:endParaRPr lang="en-US" altLang="zh-CN" sz="2400" dirty="0" smtClean="0">
              <a:solidFill>
                <a:schemeClr val="accent1"/>
              </a:solidFill>
            </a:endParaRPr>
          </a:p>
          <a:p>
            <a:pPr>
              <a:buClr>
                <a:schemeClr val="bg1"/>
              </a:buClr>
              <a:buFont typeface="Wingdings" pitchFamily="2" charset="2"/>
              <a:buChar char="Ø"/>
            </a:pPr>
            <a:endParaRPr lang="en-US" altLang="zh-CN" dirty="0">
              <a:solidFill>
                <a:schemeClr val="bg1"/>
              </a:solidFill>
            </a:endParaRPr>
          </a:p>
          <a:p>
            <a:pPr>
              <a:buClr>
                <a:schemeClr val="bg1"/>
              </a:buClr>
              <a:buFont typeface="Wingdings" pitchFamily="2" charset="2"/>
              <a:buChar char="Ø"/>
            </a:pPr>
            <a:r>
              <a:rPr lang="en-US" altLang="zh-CN" sz="2400" dirty="0" smtClean="0">
                <a:solidFill>
                  <a:schemeClr val="bg1"/>
                </a:solidFill>
              </a:rPr>
              <a:t>Observable space </a:t>
            </a:r>
          </a:p>
          <a:p>
            <a:pPr>
              <a:buClr>
                <a:schemeClr val="bg1"/>
              </a:buClr>
              <a:buFont typeface="Wingdings" pitchFamily="2" charset="2"/>
              <a:buChar char="Ø"/>
            </a:pPr>
            <a:r>
              <a:rPr lang="en-US" altLang="zh-CN" sz="2400" dirty="0" smtClean="0">
                <a:solidFill>
                  <a:schemeClr val="bg1"/>
                </a:solidFill>
              </a:rPr>
              <a:t>Adiabatic invariant space </a:t>
            </a:r>
            <a:endParaRPr lang="en-US" altLang="zh-CN" sz="2400" dirty="0" smtClean="0">
              <a:solidFill>
                <a:schemeClr val="accent1"/>
              </a:solidFill>
            </a:endParaRPr>
          </a:p>
        </p:txBody>
      </p:sp>
      <p:graphicFrame>
        <p:nvGraphicFramePr>
          <p:cNvPr id="4" name="对象 3"/>
          <p:cNvGraphicFramePr>
            <a:graphicFrameLocks noChangeAspect="1"/>
          </p:cNvGraphicFramePr>
          <p:nvPr/>
        </p:nvGraphicFramePr>
        <p:xfrm>
          <a:off x="970217" y="2492896"/>
          <a:ext cx="7929507" cy="2960688"/>
        </p:xfrm>
        <a:graphic>
          <a:graphicData uri="http://schemas.openxmlformats.org/presentationml/2006/ole">
            <p:oleObj spid="_x0000_s26625" name="Formula" r:id="rId3" imgW="3852000" imgH="1493640" progId="Equation.Ribbit">
              <p:embed/>
            </p:oleObj>
          </a:graphicData>
        </a:graphic>
      </p:graphicFrame>
      <p:graphicFrame>
        <p:nvGraphicFramePr>
          <p:cNvPr id="9" name="对象 8"/>
          <p:cNvGraphicFramePr>
            <a:graphicFrameLocks noChangeAspect="1"/>
          </p:cNvGraphicFramePr>
          <p:nvPr/>
        </p:nvGraphicFramePr>
        <p:xfrm>
          <a:off x="3589452" y="5589240"/>
          <a:ext cx="1353738" cy="355600"/>
        </p:xfrm>
        <a:graphic>
          <a:graphicData uri="http://schemas.openxmlformats.org/presentationml/2006/ole">
            <p:oleObj spid="_x0000_s26630" name="Formula" r:id="rId4" imgW="656640" imgH="179280" progId="Equation.Ribbit">
              <p:embed/>
            </p:oleObj>
          </a:graphicData>
        </a:graphic>
      </p:graphicFrame>
      <p:graphicFrame>
        <p:nvGraphicFramePr>
          <p:cNvPr id="10" name="对象 9"/>
          <p:cNvGraphicFramePr>
            <a:graphicFrameLocks noChangeAspect="1"/>
          </p:cNvGraphicFramePr>
          <p:nvPr/>
        </p:nvGraphicFramePr>
        <p:xfrm>
          <a:off x="4549336" y="6097736"/>
          <a:ext cx="1358685" cy="355600"/>
        </p:xfrm>
        <a:graphic>
          <a:graphicData uri="http://schemas.openxmlformats.org/presentationml/2006/ole">
            <p:oleObj spid="_x0000_s26631" name="Formula" r:id="rId5" imgW="660600" imgH="179280" progId="Equation.Ribbit">
              <p:embed/>
            </p:oleObj>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63415" y="836615"/>
            <a:ext cx="5272015" cy="5830887"/>
          </a:xfrm>
        </p:spPr>
        <p:txBody>
          <a:bodyPr/>
          <a:lstStyle/>
          <a:p>
            <a:endParaRPr lang="zh-CN" altLang="en-US" dirty="0"/>
          </a:p>
        </p:txBody>
      </p:sp>
      <p:sp>
        <p:nvSpPr>
          <p:cNvPr id="4" name="Rectangle 1"/>
          <p:cNvSpPr>
            <a:spLocks noGrp="1" noChangeArrowheads="1"/>
          </p:cNvSpPr>
          <p:nvPr>
            <p:ph type="title"/>
          </p:nvPr>
        </p:nvSpPr>
        <p:spPr>
          <a:xfrm>
            <a:off x="0" y="-36513"/>
            <a:ext cx="9721850" cy="762001"/>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dirty="0" smtClean="0">
                <a:solidFill>
                  <a:srgbClr val="FFFF00"/>
                </a:solidFill>
                <a:latin typeface="Times New Roman" pitchFamily="18" charset="0"/>
              </a:rPr>
              <a:t>Geomagnetic storm on </a:t>
            </a:r>
            <a:r>
              <a:rPr lang="en-US" altLang="zh-CN" sz="4000" b="1" dirty="0" smtClean="0">
                <a:solidFill>
                  <a:srgbClr val="FFFF00"/>
                </a:solidFill>
                <a:latin typeface="Times New Roman" pitchFamily="18" charset="0"/>
                <a:ea typeface="隶书" pitchFamily="49" charset="-122"/>
              </a:rPr>
              <a:t>9 October 1990</a:t>
            </a:r>
            <a:r>
              <a:rPr lang="en-US" sz="4000" b="1" dirty="0" smtClean="0">
                <a:solidFill>
                  <a:srgbClr val="FFFF00"/>
                </a:solidFill>
                <a:latin typeface="Times New Roman" pitchFamily="18" charset="0"/>
              </a:rPr>
              <a:t> </a:t>
            </a:r>
            <a:endParaRPr lang="en-US" sz="4000" b="1" dirty="0">
              <a:solidFill>
                <a:srgbClr val="FFFF00"/>
              </a:solidFill>
              <a:latin typeface="Times New Roman" pitchFamily="18" charset="0"/>
            </a:endParaRPr>
          </a:p>
        </p:txBody>
      </p:sp>
      <p:pic>
        <p:nvPicPr>
          <p:cNvPr id="160770" name="Picture 2"/>
          <p:cNvPicPr>
            <a:picLocks noChangeAspect="1" noChangeArrowheads="1"/>
          </p:cNvPicPr>
          <p:nvPr/>
        </p:nvPicPr>
        <p:blipFill>
          <a:blip r:embed="rId2" cstate="print"/>
          <a:srcRect/>
          <a:stretch>
            <a:fillRect/>
          </a:stretch>
        </p:blipFill>
        <p:spPr bwMode="auto">
          <a:xfrm>
            <a:off x="463772" y="842566"/>
            <a:ext cx="3499643" cy="5898802"/>
          </a:xfrm>
          <a:prstGeom prst="rect">
            <a:avLst/>
          </a:prstGeom>
          <a:noFill/>
          <a:ln w="9525">
            <a:noFill/>
            <a:miter lim="800000"/>
            <a:headEnd/>
            <a:tailEnd/>
          </a:ln>
        </p:spPr>
      </p:pic>
      <p:sp>
        <p:nvSpPr>
          <p:cNvPr id="5" name="TextBox 4"/>
          <p:cNvSpPr txBox="1"/>
          <p:nvPr/>
        </p:nvSpPr>
        <p:spPr>
          <a:xfrm>
            <a:off x="4187792" y="980729"/>
            <a:ext cx="3739628" cy="830997"/>
          </a:xfrm>
          <a:prstGeom prst="rect">
            <a:avLst/>
          </a:prstGeom>
          <a:noFill/>
        </p:spPr>
        <p:txBody>
          <a:bodyPr wrap="square" rtlCol="0">
            <a:spAutoFit/>
          </a:bodyPr>
          <a:lstStyle/>
          <a:p>
            <a:r>
              <a:rPr lang="en-US" altLang="zh-CN" sz="2400" dirty="0" smtClean="0"/>
              <a:t>Southward interplanetary magnetic field</a:t>
            </a:r>
            <a:endParaRPr lang="zh-CN" altLang="en-US" sz="2400" dirty="0"/>
          </a:p>
        </p:txBody>
      </p:sp>
      <p:sp>
        <p:nvSpPr>
          <p:cNvPr id="6" name="TextBox 5"/>
          <p:cNvSpPr txBox="1"/>
          <p:nvPr/>
        </p:nvSpPr>
        <p:spPr>
          <a:xfrm>
            <a:off x="4187792" y="2175248"/>
            <a:ext cx="3739628" cy="461665"/>
          </a:xfrm>
          <a:prstGeom prst="rect">
            <a:avLst/>
          </a:prstGeom>
          <a:noFill/>
        </p:spPr>
        <p:txBody>
          <a:bodyPr wrap="square" rtlCol="0">
            <a:spAutoFit/>
          </a:bodyPr>
          <a:lstStyle/>
          <a:p>
            <a:r>
              <a:rPr lang="en-US" altLang="zh-CN" sz="2400" dirty="0" smtClean="0"/>
              <a:t>Solar wind flow pressure</a:t>
            </a:r>
            <a:endParaRPr lang="zh-CN" altLang="en-US" sz="2400" dirty="0"/>
          </a:p>
        </p:txBody>
      </p:sp>
      <p:sp>
        <p:nvSpPr>
          <p:cNvPr id="7" name="TextBox 6"/>
          <p:cNvSpPr txBox="1"/>
          <p:nvPr/>
        </p:nvSpPr>
        <p:spPr>
          <a:xfrm>
            <a:off x="4187792" y="3111352"/>
            <a:ext cx="3739628" cy="461665"/>
          </a:xfrm>
          <a:prstGeom prst="rect">
            <a:avLst/>
          </a:prstGeom>
          <a:noFill/>
        </p:spPr>
        <p:txBody>
          <a:bodyPr wrap="square" rtlCol="0">
            <a:spAutoFit/>
          </a:bodyPr>
          <a:lstStyle/>
          <a:p>
            <a:r>
              <a:rPr lang="en-US" altLang="zh-CN" sz="2400" dirty="0" err="1" smtClean="0"/>
              <a:t>Kp</a:t>
            </a:r>
            <a:r>
              <a:rPr lang="en-US" altLang="zh-CN" sz="2400" dirty="0" smtClean="0"/>
              <a:t> index</a:t>
            </a:r>
            <a:endParaRPr lang="zh-CN" altLang="en-US" sz="2400" dirty="0"/>
          </a:p>
        </p:txBody>
      </p:sp>
      <p:sp>
        <p:nvSpPr>
          <p:cNvPr id="8" name="TextBox 7"/>
          <p:cNvSpPr txBox="1"/>
          <p:nvPr/>
        </p:nvSpPr>
        <p:spPr>
          <a:xfrm>
            <a:off x="4187792" y="4119463"/>
            <a:ext cx="5534058" cy="1107996"/>
          </a:xfrm>
          <a:prstGeom prst="rect">
            <a:avLst/>
          </a:prstGeom>
          <a:noFill/>
        </p:spPr>
        <p:txBody>
          <a:bodyPr wrap="square" rtlCol="0">
            <a:spAutoFit/>
          </a:bodyPr>
          <a:lstStyle/>
          <a:p>
            <a:r>
              <a:rPr lang="en-US" altLang="zh-CN" sz="2400" dirty="0" smtClean="0"/>
              <a:t>Magnetopause location </a:t>
            </a:r>
            <a:r>
              <a:rPr lang="en-US" altLang="zh-CN" dirty="0" smtClean="0">
                <a:solidFill>
                  <a:schemeClr val="accent1"/>
                </a:solidFill>
              </a:rPr>
              <a:t>[</a:t>
            </a:r>
            <a:r>
              <a:rPr lang="en-US" altLang="zh-CN" i="1" dirty="0" err="1" smtClean="0">
                <a:solidFill>
                  <a:schemeClr val="accent1"/>
                </a:solidFill>
              </a:rPr>
              <a:t>Shue</a:t>
            </a:r>
            <a:r>
              <a:rPr lang="en-US" altLang="zh-CN" i="1" dirty="0" smtClean="0">
                <a:solidFill>
                  <a:schemeClr val="accent1"/>
                </a:solidFill>
              </a:rPr>
              <a:t> et al.</a:t>
            </a:r>
            <a:r>
              <a:rPr lang="en-US" altLang="zh-CN" dirty="0" smtClean="0">
                <a:solidFill>
                  <a:schemeClr val="accent1"/>
                </a:solidFill>
              </a:rPr>
              <a:t>, 1998]</a:t>
            </a:r>
          </a:p>
          <a:p>
            <a:r>
              <a:rPr lang="en-US" altLang="zh-CN" sz="2400" dirty="0" err="1" smtClean="0"/>
              <a:t>Plasmapause</a:t>
            </a:r>
            <a:r>
              <a:rPr lang="en-US" altLang="zh-CN" sz="2400" dirty="0" smtClean="0"/>
              <a:t> location </a:t>
            </a:r>
            <a:r>
              <a:rPr lang="en-US" altLang="zh-CN" dirty="0" smtClean="0">
                <a:solidFill>
                  <a:schemeClr val="accent1"/>
                </a:solidFill>
              </a:rPr>
              <a:t>[</a:t>
            </a:r>
            <a:r>
              <a:rPr lang="en-US" altLang="zh-CN" i="1" dirty="0" smtClean="0">
                <a:solidFill>
                  <a:schemeClr val="accent1"/>
                </a:solidFill>
              </a:rPr>
              <a:t>Carpenter and Anderson, 1992</a:t>
            </a:r>
            <a:r>
              <a:rPr lang="en-US" altLang="zh-CN" dirty="0" smtClean="0">
                <a:solidFill>
                  <a:schemeClr val="accent1"/>
                </a:solidFill>
              </a:rPr>
              <a:t>]</a:t>
            </a:r>
            <a:endParaRPr lang="zh-CN" altLang="en-US" dirty="0"/>
          </a:p>
        </p:txBody>
      </p:sp>
      <p:sp>
        <p:nvSpPr>
          <p:cNvPr id="12" name="TextBox 11"/>
          <p:cNvSpPr txBox="1"/>
          <p:nvPr/>
        </p:nvSpPr>
        <p:spPr>
          <a:xfrm>
            <a:off x="4187792" y="5271592"/>
            <a:ext cx="3739628" cy="461665"/>
          </a:xfrm>
          <a:prstGeom prst="rect">
            <a:avLst/>
          </a:prstGeom>
          <a:noFill/>
        </p:spPr>
        <p:txBody>
          <a:bodyPr wrap="square" rtlCol="0">
            <a:spAutoFit/>
          </a:bodyPr>
          <a:lstStyle/>
          <a:p>
            <a:r>
              <a:rPr lang="en-US" altLang="zh-CN" sz="2400" i="1" dirty="0" err="1" smtClean="0"/>
              <a:t>Dst</a:t>
            </a:r>
            <a:r>
              <a:rPr lang="en-US" altLang="zh-CN" sz="2400" dirty="0" smtClean="0"/>
              <a:t> index</a:t>
            </a:r>
            <a:endParaRPr lang="zh-CN" altLang="en-US" sz="2400" dirty="0"/>
          </a:p>
        </p:txBody>
      </p:sp>
      <p:grpSp>
        <p:nvGrpSpPr>
          <p:cNvPr id="14" name="组合 13"/>
          <p:cNvGrpSpPr/>
          <p:nvPr/>
        </p:nvGrpSpPr>
        <p:grpSpPr>
          <a:xfrm>
            <a:off x="4262585" y="2852936"/>
            <a:ext cx="5075281" cy="2511524"/>
            <a:chOff x="4103886" y="2852936"/>
            <a:chExt cx="4886325" cy="2511524"/>
          </a:xfrm>
        </p:grpSpPr>
        <p:pic>
          <p:nvPicPr>
            <p:cNvPr id="166913" name="Picture 1"/>
            <p:cNvPicPr>
              <a:picLocks noChangeAspect="1" noChangeArrowheads="1"/>
            </p:cNvPicPr>
            <p:nvPr/>
          </p:nvPicPr>
          <p:blipFill>
            <a:blip r:embed="rId3" cstate="print"/>
            <a:srcRect/>
            <a:stretch>
              <a:fillRect/>
            </a:stretch>
          </p:blipFill>
          <p:spPr bwMode="auto">
            <a:xfrm>
              <a:off x="4103886" y="2852936"/>
              <a:ext cx="4886325" cy="1343025"/>
            </a:xfrm>
            <a:prstGeom prst="rect">
              <a:avLst/>
            </a:prstGeom>
            <a:noFill/>
            <a:ln w="9525">
              <a:noFill/>
              <a:miter lim="800000"/>
              <a:headEnd/>
              <a:tailEnd/>
            </a:ln>
          </p:spPr>
        </p:pic>
        <p:pic>
          <p:nvPicPr>
            <p:cNvPr id="166914" name="Picture 2"/>
            <p:cNvPicPr>
              <a:picLocks noChangeAspect="1" noChangeArrowheads="1"/>
            </p:cNvPicPr>
            <p:nvPr/>
          </p:nvPicPr>
          <p:blipFill>
            <a:blip r:embed="rId4" cstate="print"/>
            <a:srcRect/>
            <a:stretch>
              <a:fillRect/>
            </a:stretch>
          </p:blipFill>
          <p:spPr bwMode="auto">
            <a:xfrm>
              <a:off x="6192118" y="4869160"/>
              <a:ext cx="2714625" cy="49530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5" fill="hold" nodeType="clickEffect">
                                  <p:stCondLst>
                                    <p:cond delay="0"/>
                                  </p:stCondLst>
                                  <p:childTnLst>
                                    <p:animEffect transition="out" filter="blinds(vertic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内容占位符 4"/>
          <p:cNvSpPr>
            <a:spLocks noGrp="1"/>
          </p:cNvSpPr>
          <p:nvPr>
            <p:ph idx="1"/>
          </p:nvPr>
        </p:nvSpPr>
        <p:spPr/>
        <p:txBody>
          <a:bodyPr/>
          <a:lstStyle/>
          <a:p>
            <a:endParaRPr lang="zh-CN" altLang="en-US" dirty="0"/>
          </a:p>
        </p:txBody>
      </p:sp>
      <p:sp>
        <p:nvSpPr>
          <p:cNvPr id="15361" name="Rectangle 1"/>
          <p:cNvSpPr>
            <a:spLocks noGrp="1" noChangeArrowheads="1"/>
          </p:cNvSpPr>
          <p:nvPr>
            <p:ph type="title"/>
          </p:nvPr>
        </p:nvSpPr>
        <p:spPr>
          <a:xfrm>
            <a:off x="497965" y="-6349"/>
            <a:ext cx="8750655" cy="703263"/>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dirty="0" smtClean="0">
                <a:solidFill>
                  <a:srgbClr val="FFFF00"/>
                </a:solidFill>
                <a:latin typeface="Times New Roman" pitchFamily="18" charset="0"/>
              </a:rPr>
              <a:t>CRRES observation</a:t>
            </a:r>
            <a:endParaRPr lang="en-US" sz="4000" b="1" dirty="0">
              <a:solidFill>
                <a:srgbClr val="FFFF00"/>
              </a:solidFill>
              <a:latin typeface="Times New Roman" pitchFamily="18" charset="0"/>
            </a:endParaRPr>
          </a:p>
        </p:txBody>
      </p:sp>
      <p:pic>
        <p:nvPicPr>
          <p:cNvPr id="165889" name="Picture 1"/>
          <p:cNvPicPr>
            <a:picLocks noChangeAspect="1" noChangeArrowheads="1"/>
          </p:cNvPicPr>
          <p:nvPr/>
        </p:nvPicPr>
        <p:blipFill>
          <a:blip r:embed="rId3" cstate="print"/>
          <a:srcRect/>
          <a:stretch>
            <a:fillRect/>
          </a:stretch>
        </p:blipFill>
        <p:spPr bwMode="auto">
          <a:xfrm>
            <a:off x="673133" y="861198"/>
            <a:ext cx="8450968" cy="5880171"/>
          </a:xfrm>
          <a:prstGeom prst="rect">
            <a:avLst/>
          </a:prstGeom>
          <a:noFill/>
          <a:ln w="9525">
            <a:noFill/>
            <a:miter lim="800000"/>
            <a:headEnd/>
            <a:tailEnd/>
          </a:ln>
        </p:spPr>
      </p:pic>
      <p:grpSp>
        <p:nvGrpSpPr>
          <p:cNvPr id="11" name="组合 10"/>
          <p:cNvGrpSpPr/>
          <p:nvPr/>
        </p:nvGrpSpPr>
        <p:grpSpPr>
          <a:xfrm>
            <a:off x="3215489" y="980728"/>
            <a:ext cx="5160687" cy="4824536"/>
            <a:chOff x="3095774" y="980728"/>
            <a:chExt cx="4968552" cy="4824536"/>
          </a:xfrm>
        </p:grpSpPr>
        <p:cxnSp>
          <p:nvCxnSpPr>
            <p:cNvPr id="7" name="直接连接符 6"/>
            <p:cNvCxnSpPr/>
            <p:nvPr/>
          </p:nvCxnSpPr>
          <p:spPr bwMode="auto">
            <a:xfrm rot="5400000">
              <a:off x="683506" y="3392996"/>
              <a:ext cx="4824536" cy="0"/>
            </a:xfrm>
            <a:prstGeom prst="line">
              <a:avLst/>
            </a:prstGeom>
            <a:solidFill>
              <a:srgbClr val="00B8FF"/>
            </a:solidFill>
            <a:ln w="57150" cap="flat" cmpd="sng" algn="ctr">
              <a:solidFill>
                <a:srgbClr val="7030A0"/>
              </a:solidFill>
              <a:prstDash val="solid"/>
              <a:round/>
              <a:headEnd type="none" w="med" len="med"/>
              <a:tailEnd type="none" w="med" len="med"/>
            </a:ln>
            <a:effectLst/>
          </p:spPr>
        </p:cxnSp>
        <p:cxnSp>
          <p:nvCxnSpPr>
            <p:cNvPr id="8" name="直接连接符 7"/>
            <p:cNvCxnSpPr/>
            <p:nvPr/>
          </p:nvCxnSpPr>
          <p:spPr bwMode="auto">
            <a:xfrm rot="5400000">
              <a:off x="1691618" y="3392996"/>
              <a:ext cx="4824536" cy="0"/>
            </a:xfrm>
            <a:prstGeom prst="line">
              <a:avLst/>
            </a:prstGeom>
            <a:solidFill>
              <a:srgbClr val="00B8FF"/>
            </a:solidFill>
            <a:ln w="57150" cap="flat" cmpd="sng" algn="ctr">
              <a:solidFill>
                <a:srgbClr val="7030A0"/>
              </a:solidFill>
              <a:prstDash val="solid"/>
              <a:round/>
              <a:headEnd type="none" w="med" len="med"/>
              <a:tailEnd type="none" w="med" len="med"/>
            </a:ln>
            <a:effectLst/>
          </p:spPr>
        </p:cxnSp>
        <p:cxnSp>
          <p:nvCxnSpPr>
            <p:cNvPr id="9" name="直接连接符 8"/>
            <p:cNvCxnSpPr/>
            <p:nvPr/>
          </p:nvCxnSpPr>
          <p:spPr bwMode="auto">
            <a:xfrm rot="5400000">
              <a:off x="4643946" y="3392996"/>
              <a:ext cx="4824536" cy="0"/>
            </a:xfrm>
            <a:prstGeom prst="line">
              <a:avLst/>
            </a:prstGeom>
            <a:solidFill>
              <a:srgbClr val="00B8FF"/>
            </a:solidFill>
            <a:ln w="57150" cap="flat" cmpd="sng" algn="ctr">
              <a:solidFill>
                <a:srgbClr val="7030A0"/>
              </a:solidFill>
              <a:prstDash val="solid"/>
              <a:round/>
              <a:headEnd type="none" w="med" len="med"/>
              <a:tailEnd type="none" w="med" len="med"/>
            </a:ln>
            <a:effectLst/>
          </p:spPr>
        </p:cxnSp>
        <p:cxnSp>
          <p:nvCxnSpPr>
            <p:cNvPr id="10" name="直接连接符 9"/>
            <p:cNvCxnSpPr/>
            <p:nvPr/>
          </p:nvCxnSpPr>
          <p:spPr bwMode="auto">
            <a:xfrm rot="5400000">
              <a:off x="5652058" y="3392996"/>
              <a:ext cx="4824536" cy="0"/>
            </a:xfrm>
            <a:prstGeom prst="line">
              <a:avLst/>
            </a:prstGeom>
            <a:solidFill>
              <a:srgbClr val="00B8FF"/>
            </a:solidFill>
            <a:ln w="57150" cap="flat" cmpd="sng" algn="ctr">
              <a:solidFill>
                <a:srgbClr val="7030A0"/>
              </a:solidFill>
              <a:prstDash val="solid"/>
              <a:round/>
              <a:headEnd type="none" w="med" len="med"/>
              <a:tailEnd type="none" w="med" len="med"/>
            </a:ln>
            <a:effectLst/>
          </p:spPr>
        </p:cxn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对象 10"/>
          <p:cNvGraphicFramePr>
            <a:graphicFrameLocks noChangeAspect="1"/>
          </p:cNvGraphicFramePr>
          <p:nvPr/>
        </p:nvGraphicFramePr>
        <p:xfrm>
          <a:off x="875123" y="3356993"/>
          <a:ext cx="7052298" cy="1795463"/>
        </p:xfrm>
        <a:graphic>
          <a:graphicData uri="http://schemas.openxmlformats.org/presentationml/2006/ole">
            <p:oleObj spid="_x0000_s18446" name="Formula" r:id="rId4" imgW="3426480" imgH="904320" progId="Equation.Ribbit">
              <p:embed/>
            </p:oleObj>
          </a:graphicData>
        </a:graphic>
      </p:graphicFrame>
      <p:sp>
        <p:nvSpPr>
          <p:cNvPr id="18434" name="Rectangle 2"/>
          <p:cNvSpPr>
            <a:spLocks noGrp="1" noChangeArrowheads="1"/>
          </p:cNvSpPr>
          <p:nvPr>
            <p:ph type="body" idx="1"/>
          </p:nvPr>
        </p:nvSpPr>
        <p:spPr>
          <a:xfrm>
            <a:off x="486423" y="836615"/>
            <a:ext cx="8750655" cy="5832475"/>
          </a:xfrm>
          <a:ln/>
        </p:spPr>
        <p:txBody>
          <a:bodyPr/>
          <a:lstStyle/>
          <a:p>
            <a:pPr marL="341313" indent="-341313">
              <a:lnSpc>
                <a:spcPct val="90000"/>
              </a:lnSpc>
              <a:buClr>
                <a:srgbClr val="FFFFFF"/>
              </a:buClr>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smtClean="0">
                <a:solidFill>
                  <a:srgbClr val="FFFFFF"/>
                </a:solidFill>
              </a:rPr>
              <a:t>Interplanetary magnetic field</a:t>
            </a:r>
          </a:p>
          <a:p>
            <a:pPr marL="341313" indent="-341313">
              <a:lnSpc>
                <a:spcPct val="90000"/>
              </a:lnSpc>
              <a:buClr>
                <a:srgbClr val="FFFFFF"/>
              </a:buClr>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smtClean="0">
                <a:solidFill>
                  <a:srgbClr val="FFFFFF"/>
                </a:solidFill>
              </a:rPr>
              <a:t>Solar wind flow pressure</a:t>
            </a:r>
          </a:p>
          <a:p>
            <a:pPr marL="341313" indent="-341313">
              <a:lnSpc>
                <a:spcPct val="90000"/>
              </a:lnSpc>
              <a:buClr>
                <a:srgbClr val="FFFFFF"/>
              </a:buClr>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smtClean="0">
                <a:solidFill>
                  <a:srgbClr val="FFFFFF"/>
                </a:solidFill>
              </a:rPr>
              <a:t>Geomagnetic indices</a:t>
            </a:r>
          </a:p>
          <a:p>
            <a:pPr marL="341313" indent="-341313">
              <a:lnSpc>
                <a:spcPct val="90000"/>
              </a:lnSpc>
              <a:buClr>
                <a:srgbClr val="FFFFFF"/>
              </a:buClr>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smtClean="0">
                <a:solidFill>
                  <a:srgbClr val="FFFFFF"/>
                </a:solidFill>
              </a:rPr>
              <a:t>Plume wave characteristics </a:t>
            </a:r>
            <a:r>
              <a:rPr lang="en-US" sz="2400" dirty="0" smtClean="0">
                <a:solidFill>
                  <a:schemeClr val="accent1"/>
                </a:solidFill>
              </a:rPr>
              <a:t>[</a:t>
            </a:r>
            <a:r>
              <a:rPr lang="en-US" altLang="zh-CN" sz="2400" i="1" dirty="0" err="1" smtClean="0">
                <a:solidFill>
                  <a:schemeClr val="accent1"/>
                </a:solidFill>
              </a:rPr>
              <a:t>Shprits</a:t>
            </a:r>
            <a:r>
              <a:rPr lang="en-US" altLang="zh-CN" sz="2400" i="1" dirty="0" smtClean="0">
                <a:solidFill>
                  <a:schemeClr val="accent1"/>
                </a:solidFill>
              </a:rPr>
              <a:t> et al. 2009</a:t>
            </a:r>
            <a:r>
              <a:rPr lang="en-US" sz="2400" dirty="0" smtClean="0">
                <a:solidFill>
                  <a:schemeClr val="accent1"/>
                </a:solidFill>
              </a:rPr>
              <a:t>]</a:t>
            </a:r>
          </a:p>
          <a:p>
            <a:pPr marL="341313" indent="-341313">
              <a:lnSpc>
                <a:spcPct val="90000"/>
              </a:lnSpc>
              <a:buClr>
                <a:srgbClr val="FFFFFF"/>
              </a:buClr>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zh-CN" sz="2800" dirty="0" smtClean="0">
                <a:solidFill>
                  <a:srgbClr val="FFFFFF"/>
                </a:solidFill>
              </a:rPr>
              <a:t>Outer boundary condition</a:t>
            </a:r>
          </a:p>
          <a:p>
            <a:pPr marL="341313" indent="-341313">
              <a:lnSpc>
                <a:spcPct val="90000"/>
              </a:lnSpc>
              <a:buClr>
                <a:srgbClr val="FFFFFF"/>
              </a:buClr>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800" dirty="0" smtClean="0">
              <a:solidFill>
                <a:srgbClr val="FFFFFF"/>
              </a:solidFill>
            </a:endParaRPr>
          </a:p>
          <a:p>
            <a:pPr marL="341313" indent="-341313">
              <a:lnSpc>
                <a:spcPct val="90000"/>
              </a:lnSpc>
              <a:buClr>
                <a:srgbClr val="FFFFFF"/>
              </a:buClr>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800" dirty="0" smtClean="0">
              <a:solidFill>
                <a:srgbClr val="FFFFFF"/>
              </a:solidFill>
            </a:endParaRPr>
          </a:p>
          <a:p>
            <a:pPr marL="341313" indent="-341313">
              <a:lnSpc>
                <a:spcPct val="90000"/>
              </a:lnSpc>
              <a:buClr>
                <a:srgbClr val="FFFFFF"/>
              </a:buClr>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800" dirty="0" smtClean="0">
              <a:solidFill>
                <a:srgbClr val="FFFFFF"/>
              </a:solidFill>
            </a:endParaRPr>
          </a:p>
          <a:p>
            <a:pPr marL="341313" indent="-341313">
              <a:lnSpc>
                <a:spcPct val="90000"/>
              </a:lnSpc>
              <a:buClr>
                <a:srgbClr val="FFFFFF"/>
              </a:buClr>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smtClean="0">
                <a:solidFill>
                  <a:srgbClr val="FFFFFF"/>
                </a:solidFill>
              </a:rPr>
              <a:t>Initial condition</a:t>
            </a:r>
          </a:p>
          <a:p>
            <a:pPr marL="341313" indent="-341313">
              <a:lnSpc>
                <a:spcPct val="90000"/>
              </a:lnSpc>
              <a:buClr>
                <a:srgbClr val="FFFFFF"/>
              </a:buClr>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800" dirty="0" smtClean="0">
              <a:solidFill>
                <a:srgbClr val="FFFFFF"/>
              </a:solidFill>
            </a:endParaRPr>
          </a:p>
          <a:p>
            <a:pPr marL="341313" indent="-341313">
              <a:lnSpc>
                <a:spcPct val="90000"/>
              </a:lnSpc>
              <a:buClr>
                <a:srgbClr val="FFFFFF"/>
              </a:buClr>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800" dirty="0" smtClean="0">
              <a:solidFill>
                <a:srgbClr val="FFFFFF"/>
              </a:solidFill>
            </a:endParaRPr>
          </a:p>
          <a:p>
            <a:pPr marL="341313" indent="-341313">
              <a:lnSpc>
                <a:spcPct val="90000"/>
              </a:lnSpc>
              <a:buClr>
                <a:srgbClr val="FFFFFF"/>
              </a:buClr>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zh-CN" sz="2800" dirty="0" smtClean="0">
                <a:solidFill>
                  <a:srgbClr val="FF0000"/>
                </a:solidFill>
              </a:rPr>
              <a:t>Independent of the observed electron flux</a:t>
            </a:r>
            <a:endParaRPr lang="zh-CN" altLang="en-US" sz="2800" dirty="0" smtClean="0">
              <a:solidFill>
                <a:srgbClr val="FF0000"/>
              </a:solidFill>
            </a:endParaRPr>
          </a:p>
          <a:p>
            <a:pPr marL="341313" indent="-341313">
              <a:lnSpc>
                <a:spcPct val="90000"/>
              </a:lnSpc>
              <a:buClr>
                <a:srgbClr val="FFFFFF"/>
              </a:buClr>
              <a:buFont typeface="Wingdings" pitchFamily="2" charset="2"/>
              <a:buChar char="Ø"/>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800" dirty="0" smtClean="0">
              <a:solidFill>
                <a:srgbClr val="FFFFFF"/>
              </a:solidFill>
            </a:endParaRPr>
          </a:p>
        </p:txBody>
      </p:sp>
      <p:sp>
        <p:nvSpPr>
          <p:cNvPr id="18433" name="Rectangle 1"/>
          <p:cNvSpPr>
            <a:spLocks noGrp="1" noChangeArrowheads="1"/>
          </p:cNvSpPr>
          <p:nvPr>
            <p:ph type="title"/>
          </p:nvPr>
        </p:nvSpPr>
        <p:spPr>
          <a:xfrm>
            <a:off x="497965" y="-6349"/>
            <a:ext cx="8750655" cy="703263"/>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dirty="0" smtClean="0">
                <a:solidFill>
                  <a:srgbClr val="FFFF00"/>
                </a:solidFill>
                <a:latin typeface="Times New Roman" pitchFamily="18" charset="0"/>
              </a:rPr>
              <a:t>Inputs of STEERB</a:t>
            </a:r>
            <a:endParaRPr lang="en-US" sz="4000" b="1" dirty="0">
              <a:solidFill>
                <a:srgbClr val="FFFF00"/>
              </a:solidFill>
              <a:latin typeface="Times New Roman" pitchFamily="18" charset="0"/>
            </a:endParaRPr>
          </a:p>
        </p:txBody>
      </p:sp>
      <p:graphicFrame>
        <p:nvGraphicFramePr>
          <p:cNvPr id="8" name="对象 7"/>
          <p:cNvGraphicFramePr>
            <a:graphicFrameLocks noChangeAspect="1"/>
          </p:cNvGraphicFramePr>
          <p:nvPr/>
        </p:nvGraphicFramePr>
        <p:xfrm>
          <a:off x="4712524" y="4429132"/>
          <a:ext cx="118721" cy="215900"/>
        </p:xfrm>
        <a:graphic>
          <a:graphicData uri="http://schemas.openxmlformats.org/presentationml/2006/ole">
            <p:oleObj spid="_x0000_s18444" name="公式" r:id="rId5" imgW="114120" imgH="215640" progId="Equation.3">
              <p:embed/>
            </p:oleObj>
          </a:graphicData>
        </a:graphic>
      </p:graphicFrame>
      <p:graphicFrame>
        <p:nvGraphicFramePr>
          <p:cNvPr id="12" name="对象 11"/>
          <p:cNvGraphicFramePr>
            <a:graphicFrameLocks noChangeAspect="1"/>
          </p:cNvGraphicFramePr>
          <p:nvPr/>
        </p:nvGraphicFramePr>
        <p:xfrm>
          <a:off x="747333" y="5229200"/>
          <a:ext cx="7236975" cy="952500"/>
        </p:xfrm>
        <a:graphic>
          <a:graphicData uri="http://schemas.openxmlformats.org/presentationml/2006/ole">
            <p:oleObj spid="_x0000_s18447" name="Formula" r:id="rId6" imgW="3515400" imgH="481680" progId="Equation.Ribbit">
              <p:embed/>
            </p:oleObj>
          </a:graphicData>
        </a:graphic>
      </p:graphicFrame>
      <p:pic>
        <p:nvPicPr>
          <p:cNvPr id="18448" name="Picture 16"/>
          <p:cNvPicPr>
            <a:picLocks noChangeAspect="1" noChangeArrowheads="1"/>
          </p:cNvPicPr>
          <p:nvPr/>
        </p:nvPicPr>
        <p:blipFill>
          <a:blip r:embed="rId7" cstate="print"/>
          <a:srcRect/>
          <a:stretch>
            <a:fillRect/>
          </a:stretch>
        </p:blipFill>
        <p:spPr bwMode="auto">
          <a:xfrm>
            <a:off x="36389" y="2348880"/>
            <a:ext cx="9685780" cy="3285529"/>
          </a:xfrm>
          <a:prstGeom prst="rect">
            <a:avLst/>
          </a:prstGeom>
          <a:noFill/>
          <a:ln w="9525">
            <a:noFill/>
            <a:miter lim="800000"/>
            <a:headEnd/>
            <a:tailEnd/>
          </a:ln>
        </p:spPr>
      </p:pic>
      <p:pic>
        <p:nvPicPr>
          <p:cNvPr id="18449" name="Picture 17"/>
          <p:cNvPicPr>
            <a:picLocks noChangeAspect="1" noChangeArrowheads="1"/>
          </p:cNvPicPr>
          <p:nvPr/>
        </p:nvPicPr>
        <p:blipFill>
          <a:blip r:embed="rId8" cstate="print"/>
          <a:srcRect/>
          <a:stretch>
            <a:fillRect/>
          </a:stretch>
        </p:blipFill>
        <p:spPr bwMode="auto">
          <a:xfrm>
            <a:off x="1476549" y="576064"/>
            <a:ext cx="6935966" cy="6165304"/>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448"/>
                                        </p:tgtEl>
                                        <p:attrNameLst>
                                          <p:attrName>style.visibility</p:attrName>
                                        </p:attrNameLst>
                                      </p:cBhvr>
                                      <p:to>
                                        <p:strVal val="visible"/>
                                      </p:to>
                                    </p:set>
                                    <p:anim calcmode="lin" valueType="num">
                                      <p:cBhvr additive="base">
                                        <p:cTn id="7" dur="500" fill="hold"/>
                                        <p:tgtEl>
                                          <p:spTgt spid="18448"/>
                                        </p:tgtEl>
                                        <p:attrNameLst>
                                          <p:attrName>ppt_x</p:attrName>
                                        </p:attrNameLst>
                                      </p:cBhvr>
                                      <p:tavLst>
                                        <p:tav tm="0">
                                          <p:val>
                                            <p:strVal val="#ppt_x"/>
                                          </p:val>
                                        </p:tav>
                                        <p:tav tm="100000">
                                          <p:val>
                                            <p:strVal val="#ppt_x"/>
                                          </p:val>
                                        </p:tav>
                                      </p:tavLst>
                                    </p:anim>
                                    <p:anim calcmode="lin" valueType="num">
                                      <p:cBhvr additive="base">
                                        <p:cTn id="8" dur="500" fill="hold"/>
                                        <p:tgtEl>
                                          <p:spTgt spid="184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xit" presetSubtype="16" fill="hold" nodeType="clickEffect">
                                  <p:stCondLst>
                                    <p:cond delay="0"/>
                                  </p:stCondLst>
                                  <p:childTnLst>
                                    <p:animEffect transition="out" filter="box(in)">
                                      <p:cBhvr>
                                        <p:cTn id="12" dur="500"/>
                                        <p:tgtEl>
                                          <p:spTgt spid="18448"/>
                                        </p:tgtEl>
                                      </p:cBhvr>
                                    </p:animEffect>
                                    <p:set>
                                      <p:cBhvr>
                                        <p:cTn id="13" dur="1" fill="hold">
                                          <p:stCondLst>
                                            <p:cond delay="499"/>
                                          </p:stCondLst>
                                        </p:cTn>
                                        <p:tgtEl>
                                          <p:spTgt spid="1844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8449"/>
                                        </p:tgtEl>
                                        <p:attrNameLst>
                                          <p:attrName>style.visibility</p:attrName>
                                        </p:attrNameLst>
                                      </p:cBhvr>
                                      <p:to>
                                        <p:strVal val="visible"/>
                                      </p:to>
                                    </p:set>
                                    <p:animEffect transition="in" filter="blinds(horizontal)">
                                      <p:cBhvr>
                                        <p:cTn id="18" dur="500"/>
                                        <p:tgtEl>
                                          <p:spTgt spid="18449"/>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xit" presetSubtype="16" fill="hold" nodeType="clickEffect">
                                  <p:stCondLst>
                                    <p:cond delay="0"/>
                                  </p:stCondLst>
                                  <p:childTnLst>
                                    <p:animEffect transition="out" filter="diamond(in)">
                                      <p:cBhvr>
                                        <p:cTn id="22" dur="500"/>
                                        <p:tgtEl>
                                          <p:spTgt spid="18449"/>
                                        </p:tgtEl>
                                      </p:cBhvr>
                                    </p:animEffect>
                                    <p:set>
                                      <p:cBhvr>
                                        <p:cTn id="23" dur="1" fill="hold">
                                          <p:stCondLst>
                                            <p:cond delay="499"/>
                                          </p:stCondLst>
                                        </p:cTn>
                                        <p:tgtEl>
                                          <p:spTgt spid="184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97966" y="-24"/>
            <a:ext cx="8749005" cy="762001"/>
          </a:xfrm>
        </p:spPr>
        <p:txBody>
          <a:bodyPr/>
          <a:lstStyle/>
          <a:p>
            <a:r>
              <a:rPr lang="en-US" altLang="zh-CN" dirty="0" smtClean="0">
                <a:solidFill>
                  <a:srgbClr val="FFFF00"/>
                </a:solidFill>
              </a:rPr>
              <a:t>Basic Theory</a:t>
            </a:r>
            <a:endParaRPr lang="zh-CN" altLang="en-US" dirty="0"/>
          </a:p>
        </p:txBody>
      </p:sp>
      <p:sp>
        <p:nvSpPr>
          <p:cNvPr id="3" name="内容占位符 2"/>
          <p:cNvSpPr>
            <a:spLocks noGrp="1"/>
          </p:cNvSpPr>
          <p:nvPr>
            <p:ph idx="1"/>
          </p:nvPr>
        </p:nvSpPr>
        <p:spPr/>
        <p:txBody>
          <a:bodyPr/>
          <a:lstStyle/>
          <a:p>
            <a:r>
              <a:rPr lang="en-US" altLang="zh-CN" dirty="0" smtClean="0">
                <a:solidFill>
                  <a:schemeClr val="bg1"/>
                </a:solidFill>
              </a:rPr>
              <a:t>Energy transfer: Convection (</a:t>
            </a:r>
            <a:r>
              <a:rPr lang="en-US" dirty="0" smtClean="0">
                <a:solidFill>
                  <a:schemeClr val="bg1"/>
                </a:solidFill>
              </a:rPr>
              <a:t>Deterministic</a:t>
            </a:r>
            <a:r>
              <a:rPr lang="en-US" altLang="zh-CN" dirty="0" smtClean="0">
                <a:solidFill>
                  <a:schemeClr val="bg1"/>
                </a:solidFill>
              </a:rPr>
              <a:t>)</a:t>
            </a:r>
            <a:endParaRPr lang="zh-CN" altLang="en-US" dirty="0">
              <a:solidFill>
                <a:schemeClr val="bg1"/>
              </a:solidFill>
            </a:endParaRPr>
          </a:p>
        </p:txBody>
      </p:sp>
      <p:pic>
        <p:nvPicPr>
          <p:cNvPr id="233474" name="Picture 2" descr="http://www.weatherquestions.com/convection.gif"/>
          <p:cNvPicPr>
            <a:picLocks noChangeAspect="1" noChangeArrowheads="1"/>
          </p:cNvPicPr>
          <p:nvPr/>
        </p:nvPicPr>
        <p:blipFill>
          <a:blip r:embed="rId2"/>
          <a:srcRect/>
          <a:stretch>
            <a:fillRect/>
          </a:stretch>
        </p:blipFill>
        <p:spPr bwMode="auto">
          <a:xfrm>
            <a:off x="1003273" y="1428736"/>
            <a:ext cx="6929486" cy="5197115"/>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70" name="Picture 6"/>
          <p:cNvPicPr>
            <a:picLocks noChangeAspect="1" noChangeArrowheads="1"/>
          </p:cNvPicPr>
          <p:nvPr/>
        </p:nvPicPr>
        <p:blipFill>
          <a:blip r:embed="rId2" cstate="print"/>
          <a:srcRect/>
          <a:stretch>
            <a:fillRect/>
          </a:stretch>
        </p:blipFill>
        <p:spPr bwMode="auto">
          <a:xfrm>
            <a:off x="74201" y="836713"/>
            <a:ext cx="9539521" cy="5476081"/>
          </a:xfrm>
          <a:prstGeom prst="rect">
            <a:avLst/>
          </a:prstGeom>
          <a:noFill/>
          <a:ln w="9525">
            <a:noFill/>
            <a:miter lim="800000"/>
            <a:headEnd/>
            <a:tailEnd/>
          </a:ln>
        </p:spPr>
      </p:pic>
      <p:sp>
        <p:nvSpPr>
          <p:cNvPr id="2" name="标题 1"/>
          <p:cNvSpPr>
            <a:spLocks noGrp="1"/>
          </p:cNvSpPr>
          <p:nvPr>
            <p:ph type="title"/>
          </p:nvPr>
        </p:nvSpPr>
        <p:spPr/>
        <p:txBody>
          <a:bodyPr/>
          <a:lstStyle/>
          <a:p>
            <a:r>
              <a:rPr lang="en-US" altLang="zh-CN" b="1" dirty="0" smtClean="0">
                <a:solidFill>
                  <a:srgbClr val="FFFF00"/>
                </a:solidFill>
                <a:latin typeface="Times New Roman" pitchFamily="18" charset="0"/>
              </a:rPr>
              <a:t>Outputs of STEERB</a:t>
            </a:r>
            <a:endParaRPr lang="zh-CN" altLang="en-US" dirty="0"/>
          </a:p>
        </p:txBody>
      </p:sp>
      <p:sp>
        <p:nvSpPr>
          <p:cNvPr id="7" name="TextBox 6"/>
          <p:cNvSpPr txBox="1"/>
          <p:nvPr/>
        </p:nvSpPr>
        <p:spPr>
          <a:xfrm>
            <a:off x="148993" y="5192032"/>
            <a:ext cx="4412762" cy="1477328"/>
          </a:xfrm>
          <a:prstGeom prst="rect">
            <a:avLst/>
          </a:prstGeom>
          <a:noFill/>
        </p:spPr>
        <p:txBody>
          <a:bodyPr wrap="square" rtlCol="0">
            <a:spAutoFit/>
          </a:bodyPr>
          <a:lstStyle/>
          <a:p>
            <a:r>
              <a:rPr lang="en-US" altLang="zh-CN" dirty="0" smtClean="0">
                <a:solidFill>
                  <a:srgbClr val="FF0000"/>
                </a:solidFill>
              </a:rPr>
              <a:t>MS: Magnetopause Shadowing</a:t>
            </a:r>
          </a:p>
          <a:p>
            <a:r>
              <a:rPr lang="en-US" altLang="zh-CN" dirty="0" smtClean="0">
                <a:solidFill>
                  <a:srgbClr val="FF0000"/>
                </a:solidFill>
              </a:rPr>
              <a:t>AT: Adiabatic Transport</a:t>
            </a:r>
          </a:p>
          <a:p>
            <a:r>
              <a:rPr lang="en-US" altLang="zh-CN" dirty="0" smtClean="0">
                <a:solidFill>
                  <a:srgbClr val="FF0000"/>
                </a:solidFill>
              </a:rPr>
              <a:t>RD: Radial Diffusion</a:t>
            </a:r>
          </a:p>
          <a:p>
            <a:r>
              <a:rPr lang="en-US" altLang="zh-CN" dirty="0" smtClean="0">
                <a:solidFill>
                  <a:srgbClr val="FF0000"/>
                </a:solidFill>
              </a:rPr>
              <a:t>PW: Plume Waves </a:t>
            </a:r>
          </a:p>
          <a:p>
            <a:r>
              <a:rPr lang="en-US" altLang="zh-CN" dirty="0" smtClean="0">
                <a:solidFill>
                  <a:srgbClr val="FF0000"/>
                </a:solidFill>
              </a:rPr>
              <a:t>CW: Chorus Waves</a:t>
            </a:r>
            <a:endParaRPr lang="zh-CN" altLang="en-US" dirty="0">
              <a:solidFill>
                <a:srgbClr val="FF0000"/>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solidFill>
                  <a:srgbClr val="FFFF00"/>
                </a:solidFill>
                <a:latin typeface="Times New Roman" pitchFamily="18" charset="0"/>
                <a:cs typeface="Times New Roman" pitchFamily="18" charset="0"/>
              </a:rPr>
              <a:t>Dropout simulation results</a:t>
            </a:r>
            <a:endParaRPr lang="zh-CN" altLang="en-US" b="1" dirty="0">
              <a:solidFill>
                <a:srgbClr val="FFFF00"/>
              </a:solidFill>
              <a:latin typeface="Times New Roman" pitchFamily="18" charset="0"/>
              <a:cs typeface="Times New Roman" pitchFamily="18" charset="0"/>
            </a:endParaRPr>
          </a:p>
        </p:txBody>
      </p:sp>
      <p:sp>
        <p:nvSpPr>
          <p:cNvPr id="3" name="内容占位符 2"/>
          <p:cNvSpPr>
            <a:spLocks noGrp="1"/>
          </p:cNvSpPr>
          <p:nvPr>
            <p:ph idx="1"/>
          </p:nvPr>
        </p:nvSpPr>
        <p:spPr/>
        <p:txBody>
          <a:bodyPr/>
          <a:lstStyle/>
          <a:p>
            <a:pPr>
              <a:buClr>
                <a:schemeClr val="bg1"/>
              </a:buClr>
              <a:buFont typeface="Wingdings" pitchFamily="2" charset="2"/>
              <a:buChar char="Ø"/>
            </a:pPr>
            <a:r>
              <a:rPr lang="en-US" altLang="zh-CN" dirty="0" smtClean="0">
                <a:solidFill>
                  <a:schemeClr val="accent3"/>
                </a:solidFill>
              </a:rPr>
              <a:t>CRRES satellite provides a good representation of the radiation belt electron signatures from the </a:t>
            </a:r>
            <a:r>
              <a:rPr lang="en-US" altLang="zh-CN" dirty="0" err="1" smtClean="0">
                <a:solidFill>
                  <a:schemeClr val="accent3"/>
                </a:solidFill>
              </a:rPr>
              <a:t>prestorm</a:t>
            </a:r>
            <a:r>
              <a:rPr lang="en-US" altLang="zh-CN" dirty="0" smtClean="0">
                <a:solidFill>
                  <a:schemeClr val="accent3"/>
                </a:solidFill>
              </a:rPr>
              <a:t> (orbit 181) to minimum-</a:t>
            </a:r>
            <a:r>
              <a:rPr lang="en-US" altLang="zh-CN" i="1" dirty="0" err="1" smtClean="0">
                <a:solidFill>
                  <a:schemeClr val="accent3"/>
                </a:solidFill>
              </a:rPr>
              <a:t>Dst</a:t>
            </a:r>
            <a:r>
              <a:rPr lang="en-US" altLang="zh-CN" dirty="0" smtClean="0">
                <a:solidFill>
                  <a:schemeClr val="accent3"/>
                </a:solidFill>
              </a:rPr>
              <a:t> periods (orbit 186)</a:t>
            </a:r>
          </a:p>
          <a:p>
            <a:pPr>
              <a:buClr>
                <a:schemeClr val="bg1"/>
              </a:buClr>
              <a:buFont typeface="Wingdings" pitchFamily="2" charset="2"/>
              <a:buChar char="Ø"/>
            </a:pPr>
            <a:r>
              <a:rPr lang="en-US" altLang="zh-CN" dirty="0" smtClean="0">
                <a:solidFill>
                  <a:schemeClr val="accent3"/>
                </a:solidFill>
              </a:rPr>
              <a:t>Different dropout characteristics at different L-shells</a:t>
            </a:r>
          </a:p>
          <a:p>
            <a:pPr lvl="1">
              <a:buClr>
                <a:schemeClr val="bg1"/>
              </a:buClr>
              <a:buFont typeface="Wingdings" pitchFamily="2" charset="2"/>
              <a:buChar char="Ø"/>
            </a:pPr>
            <a:r>
              <a:rPr lang="en-US" altLang="zh-CN" dirty="0" smtClean="0">
                <a:solidFill>
                  <a:schemeClr val="accent3"/>
                </a:solidFill>
              </a:rPr>
              <a:t>In the region 6.0&lt;L&lt;7.0, significant (10-10</a:t>
            </a:r>
            <a:r>
              <a:rPr lang="en-US" altLang="zh-CN" baseline="30000" dirty="0" smtClean="0">
                <a:solidFill>
                  <a:schemeClr val="accent3"/>
                </a:solidFill>
              </a:rPr>
              <a:t>3</a:t>
            </a:r>
            <a:r>
              <a:rPr lang="en-US" altLang="zh-CN" dirty="0" smtClean="0">
                <a:solidFill>
                  <a:schemeClr val="accent3"/>
                </a:solidFill>
              </a:rPr>
              <a:t> times) depletions occurred at ~0.1--1.0 </a:t>
            </a:r>
            <a:r>
              <a:rPr lang="en-US" altLang="zh-CN" dirty="0" err="1" smtClean="0">
                <a:solidFill>
                  <a:schemeClr val="accent3"/>
                </a:solidFill>
              </a:rPr>
              <a:t>MeV</a:t>
            </a:r>
            <a:r>
              <a:rPr lang="en-US" altLang="zh-CN" dirty="0" smtClean="0">
                <a:solidFill>
                  <a:schemeClr val="accent3"/>
                </a:solidFill>
              </a:rPr>
              <a:t> electron fluxes</a:t>
            </a:r>
          </a:p>
          <a:p>
            <a:pPr lvl="1">
              <a:buClr>
                <a:schemeClr val="bg1"/>
              </a:buClr>
              <a:buFont typeface="Wingdings" pitchFamily="2" charset="2"/>
              <a:buChar char="Ø"/>
            </a:pPr>
            <a:r>
              <a:rPr lang="en-US" altLang="zh-CN" dirty="0" smtClean="0">
                <a:solidFill>
                  <a:schemeClr val="accent3"/>
                </a:solidFill>
              </a:rPr>
              <a:t>In the region 4.3&lt;L&lt;6.0, large (10-10</a:t>
            </a:r>
            <a:r>
              <a:rPr lang="en-US" altLang="zh-CN" baseline="30000" dirty="0" smtClean="0">
                <a:solidFill>
                  <a:schemeClr val="accent3"/>
                </a:solidFill>
              </a:rPr>
              <a:t>2</a:t>
            </a:r>
            <a:r>
              <a:rPr lang="en-US" altLang="zh-CN" dirty="0" smtClean="0">
                <a:solidFill>
                  <a:schemeClr val="accent3"/>
                </a:solidFill>
              </a:rPr>
              <a:t> times) depletions were restricted to the high energy (&gt;0.4 </a:t>
            </a:r>
            <a:r>
              <a:rPr lang="en-US" altLang="zh-CN" dirty="0" err="1" smtClean="0">
                <a:solidFill>
                  <a:schemeClr val="accent3"/>
                </a:solidFill>
              </a:rPr>
              <a:t>MeV</a:t>
            </a:r>
            <a:r>
              <a:rPr lang="en-US" altLang="zh-CN" dirty="0" smtClean="0">
                <a:solidFill>
                  <a:schemeClr val="accent3"/>
                </a:solidFill>
              </a:rPr>
              <a:t>) electron fluxes.</a:t>
            </a:r>
            <a:endParaRPr lang="zh-CN" altLang="en-US" dirty="0">
              <a:solidFill>
                <a:schemeClr val="accent3"/>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solidFill>
                  <a:srgbClr val="FFFF00"/>
                </a:solidFill>
                <a:latin typeface="Times New Roman" pitchFamily="18" charset="0"/>
                <a:cs typeface="Times New Roman" pitchFamily="18" charset="0"/>
              </a:rPr>
              <a:t>Dropout simulation </a:t>
            </a:r>
            <a:r>
              <a:rPr lang="en-US" altLang="zh-CN" b="1" dirty="0" smtClean="0">
                <a:solidFill>
                  <a:srgbClr val="FFFF00"/>
                </a:solidFill>
                <a:latin typeface="Times New Roman" pitchFamily="18" charset="0"/>
                <a:cs typeface="Times New Roman" pitchFamily="18" charset="0"/>
              </a:rPr>
              <a:t>results</a:t>
            </a:r>
            <a:endParaRPr lang="zh-CN" altLang="en-US" dirty="0"/>
          </a:p>
        </p:txBody>
      </p:sp>
      <p:sp>
        <p:nvSpPr>
          <p:cNvPr id="3" name="内容占位符 2"/>
          <p:cNvSpPr>
            <a:spLocks noGrp="1"/>
          </p:cNvSpPr>
          <p:nvPr>
            <p:ph idx="1"/>
          </p:nvPr>
        </p:nvSpPr>
        <p:spPr>
          <a:xfrm>
            <a:off x="486425" y="836615"/>
            <a:ext cx="8749005" cy="3672506"/>
          </a:xfrm>
        </p:spPr>
        <p:txBody>
          <a:bodyPr/>
          <a:lstStyle/>
          <a:p>
            <a:pPr>
              <a:buClr>
                <a:schemeClr val="bg1"/>
              </a:buClr>
              <a:buFont typeface="Wingdings" pitchFamily="2" charset="2"/>
              <a:buChar char="Ø"/>
            </a:pPr>
            <a:r>
              <a:rPr lang="en-US" altLang="zh-CN" dirty="0" smtClean="0">
                <a:solidFill>
                  <a:schemeClr val="accent3"/>
                </a:solidFill>
              </a:rPr>
              <a:t>Various loss mechanisms are quantitatively tested based on the STEERB model</a:t>
            </a:r>
          </a:p>
          <a:p>
            <a:pPr>
              <a:buClr>
                <a:schemeClr val="bg1"/>
              </a:buClr>
              <a:buFont typeface="Wingdings" pitchFamily="2" charset="2"/>
              <a:buChar char="Ø"/>
            </a:pPr>
            <a:r>
              <a:rPr lang="en-US" altLang="zh-CN" dirty="0" smtClean="0">
                <a:solidFill>
                  <a:schemeClr val="accent3"/>
                </a:solidFill>
              </a:rPr>
              <a:t>The competition and combination of several physical mechanisms (MS, AT, RD, PW and CW) can well explain the loss of radiation belt electrons, with the dominance of the first four physical processes.</a:t>
            </a:r>
          </a:p>
          <a:p>
            <a:endParaRPr lang="en-US" altLang="zh-CN" sz="2000" dirty="0" smtClean="0">
              <a:solidFill>
                <a:schemeClr val="accent3"/>
              </a:solidFill>
            </a:endParaRPr>
          </a:p>
          <a:p>
            <a:endParaRPr lang="en-US" altLang="zh-CN" sz="2000" dirty="0" smtClean="0"/>
          </a:p>
          <a:p>
            <a:endParaRPr lang="en-US" altLang="zh-CN" dirty="0" smtClean="0"/>
          </a:p>
          <a:p>
            <a:endParaRPr lang="zh-CN" altLang="en-US" dirty="0"/>
          </a:p>
        </p:txBody>
      </p:sp>
      <p:sp>
        <p:nvSpPr>
          <p:cNvPr id="4" name="TextBox 3"/>
          <p:cNvSpPr txBox="1"/>
          <p:nvPr/>
        </p:nvSpPr>
        <p:spPr>
          <a:xfrm>
            <a:off x="822126" y="4653137"/>
            <a:ext cx="8152390" cy="2031325"/>
          </a:xfrm>
          <a:prstGeom prst="rect">
            <a:avLst/>
          </a:prstGeom>
          <a:noFill/>
          <a:ln w="38100">
            <a:solidFill>
              <a:srgbClr val="FFFF00"/>
            </a:solidFill>
          </a:ln>
          <a:effectLst>
            <a:glow rad="228600">
              <a:schemeClr val="accent6">
                <a:satMod val="175000"/>
                <a:alpha val="40000"/>
              </a:schemeClr>
            </a:glow>
          </a:effectLst>
          <a:scene3d>
            <a:camera prst="orthographicFront"/>
            <a:lightRig rig="threePt" dir="t"/>
          </a:scene3d>
          <a:sp3d>
            <a:bevelT/>
          </a:sp3d>
        </p:spPr>
        <p:txBody>
          <a:bodyPr wrap="square" rtlCol="0">
            <a:spAutoFit/>
          </a:bodyPr>
          <a:lstStyle/>
          <a:p>
            <a:r>
              <a:rPr lang="en-US" altLang="zh-CN" dirty="0" smtClean="0">
                <a:solidFill>
                  <a:schemeClr val="accent3"/>
                </a:solidFill>
              </a:rPr>
              <a:t>Su, Z. P., Xiao, F. L., </a:t>
            </a:r>
            <a:r>
              <a:rPr lang="en-US" altLang="zh-CN" dirty="0" err="1" smtClean="0">
                <a:solidFill>
                  <a:schemeClr val="accent3"/>
                </a:solidFill>
              </a:rPr>
              <a:t>Zheng</a:t>
            </a:r>
            <a:r>
              <a:rPr lang="en-US" altLang="zh-CN" dirty="0" smtClean="0">
                <a:solidFill>
                  <a:schemeClr val="accent3"/>
                </a:solidFill>
              </a:rPr>
              <a:t>, H. N., and Wang, S., CRRES observation and STEERB simulation of the 9 October 1990 electron radiation belt dropout event, </a:t>
            </a:r>
            <a:r>
              <a:rPr lang="en-US" altLang="zh-CN" i="1" dirty="0" err="1" smtClean="0">
                <a:solidFill>
                  <a:schemeClr val="accent3"/>
                </a:solidFill>
                <a:hlinkClick r:id="rId2"/>
              </a:rPr>
              <a:t>Geophys</a:t>
            </a:r>
            <a:r>
              <a:rPr lang="en-US" altLang="zh-CN" i="1" dirty="0" smtClean="0">
                <a:solidFill>
                  <a:schemeClr val="accent3"/>
                </a:solidFill>
                <a:hlinkClick r:id="rId2"/>
              </a:rPr>
              <a:t>. Res. </a:t>
            </a:r>
            <a:r>
              <a:rPr lang="en-US" altLang="zh-CN" i="1" dirty="0" err="1" smtClean="0">
                <a:solidFill>
                  <a:schemeClr val="accent3"/>
                </a:solidFill>
                <a:hlinkClick r:id="rId2"/>
              </a:rPr>
              <a:t>Lett</a:t>
            </a:r>
            <a:r>
              <a:rPr lang="en-US" altLang="zh-CN" i="1" dirty="0" smtClean="0">
                <a:solidFill>
                  <a:schemeClr val="accent3"/>
                </a:solidFill>
                <a:hlinkClick r:id="rId2"/>
              </a:rPr>
              <a:t>.</a:t>
            </a:r>
            <a:r>
              <a:rPr lang="en-US" altLang="zh-CN" dirty="0" smtClean="0">
                <a:solidFill>
                  <a:schemeClr val="accent3"/>
                </a:solidFill>
              </a:rPr>
              <a:t>, 38, L06106, 2011</a:t>
            </a:r>
          </a:p>
          <a:p>
            <a:endParaRPr lang="en-US" altLang="zh-CN" dirty="0" smtClean="0">
              <a:solidFill>
                <a:schemeClr val="accent3"/>
              </a:solidFill>
            </a:endParaRPr>
          </a:p>
          <a:p>
            <a:r>
              <a:rPr lang="en-US" altLang="zh-CN" dirty="0" smtClean="0">
                <a:solidFill>
                  <a:schemeClr val="accent3"/>
                </a:solidFill>
              </a:rPr>
              <a:t>Su, Z. P., Xiao, F. L., </a:t>
            </a:r>
            <a:r>
              <a:rPr lang="en-US" altLang="zh-CN" dirty="0" err="1" smtClean="0">
                <a:solidFill>
                  <a:schemeClr val="accent3"/>
                </a:solidFill>
              </a:rPr>
              <a:t>Zheng</a:t>
            </a:r>
            <a:r>
              <a:rPr lang="en-US" altLang="zh-CN" dirty="0" smtClean="0">
                <a:solidFill>
                  <a:schemeClr val="accent3"/>
                </a:solidFill>
              </a:rPr>
              <a:t>, H. N., and Wang, S., Radiation belt electron dynamics driven by adiabatic transport, radial diffusion, and wave-particle interactions, </a:t>
            </a:r>
            <a:r>
              <a:rPr lang="en-US" altLang="zh-CN" i="1" dirty="0" smtClean="0">
                <a:solidFill>
                  <a:schemeClr val="accent3"/>
                </a:solidFill>
                <a:hlinkClick r:id="rId3"/>
              </a:rPr>
              <a:t>J. </a:t>
            </a:r>
            <a:r>
              <a:rPr lang="en-US" altLang="zh-CN" i="1" dirty="0" err="1" smtClean="0">
                <a:solidFill>
                  <a:schemeClr val="accent3"/>
                </a:solidFill>
                <a:hlinkClick r:id="rId3"/>
              </a:rPr>
              <a:t>Geophys</a:t>
            </a:r>
            <a:r>
              <a:rPr lang="en-US" altLang="zh-CN" i="1" dirty="0" smtClean="0">
                <a:solidFill>
                  <a:schemeClr val="accent3"/>
                </a:solidFill>
                <a:hlinkClick r:id="rId3"/>
              </a:rPr>
              <a:t>. Res.</a:t>
            </a:r>
            <a:r>
              <a:rPr lang="en-US" altLang="zh-CN" dirty="0" smtClean="0">
                <a:solidFill>
                  <a:schemeClr val="accent3"/>
                </a:solidFill>
              </a:rPr>
              <a:t>, 116, A04205, 2011</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solidFill>
                  <a:srgbClr val="FFFF00"/>
                </a:solidFill>
                <a:latin typeface="Times New Roman" pitchFamily="18" charset="0"/>
                <a:cs typeface="Times New Roman" pitchFamily="18" charset="0"/>
              </a:rPr>
              <a:t>Leading acceleration mechanism</a:t>
            </a:r>
            <a:endParaRPr lang="zh-CN" altLang="en-US" b="1" dirty="0">
              <a:solidFill>
                <a:srgbClr val="FFFF00"/>
              </a:solidFill>
              <a:latin typeface="Times New Roman" pitchFamily="18" charset="0"/>
              <a:cs typeface="Times New Roman" pitchFamily="18" charset="0"/>
            </a:endParaRPr>
          </a:p>
        </p:txBody>
      </p:sp>
      <p:sp>
        <p:nvSpPr>
          <p:cNvPr id="3" name="内容占位符 2"/>
          <p:cNvSpPr>
            <a:spLocks noGrp="1"/>
          </p:cNvSpPr>
          <p:nvPr>
            <p:ph idx="1"/>
          </p:nvPr>
        </p:nvSpPr>
        <p:spPr/>
        <p:txBody>
          <a:bodyPr/>
          <a:lstStyle/>
          <a:p>
            <a:pPr>
              <a:buClr>
                <a:schemeClr val="bg1"/>
              </a:buClr>
              <a:buFont typeface="Wingdings" pitchFamily="2" charset="2"/>
              <a:buChar char="Ø"/>
            </a:pPr>
            <a:r>
              <a:rPr lang="en-US" altLang="zh-CN" dirty="0" smtClean="0">
                <a:solidFill>
                  <a:schemeClr val="bg1"/>
                </a:solidFill>
              </a:rPr>
              <a:t>Gyro-resonance with chorus waves</a:t>
            </a:r>
          </a:p>
          <a:p>
            <a:pPr>
              <a:buClr>
                <a:schemeClr val="bg1"/>
              </a:buClr>
              <a:buFont typeface="Wingdings" pitchFamily="2" charset="2"/>
              <a:buChar char="Ø"/>
            </a:pPr>
            <a:r>
              <a:rPr lang="en-US" altLang="zh-CN" dirty="0" smtClean="0">
                <a:solidFill>
                  <a:schemeClr val="bg1"/>
                </a:solidFill>
              </a:rPr>
              <a:t>Inward radial diffusion</a:t>
            </a:r>
            <a:endParaRPr lang="zh-CN" altLang="en-US" dirty="0">
              <a:solidFill>
                <a:schemeClr val="bg1"/>
              </a:solidFill>
            </a:endParaRPr>
          </a:p>
        </p:txBody>
      </p:sp>
      <p:pic>
        <p:nvPicPr>
          <p:cNvPr id="269315" name="Picture 3"/>
          <p:cNvPicPr>
            <a:picLocks noChangeAspect="1" noChangeArrowheads="1"/>
          </p:cNvPicPr>
          <p:nvPr/>
        </p:nvPicPr>
        <p:blipFill>
          <a:blip r:embed="rId2"/>
          <a:srcRect/>
          <a:stretch>
            <a:fillRect/>
          </a:stretch>
        </p:blipFill>
        <p:spPr bwMode="auto">
          <a:xfrm>
            <a:off x="588962" y="2357430"/>
            <a:ext cx="4029075" cy="3657600"/>
          </a:xfrm>
          <a:prstGeom prst="rect">
            <a:avLst/>
          </a:prstGeom>
          <a:noFill/>
          <a:ln w="9525">
            <a:noFill/>
            <a:miter lim="800000"/>
            <a:headEnd/>
            <a:tailEnd/>
          </a:ln>
          <a:effectLst/>
        </p:spPr>
      </p:pic>
      <p:pic>
        <p:nvPicPr>
          <p:cNvPr id="269316" name="Picture 4"/>
          <p:cNvPicPr>
            <a:picLocks noChangeAspect="1" noChangeArrowheads="1"/>
          </p:cNvPicPr>
          <p:nvPr/>
        </p:nvPicPr>
        <p:blipFill>
          <a:blip r:embed="rId3"/>
          <a:srcRect/>
          <a:stretch>
            <a:fillRect/>
          </a:stretch>
        </p:blipFill>
        <p:spPr bwMode="auto">
          <a:xfrm>
            <a:off x="4732366" y="2357430"/>
            <a:ext cx="4200525" cy="3609975"/>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solidFill>
                  <a:srgbClr val="FFFF00"/>
                </a:solidFill>
                <a:latin typeface="Times New Roman" pitchFamily="18" charset="0"/>
                <a:cs typeface="Times New Roman" pitchFamily="18" charset="0"/>
              </a:rPr>
              <a:t>Recovery buildup simulation</a:t>
            </a:r>
            <a:endParaRPr lang="zh-CN" altLang="en-US" b="1" dirty="0">
              <a:solidFill>
                <a:srgbClr val="FFFF00"/>
              </a:solidFill>
              <a:latin typeface="Times New Roman" pitchFamily="18" charset="0"/>
              <a:cs typeface="Times New Roman" pitchFamily="18" charset="0"/>
            </a:endParaRPr>
          </a:p>
        </p:txBody>
      </p:sp>
      <p:sp>
        <p:nvSpPr>
          <p:cNvPr id="3" name="内容占位符 2"/>
          <p:cNvSpPr>
            <a:spLocks noGrp="1"/>
          </p:cNvSpPr>
          <p:nvPr>
            <p:ph idx="1"/>
          </p:nvPr>
        </p:nvSpPr>
        <p:spPr>
          <a:xfrm>
            <a:off x="7861321" y="2071678"/>
            <a:ext cx="1714512" cy="2357454"/>
          </a:xfrm>
          <a:solidFill>
            <a:schemeClr val="bg1"/>
          </a:solidFill>
        </p:spPr>
        <p:txBody>
          <a:bodyPr/>
          <a:lstStyle/>
          <a:p>
            <a:r>
              <a:rPr lang="en-US" altLang="zh-CN" dirty="0" smtClean="0">
                <a:solidFill>
                  <a:schemeClr val="accent5">
                    <a:lumMod val="50000"/>
                  </a:schemeClr>
                </a:solidFill>
              </a:rPr>
              <a:t>Radial diff</a:t>
            </a:r>
          </a:p>
          <a:p>
            <a:r>
              <a:rPr lang="en-US" altLang="zh-CN" dirty="0" smtClean="0">
                <a:solidFill>
                  <a:srgbClr val="FF0000"/>
                </a:solidFill>
              </a:rPr>
              <a:t>Chorus</a:t>
            </a:r>
          </a:p>
          <a:p>
            <a:r>
              <a:rPr lang="en-US" altLang="zh-CN" dirty="0" smtClean="0">
                <a:solidFill>
                  <a:schemeClr val="tx1"/>
                </a:solidFill>
              </a:rPr>
              <a:t>Both</a:t>
            </a:r>
            <a:endParaRPr lang="zh-CN" altLang="en-US" dirty="0">
              <a:solidFill>
                <a:schemeClr val="tx1"/>
              </a:solidFill>
            </a:endParaRPr>
          </a:p>
        </p:txBody>
      </p:sp>
      <p:grpSp>
        <p:nvGrpSpPr>
          <p:cNvPr id="7" name="组合 6"/>
          <p:cNvGrpSpPr/>
          <p:nvPr/>
        </p:nvGrpSpPr>
        <p:grpSpPr>
          <a:xfrm>
            <a:off x="24348" y="857232"/>
            <a:ext cx="7765535" cy="5500726"/>
            <a:chOff x="24348" y="857232"/>
            <a:chExt cx="7765535" cy="5500726"/>
          </a:xfrm>
        </p:grpSpPr>
        <p:pic>
          <p:nvPicPr>
            <p:cNvPr id="268290" name="Picture 2"/>
            <p:cNvPicPr>
              <a:picLocks noChangeAspect="1" noChangeArrowheads="1"/>
            </p:cNvPicPr>
            <p:nvPr/>
          </p:nvPicPr>
          <p:blipFill>
            <a:blip r:embed="rId2"/>
            <a:srcRect/>
            <a:stretch>
              <a:fillRect/>
            </a:stretch>
          </p:blipFill>
          <p:spPr bwMode="auto">
            <a:xfrm>
              <a:off x="24348" y="857232"/>
              <a:ext cx="7765535" cy="5114937"/>
            </a:xfrm>
            <a:prstGeom prst="rect">
              <a:avLst/>
            </a:prstGeom>
            <a:noFill/>
            <a:ln w="9525">
              <a:noFill/>
              <a:miter lim="800000"/>
              <a:headEnd/>
              <a:tailEnd/>
            </a:ln>
            <a:effectLst/>
          </p:spPr>
        </p:pic>
        <p:pic>
          <p:nvPicPr>
            <p:cNvPr id="268292" name="Picture 4"/>
            <p:cNvPicPr>
              <a:picLocks noChangeAspect="1" noChangeArrowheads="1"/>
            </p:cNvPicPr>
            <p:nvPr/>
          </p:nvPicPr>
          <p:blipFill>
            <a:blip r:embed="rId3"/>
            <a:srcRect/>
            <a:stretch>
              <a:fillRect/>
            </a:stretch>
          </p:blipFill>
          <p:spPr bwMode="auto">
            <a:xfrm>
              <a:off x="574645" y="5955363"/>
              <a:ext cx="6786610" cy="402595"/>
            </a:xfrm>
            <a:prstGeom prst="rect">
              <a:avLst/>
            </a:prstGeom>
            <a:noFill/>
            <a:ln w="9525">
              <a:noFill/>
              <a:miter lim="800000"/>
              <a:headEnd/>
              <a:tailEnd/>
            </a:ln>
            <a:effectLst/>
          </p:spPr>
        </p:pic>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solidFill>
                  <a:srgbClr val="FFFF00"/>
                </a:solidFill>
                <a:latin typeface="Times New Roman" pitchFamily="18" charset="0"/>
                <a:cs typeface="Times New Roman" pitchFamily="18" charset="0"/>
              </a:rPr>
              <a:t>Recovery buildup simulation</a:t>
            </a:r>
            <a:endParaRPr lang="zh-CN" altLang="en-US" dirty="0"/>
          </a:p>
        </p:txBody>
      </p:sp>
      <p:sp>
        <p:nvSpPr>
          <p:cNvPr id="3" name="内容占位符 2"/>
          <p:cNvSpPr>
            <a:spLocks noGrp="1"/>
          </p:cNvSpPr>
          <p:nvPr>
            <p:ph idx="1"/>
          </p:nvPr>
        </p:nvSpPr>
        <p:spPr/>
        <p:txBody>
          <a:bodyPr/>
          <a:lstStyle/>
          <a:p>
            <a:endParaRPr lang="zh-CN" altLang="en-US"/>
          </a:p>
        </p:txBody>
      </p:sp>
      <p:pic>
        <p:nvPicPr>
          <p:cNvPr id="270338" name="Picture 2"/>
          <p:cNvPicPr>
            <a:picLocks noChangeAspect="1" noChangeArrowheads="1"/>
          </p:cNvPicPr>
          <p:nvPr/>
        </p:nvPicPr>
        <p:blipFill>
          <a:blip r:embed="rId2"/>
          <a:srcRect/>
          <a:stretch>
            <a:fillRect/>
          </a:stretch>
        </p:blipFill>
        <p:spPr bwMode="auto">
          <a:xfrm>
            <a:off x="146017" y="1428736"/>
            <a:ext cx="7803384" cy="5305437"/>
          </a:xfrm>
          <a:prstGeom prst="rect">
            <a:avLst/>
          </a:prstGeom>
          <a:noFill/>
          <a:ln w="9525">
            <a:noFill/>
            <a:miter lim="800000"/>
            <a:headEnd/>
            <a:tailEnd/>
          </a:ln>
          <a:effectLst/>
        </p:spPr>
      </p:pic>
      <p:pic>
        <p:nvPicPr>
          <p:cNvPr id="270339" name="Picture 3"/>
          <p:cNvPicPr>
            <a:picLocks noChangeAspect="1" noChangeArrowheads="1"/>
          </p:cNvPicPr>
          <p:nvPr/>
        </p:nvPicPr>
        <p:blipFill>
          <a:blip r:embed="rId3"/>
          <a:srcRect/>
          <a:stretch>
            <a:fillRect/>
          </a:stretch>
        </p:blipFill>
        <p:spPr bwMode="auto">
          <a:xfrm>
            <a:off x="931835" y="952486"/>
            <a:ext cx="6400800" cy="476250"/>
          </a:xfrm>
          <a:prstGeom prst="rect">
            <a:avLst/>
          </a:prstGeom>
          <a:noFill/>
          <a:ln w="9525">
            <a:noFill/>
            <a:miter lim="800000"/>
            <a:headEnd/>
            <a:tailEnd/>
          </a:ln>
          <a:effectLst/>
        </p:spPr>
      </p:pic>
      <p:sp>
        <p:nvSpPr>
          <p:cNvPr id="6" name="内容占位符 2"/>
          <p:cNvSpPr txBox="1">
            <a:spLocks/>
          </p:cNvSpPr>
          <p:nvPr/>
        </p:nvSpPr>
        <p:spPr bwMode="auto">
          <a:xfrm>
            <a:off x="8004197" y="2643182"/>
            <a:ext cx="1714512" cy="2357454"/>
          </a:xfrm>
          <a:prstGeom prst="rect">
            <a:avLst/>
          </a:prstGeom>
          <a:solidFill>
            <a:schemeClr val="bg1"/>
          </a:solidFill>
          <a:ln w="9525">
            <a:noFill/>
            <a:round/>
            <a:headEnd/>
            <a:tailEnd/>
          </a:ln>
          <a:effectLst/>
        </p:spPr>
        <p:txBody>
          <a:bodyPr vert="horz" wrap="square" lIns="90000" tIns="46800" rIns="90000" bIns="46800" numCol="1" anchor="t" anchorCtr="0" compatLnSpc="1">
            <a:prstTxWarp prst="textNoShape">
              <a:avLst/>
            </a:prstTxWarp>
          </a:bodyPr>
          <a:lstStyle/>
          <a:p>
            <a:pPr marL="342900" marR="0" lvl="0" indent="-342900" algn="l" defTabSz="449263" rtl="0" eaLnBrk="1" fontAlgn="base" latinLnBrk="0" hangingPunct="1">
              <a:lnSpc>
                <a:spcPct val="100000"/>
              </a:lnSpc>
              <a:spcBef>
                <a:spcPts val="800"/>
              </a:spcBef>
              <a:spcAft>
                <a:spcPct val="0"/>
              </a:spcAft>
              <a:buClr>
                <a:srgbClr val="000000"/>
              </a:buClr>
              <a:buSzPct val="100000"/>
              <a:buFont typeface="Times New Roman" pitchFamily="18" charset="0"/>
              <a:buNone/>
              <a:tabLst/>
              <a:defRPr/>
            </a:pPr>
            <a:r>
              <a:rPr kumimoji="0" lang="en-US" altLang="zh-CN" sz="3200" b="0" i="0" u="none" strike="noStrike" kern="0" cap="none" spc="0" normalizeH="0" baseline="0" noProof="0" smtClean="0">
                <a:ln>
                  <a:noFill/>
                </a:ln>
                <a:solidFill>
                  <a:schemeClr val="accent5">
                    <a:lumMod val="50000"/>
                  </a:schemeClr>
                </a:solidFill>
                <a:effectLst/>
                <a:uLnTx/>
                <a:uFillTx/>
                <a:latin typeface="+mn-lt"/>
                <a:ea typeface="+mn-ea"/>
                <a:cs typeface="+mn-cs"/>
              </a:rPr>
              <a:t>Radial diff</a:t>
            </a:r>
          </a:p>
          <a:p>
            <a:pPr marL="342900" marR="0" lvl="0" indent="-342900" algn="l" defTabSz="449263" rtl="0" eaLnBrk="1" fontAlgn="base" latinLnBrk="0" hangingPunct="1">
              <a:lnSpc>
                <a:spcPct val="100000"/>
              </a:lnSpc>
              <a:spcBef>
                <a:spcPts val="800"/>
              </a:spcBef>
              <a:spcAft>
                <a:spcPct val="0"/>
              </a:spcAft>
              <a:buClr>
                <a:srgbClr val="000000"/>
              </a:buClr>
              <a:buSzPct val="100000"/>
              <a:buFont typeface="Times New Roman" pitchFamily="18" charset="0"/>
              <a:buNone/>
              <a:tabLst/>
              <a:defRPr/>
            </a:pPr>
            <a:r>
              <a:rPr kumimoji="0" lang="en-US" altLang="zh-CN" sz="3200" b="0" i="0" u="none" strike="noStrike" kern="0" cap="none" spc="0" normalizeH="0" baseline="0" noProof="0" smtClean="0">
                <a:ln>
                  <a:noFill/>
                </a:ln>
                <a:solidFill>
                  <a:srgbClr val="FF0000"/>
                </a:solidFill>
                <a:effectLst/>
                <a:uLnTx/>
                <a:uFillTx/>
                <a:latin typeface="+mn-lt"/>
                <a:ea typeface="+mn-ea"/>
                <a:cs typeface="+mn-cs"/>
              </a:rPr>
              <a:t>Chorus</a:t>
            </a:r>
          </a:p>
          <a:p>
            <a:pPr marL="342900" marR="0" lvl="0" indent="-342900" algn="l" defTabSz="449263" rtl="0" eaLnBrk="1" fontAlgn="base" latinLnBrk="0" hangingPunct="1">
              <a:lnSpc>
                <a:spcPct val="100000"/>
              </a:lnSpc>
              <a:spcBef>
                <a:spcPts val="800"/>
              </a:spcBef>
              <a:spcAft>
                <a:spcPct val="0"/>
              </a:spcAft>
              <a:buClr>
                <a:srgbClr val="000000"/>
              </a:buClr>
              <a:buSzPct val="100000"/>
              <a:buFont typeface="Times New Roman" pitchFamily="18" charset="0"/>
              <a:buNone/>
              <a:tabLst/>
              <a:defRPr/>
            </a:pPr>
            <a:r>
              <a:rPr kumimoji="0" lang="en-US" altLang="zh-CN" sz="3200" b="0" i="0" u="none" strike="noStrike" kern="0" cap="none" spc="0" normalizeH="0" baseline="0" noProof="0" smtClean="0">
                <a:ln>
                  <a:noFill/>
                </a:ln>
                <a:solidFill>
                  <a:schemeClr val="tx1"/>
                </a:solidFill>
                <a:effectLst/>
                <a:uLnTx/>
                <a:uFillTx/>
                <a:latin typeface="+mn-lt"/>
                <a:ea typeface="+mn-ea"/>
                <a:cs typeface="+mn-cs"/>
              </a:rPr>
              <a:t>Both</a:t>
            </a:r>
            <a:endParaRPr kumimoji="0" lang="zh-CN" altLang="en-US" sz="32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solidFill>
                  <a:srgbClr val="FFFF00"/>
                </a:solidFill>
                <a:latin typeface="Times New Roman" pitchFamily="18" charset="0"/>
                <a:cs typeface="Times New Roman" pitchFamily="18" charset="0"/>
              </a:rPr>
              <a:t>Buildup simulation results</a:t>
            </a:r>
            <a:endParaRPr lang="zh-CN" altLang="en-US" b="1" dirty="0">
              <a:solidFill>
                <a:srgbClr val="FFFF00"/>
              </a:solidFill>
              <a:latin typeface="Times New Roman" pitchFamily="18" charset="0"/>
              <a:cs typeface="Times New Roman" pitchFamily="18" charset="0"/>
            </a:endParaRPr>
          </a:p>
        </p:txBody>
      </p:sp>
      <p:sp>
        <p:nvSpPr>
          <p:cNvPr id="3" name="内容占位符 2"/>
          <p:cNvSpPr>
            <a:spLocks noGrp="1"/>
          </p:cNvSpPr>
          <p:nvPr>
            <p:ph idx="1"/>
          </p:nvPr>
        </p:nvSpPr>
        <p:spPr/>
        <p:txBody>
          <a:bodyPr/>
          <a:lstStyle/>
          <a:p>
            <a:pPr>
              <a:buClr>
                <a:schemeClr val="bg1"/>
              </a:buClr>
              <a:buFont typeface="Wingdings" pitchFamily="2" charset="2"/>
              <a:buChar char="Ø"/>
            </a:pPr>
            <a:r>
              <a:rPr lang="en-US" altLang="zh-CN" dirty="0" smtClean="0">
                <a:solidFill>
                  <a:schemeClr val="bg1"/>
                </a:solidFill>
              </a:rPr>
              <a:t>Importance of local acceleration by chorus</a:t>
            </a:r>
          </a:p>
          <a:p>
            <a:pPr>
              <a:buClr>
                <a:schemeClr val="bg1"/>
              </a:buClr>
              <a:buFont typeface="Wingdings" pitchFamily="2" charset="2"/>
              <a:buChar char="Ø"/>
            </a:pPr>
            <a:endParaRPr lang="en-US" altLang="zh-CN" dirty="0" smtClean="0">
              <a:solidFill>
                <a:schemeClr val="bg1"/>
              </a:solidFill>
            </a:endParaRPr>
          </a:p>
          <a:p>
            <a:pPr>
              <a:buClr>
                <a:schemeClr val="bg1"/>
              </a:buClr>
              <a:buFont typeface="Wingdings" pitchFamily="2" charset="2"/>
              <a:buChar char="Ø"/>
            </a:pPr>
            <a:r>
              <a:rPr lang="en-US" altLang="zh-CN" dirty="0" smtClean="0">
                <a:solidFill>
                  <a:schemeClr val="bg1"/>
                </a:solidFill>
              </a:rPr>
              <a:t>3-D combination </a:t>
            </a:r>
            <a:r>
              <a:rPr lang="en-US" altLang="zh-CN" dirty="0" smtClean="0">
                <a:solidFill>
                  <a:schemeClr val="bg1"/>
                </a:solidFill>
              </a:rPr>
              <a:t>of radial diffusion </a:t>
            </a:r>
            <a:r>
              <a:rPr lang="en-US" altLang="zh-CN" dirty="0" smtClean="0">
                <a:solidFill>
                  <a:schemeClr val="bg1"/>
                </a:solidFill>
              </a:rPr>
              <a:t>and </a:t>
            </a:r>
            <a:r>
              <a:rPr lang="en-US" altLang="zh-CN" dirty="0" smtClean="0">
                <a:solidFill>
                  <a:schemeClr val="bg1"/>
                </a:solidFill>
              </a:rPr>
              <a:t>local </a:t>
            </a:r>
            <a:r>
              <a:rPr lang="en-US" altLang="zh-CN" dirty="0" err="1" smtClean="0">
                <a:solidFill>
                  <a:schemeClr val="bg1"/>
                </a:solidFill>
              </a:rPr>
              <a:t>accelerartion</a:t>
            </a:r>
            <a:r>
              <a:rPr lang="en-US" altLang="zh-CN" dirty="0" smtClean="0">
                <a:solidFill>
                  <a:schemeClr val="bg1"/>
                </a:solidFill>
              </a:rPr>
              <a:t> </a:t>
            </a:r>
            <a:r>
              <a:rPr lang="en-US" altLang="zh-CN" dirty="0" smtClean="0">
                <a:solidFill>
                  <a:schemeClr val="bg1"/>
                </a:solidFill>
              </a:rPr>
              <a:t>is </a:t>
            </a:r>
            <a:r>
              <a:rPr lang="en-US" altLang="zh-CN" dirty="0" smtClean="0">
                <a:solidFill>
                  <a:schemeClr val="bg1"/>
                </a:solidFill>
              </a:rPr>
              <a:t>essential</a:t>
            </a:r>
          </a:p>
          <a:p>
            <a:pPr>
              <a:buClr>
                <a:schemeClr val="bg1"/>
              </a:buClr>
              <a:buFont typeface="Wingdings" pitchFamily="2" charset="2"/>
              <a:buChar char="Ø"/>
            </a:pPr>
            <a:endParaRPr lang="en-US" altLang="zh-CN" dirty="0" smtClean="0">
              <a:solidFill>
                <a:schemeClr val="bg1"/>
              </a:solidFill>
            </a:endParaRPr>
          </a:p>
          <a:p>
            <a:pPr>
              <a:buClr>
                <a:schemeClr val="bg1"/>
              </a:buClr>
              <a:buFont typeface="Wingdings" pitchFamily="2" charset="2"/>
              <a:buChar char="Ø"/>
            </a:pPr>
            <a:r>
              <a:rPr lang="en-US" altLang="zh-CN" dirty="0" smtClean="0">
                <a:solidFill>
                  <a:schemeClr val="bg1"/>
                </a:solidFill>
              </a:rPr>
              <a:t>E</a:t>
            </a:r>
            <a:r>
              <a:rPr lang="en-US" altLang="zh-CN" dirty="0" smtClean="0">
                <a:solidFill>
                  <a:schemeClr val="bg1"/>
                </a:solidFill>
              </a:rPr>
              <a:t>ither </a:t>
            </a:r>
            <a:r>
              <a:rPr lang="en-US" altLang="zh-CN" dirty="0" smtClean="0">
                <a:solidFill>
                  <a:schemeClr val="bg1"/>
                </a:solidFill>
              </a:rPr>
              <a:t>process </a:t>
            </a:r>
            <a:r>
              <a:rPr lang="en-US" altLang="zh-CN" dirty="0" smtClean="0">
                <a:solidFill>
                  <a:schemeClr val="bg1"/>
                </a:solidFill>
              </a:rPr>
              <a:t>alone does </a:t>
            </a:r>
            <a:r>
              <a:rPr lang="en-US" altLang="zh-CN" dirty="0" smtClean="0">
                <a:solidFill>
                  <a:schemeClr val="bg1"/>
                </a:solidFill>
              </a:rPr>
              <a:t>not give even rough quantitative agreement with the</a:t>
            </a:r>
            <a:endParaRPr lang="zh-CN" altLang="en-US" dirty="0">
              <a:solidFill>
                <a:schemeClr val="bg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err="1" smtClean="0">
                <a:solidFill>
                  <a:srgbClr val="FFFF00"/>
                </a:solidFill>
                <a:latin typeface="Times New Roman" pitchFamily="18" charset="0"/>
                <a:cs typeface="Times New Roman" pitchFamily="18" charset="0"/>
              </a:rPr>
              <a:t>Auroral</a:t>
            </a:r>
            <a:r>
              <a:rPr lang="en-US" altLang="zh-CN" b="1" dirty="0" smtClean="0">
                <a:solidFill>
                  <a:srgbClr val="FFFF00"/>
                </a:solidFill>
                <a:latin typeface="Times New Roman" pitchFamily="18" charset="0"/>
                <a:cs typeface="Times New Roman" pitchFamily="18" charset="0"/>
              </a:rPr>
              <a:t> Precipitation</a:t>
            </a:r>
            <a:endParaRPr lang="zh-CN" altLang="en-US" b="1" dirty="0">
              <a:solidFill>
                <a:srgbClr val="FFFF00"/>
              </a:solidFill>
              <a:latin typeface="Times New Roman" pitchFamily="18" charset="0"/>
              <a:cs typeface="Times New Roman" pitchFamily="18" charset="0"/>
            </a:endParaRPr>
          </a:p>
        </p:txBody>
      </p:sp>
      <p:sp>
        <p:nvSpPr>
          <p:cNvPr id="3" name="内容占位符 2"/>
          <p:cNvSpPr>
            <a:spLocks noGrp="1"/>
          </p:cNvSpPr>
          <p:nvPr>
            <p:ph idx="1"/>
          </p:nvPr>
        </p:nvSpPr>
        <p:spPr/>
        <p:txBody>
          <a:bodyPr/>
          <a:lstStyle/>
          <a:p>
            <a:pPr>
              <a:buClr>
                <a:schemeClr val="bg1"/>
              </a:buClr>
              <a:buFont typeface="Wingdings" pitchFamily="2" charset="2"/>
              <a:buChar char="Ø"/>
            </a:pPr>
            <a:r>
              <a:rPr lang="en-US" dirty="0" smtClean="0">
                <a:solidFill>
                  <a:schemeClr val="bg1"/>
                </a:solidFill>
              </a:rPr>
              <a:t>Discrete </a:t>
            </a:r>
            <a:r>
              <a:rPr lang="en-US" dirty="0" smtClean="0">
                <a:solidFill>
                  <a:schemeClr val="bg1"/>
                </a:solidFill>
                <a:hlinkClick r:id="rId2" action="ppaction://hlinkfile" tooltip="Auroras"/>
              </a:rPr>
              <a:t>auroras</a:t>
            </a:r>
            <a:r>
              <a:rPr lang="en-US" dirty="0" smtClean="0">
                <a:solidFill>
                  <a:schemeClr val="bg1"/>
                </a:solidFill>
              </a:rPr>
              <a:t> are the most intense </a:t>
            </a:r>
            <a:r>
              <a:rPr lang="en-US" dirty="0" err="1" smtClean="0">
                <a:solidFill>
                  <a:schemeClr val="bg1"/>
                </a:solidFill>
              </a:rPr>
              <a:t>auroral</a:t>
            </a:r>
            <a:r>
              <a:rPr lang="en-US" dirty="0" smtClean="0">
                <a:solidFill>
                  <a:schemeClr val="bg1"/>
                </a:solidFill>
              </a:rPr>
              <a:t> types where </a:t>
            </a:r>
            <a:r>
              <a:rPr lang="en-US" dirty="0" smtClean="0">
                <a:solidFill>
                  <a:schemeClr val="bg1"/>
                </a:solidFill>
                <a:hlinkClick r:id="rId3" action="ppaction://hlinkfile" tooltip="Field-aligned potential drops"/>
              </a:rPr>
              <a:t>field-aligned acceleration</a:t>
            </a:r>
            <a:r>
              <a:rPr lang="en-US" dirty="0" smtClean="0">
                <a:solidFill>
                  <a:schemeClr val="bg1"/>
                </a:solidFill>
              </a:rPr>
              <a:t> play an important </a:t>
            </a:r>
            <a:r>
              <a:rPr lang="en-US" dirty="0" smtClean="0">
                <a:solidFill>
                  <a:schemeClr val="bg1"/>
                </a:solidFill>
              </a:rPr>
              <a:t>role.</a:t>
            </a:r>
          </a:p>
          <a:p>
            <a:pPr>
              <a:buClr>
                <a:schemeClr val="bg1"/>
              </a:buClr>
              <a:buFont typeface="Wingdings" pitchFamily="2" charset="2"/>
              <a:buChar char="Ø"/>
            </a:pPr>
            <a:r>
              <a:rPr lang="en-US" dirty="0" smtClean="0">
                <a:solidFill>
                  <a:schemeClr val="bg1"/>
                </a:solidFill>
              </a:rPr>
              <a:t>Diffuse </a:t>
            </a:r>
            <a:r>
              <a:rPr lang="en-US" dirty="0" smtClean="0">
                <a:solidFill>
                  <a:schemeClr val="bg1"/>
                </a:solidFill>
                <a:hlinkClick r:id="rId4" action="ppaction://hlinkfile"/>
              </a:rPr>
              <a:t>aurora</a:t>
            </a:r>
            <a:r>
              <a:rPr lang="en-US" dirty="0" smtClean="0">
                <a:solidFill>
                  <a:schemeClr val="bg1"/>
                </a:solidFill>
              </a:rPr>
              <a:t> are found on the </a:t>
            </a:r>
            <a:r>
              <a:rPr lang="en-US" dirty="0" err="1" smtClean="0">
                <a:solidFill>
                  <a:schemeClr val="bg1"/>
                </a:solidFill>
              </a:rPr>
              <a:t>equatorward</a:t>
            </a:r>
            <a:r>
              <a:rPr lang="en-US" dirty="0" smtClean="0">
                <a:solidFill>
                  <a:schemeClr val="bg1"/>
                </a:solidFill>
              </a:rPr>
              <a:t> part of </a:t>
            </a:r>
            <a:r>
              <a:rPr lang="en-US" dirty="0" err="1" smtClean="0">
                <a:solidFill>
                  <a:schemeClr val="bg1"/>
                </a:solidFill>
                <a:hlinkClick r:id="rId5" action="ppaction://hlinkfile"/>
              </a:rPr>
              <a:t>auroral</a:t>
            </a:r>
            <a:r>
              <a:rPr lang="en-US" dirty="0" smtClean="0">
                <a:solidFill>
                  <a:schemeClr val="bg1"/>
                </a:solidFill>
                <a:hlinkClick r:id="rId5" action="ppaction://hlinkfile"/>
              </a:rPr>
              <a:t> oval</a:t>
            </a:r>
            <a:r>
              <a:rPr lang="en-US" dirty="0" smtClean="0">
                <a:solidFill>
                  <a:schemeClr val="bg1"/>
                </a:solidFill>
              </a:rPr>
              <a:t>, in the region of the so-called central plasma sheet (CPS) precipitation most likely mapping to inner </a:t>
            </a:r>
            <a:r>
              <a:rPr lang="en-US" dirty="0" smtClean="0">
                <a:solidFill>
                  <a:schemeClr val="bg1"/>
                </a:solidFill>
                <a:hlinkClick r:id="rId6" action="ppaction://hlinkfile"/>
              </a:rPr>
              <a:t>plasma sheet</a:t>
            </a:r>
            <a:r>
              <a:rPr lang="en-US" dirty="0" smtClean="0">
                <a:solidFill>
                  <a:schemeClr val="bg1"/>
                </a:solidFill>
              </a:rPr>
              <a:t>, where magnetic field is almost dipolar (see </a:t>
            </a:r>
            <a:r>
              <a:rPr lang="en-US" dirty="0" smtClean="0">
                <a:solidFill>
                  <a:schemeClr val="bg1"/>
                </a:solidFill>
                <a:hlinkClick r:id="rId7" action="ppaction://hlinkfile"/>
              </a:rPr>
              <a:t>isotropic boundary</a:t>
            </a:r>
            <a:r>
              <a:rPr lang="en-US" dirty="0" smtClean="0">
                <a:solidFill>
                  <a:schemeClr val="bg1"/>
                </a:solidFill>
              </a:rPr>
              <a:t>)..</a:t>
            </a:r>
            <a:r>
              <a:rPr lang="zh-CN" altLang="en-US" dirty="0" smtClean="0">
                <a:solidFill>
                  <a:schemeClr val="bg1"/>
                </a:solidFill>
              </a:rPr>
              <a:t> </a:t>
            </a:r>
            <a:r>
              <a:rPr lang="en-US" dirty="0" smtClean="0">
                <a:solidFill>
                  <a:schemeClr val="bg1"/>
                </a:solidFill>
              </a:rPr>
              <a:t>diffuse aurora are </a:t>
            </a:r>
            <a:r>
              <a:rPr lang="en-US" dirty="0" smtClean="0">
                <a:solidFill>
                  <a:schemeClr val="bg1"/>
                </a:solidFill>
              </a:rPr>
              <a:t>relatively </a:t>
            </a:r>
            <a:r>
              <a:rPr lang="en-US" dirty="0" smtClean="0">
                <a:solidFill>
                  <a:schemeClr val="bg1"/>
                </a:solidFill>
              </a:rPr>
              <a:t>weak and difficult to </a:t>
            </a:r>
            <a:r>
              <a:rPr lang="en-US" dirty="0" smtClean="0">
                <a:solidFill>
                  <a:schemeClr val="bg1"/>
                </a:solidFill>
              </a:rPr>
              <a:t>observe on the Earth. </a:t>
            </a:r>
            <a:endParaRPr lang="en-US" dirty="0" smtClean="0">
              <a:solidFill>
                <a:schemeClr val="bg1"/>
              </a:solidFill>
            </a:endParaRPr>
          </a:p>
        </p:txBody>
      </p:sp>
      <p:pic>
        <p:nvPicPr>
          <p:cNvPr id="272388" name="Picture 4" descr="Description: Description: Description: Description: Description: Description: Description: Description: Description: Description: Description: Description: Description: Description: Description: Description: Description: Description: Description: Description: Description: Description: Description: Description: Description: Description: C:\Users\Ian\Desktop\Ian THINK\MyWEB\Aurora from Earth.jpg"/>
          <p:cNvPicPr>
            <a:picLocks noChangeAspect="1" noChangeArrowheads="1"/>
          </p:cNvPicPr>
          <p:nvPr/>
        </p:nvPicPr>
        <p:blipFill>
          <a:blip r:embed="rId8"/>
          <a:srcRect/>
          <a:stretch>
            <a:fillRect/>
          </a:stretch>
        </p:blipFill>
        <p:spPr bwMode="auto">
          <a:xfrm>
            <a:off x="6218247" y="1857364"/>
            <a:ext cx="3214689" cy="4929191"/>
          </a:xfrm>
          <a:prstGeom prst="rect">
            <a:avLst/>
          </a:prstGeom>
          <a:noFill/>
        </p:spPr>
      </p:pic>
      <p:pic>
        <p:nvPicPr>
          <p:cNvPr id="272389" name="Picture 5"/>
          <p:cNvPicPr>
            <a:picLocks noChangeAspect="1" noChangeArrowheads="1"/>
          </p:cNvPicPr>
          <p:nvPr/>
        </p:nvPicPr>
        <p:blipFill>
          <a:blip r:embed="rId9"/>
          <a:srcRect/>
          <a:stretch>
            <a:fillRect/>
          </a:stretch>
        </p:blipFill>
        <p:spPr bwMode="auto">
          <a:xfrm>
            <a:off x="288893" y="3500438"/>
            <a:ext cx="9108345" cy="300039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272388"/>
                                        </p:tgtEl>
                                        <p:attrNameLst>
                                          <p:attrName>style.visibility</p:attrName>
                                        </p:attrNameLst>
                                      </p:cBhvr>
                                      <p:to>
                                        <p:strVal val="visible"/>
                                      </p:to>
                                    </p:set>
                                    <p:animEffect transition="in" filter="diamond(in)">
                                      <p:cBhvr>
                                        <p:cTn id="13" dur="500"/>
                                        <p:tgtEl>
                                          <p:spTgt spid="27238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272389"/>
                                        </p:tgtEl>
                                        <p:attrNameLst>
                                          <p:attrName>style.visibility</p:attrName>
                                        </p:attrNameLst>
                                      </p:cBhvr>
                                      <p:to>
                                        <p:strVal val="visible"/>
                                      </p:to>
                                    </p:set>
                                    <p:animEffect transition="in" filter="checkerboard(across)">
                                      <p:cBhvr>
                                        <p:cTn id="24" dur="500"/>
                                        <p:tgtEl>
                                          <p:spTgt spid="272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zh-CN" sz="4000" b="1">
                <a:solidFill>
                  <a:srgbClr val="FFFF00"/>
                </a:solidFill>
                <a:latin typeface="Times New Roman" pitchFamily="18" charset="0"/>
              </a:rPr>
              <a:t>Introduction</a:t>
            </a:r>
          </a:p>
        </p:txBody>
      </p:sp>
      <p:sp>
        <p:nvSpPr>
          <p:cNvPr id="20483" name="Rectangle 3"/>
          <p:cNvSpPr>
            <a:spLocks noGrp="1" noChangeArrowheads="1"/>
          </p:cNvSpPr>
          <p:nvPr>
            <p:ph type="body" idx="1"/>
          </p:nvPr>
        </p:nvSpPr>
        <p:spPr>
          <a:xfrm>
            <a:off x="-40507" y="836614"/>
            <a:ext cx="7504053" cy="2879725"/>
          </a:xfrm>
        </p:spPr>
        <p:txBody>
          <a:bodyPr/>
          <a:lstStyle/>
          <a:p>
            <a:r>
              <a:rPr lang="en-US" altLang="zh-CN" sz="2000">
                <a:solidFill>
                  <a:schemeClr val="bg1"/>
                </a:solidFill>
              </a:rPr>
              <a:t>Highly anisotropic electron pitch angle distributions (PADs)</a:t>
            </a:r>
          </a:p>
          <a:p>
            <a:pPr lvl="1"/>
            <a:r>
              <a:rPr lang="en-US" altLang="zh-CN" sz="1800">
                <a:solidFill>
                  <a:srgbClr val="FF0000"/>
                </a:solidFill>
              </a:rPr>
              <a:t>Peaked at</a:t>
            </a:r>
            <a:r>
              <a:rPr lang="en-US" altLang="zh-CN" sz="1800">
                <a:solidFill>
                  <a:schemeClr val="bg1"/>
                </a:solidFill>
              </a:rPr>
              <a:t> </a:t>
            </a:r>
            <a:r>
              <a:rPr lang="en-US" altLang="zh-CN" sz="1800">
                <a:solidFill>
                  <a:srgbClr val="FF0000"/>
                </a:solidFill>
              </a:rPr>
              <a:t>90 degree</a:t>
            </a:r>
            <a:r>
              <a:rPr lang="en-US" altLang="zh-CN" sz="1800">
                <a:solidFill>
                  <a:schemeClr val="bg1"/>
                </a:solidFill>
              </a:rPr>
              <a:t> to the magnetic field,</a:t>
            </a:r>
          </a:p>
          <a:p>
            <a:pPr lvl="1"/>
            <a:r>
              <a:rPr lang="en-US" altLang="zh-CN" sz="1800">
                <a:solidFill>
                  <a:srgbClr val="FF0000"/>
                </a:solidFill>
              </a:rPr>
              <a:t>Near the magnetic equator</a:t>
            </a:r>
            <a:r>
              <a:rPr lang="en-US" altLang="zh-CN" sz="1800">
                <a:solidFill>
                  <a:schemeClr val="bg1"/>
                </a:solidFill>
              </a:rPr>
              <a:t> from just outside plasmapause to beyond geostationary orbit</a:t>
            </a:r>
          </a:p>
          <a:p>
            <a:pPr lvl="1"/>
            <a:r>
              <a:rPr lang="en-US" altLang="zh-CN" sz="1800">
                <a:solidFill>
                  <a:srgbClr val="FF0000"/>
                </a:solidFill>
              </a:rPr>
              <a:t>From 50eV up to a few keV</a:t>
            </a:r>
          </a:p>
          <a:p>
            <a:pPr lvl="1"/>
            <a:r>
              <a:rPr lang="en-US" altLang="zh-CN" sz="1800">
                <a:solidFill>
                  <a:schemeClr val="bg1"/>
                </a:solidFill>
              </a:rPr>
              <a:t>Called "</a:t>
            </a:r>
            <a:r>
              <a:rPr lang="en-US" altLang="zh-CN" sz="1800">
                <a:solidFill>
                  <a:srgbClr val="FF0000"/>
                </a:solidFill>
              </a:rPr>
              <a:t>pancakes</a:t>
            </a:r>
            <a:r>
              <a:rPr lang="en-US" altLang="zh-CN" sz="1800">
                <a:solidFill>
                  <a:schemeClr val="bg1"/>
                </a:solidFill>
              </a:rPr>
              <a:t>" from their appearance in the velocity space</a:t>
            </a:r>
          </a:p>
          <a:p>
            <a:pPr lvl="1"/>
            <a:r>
              <a:rPr lang="en-US" altLang="zh-CN" sz="1800">
                <a:solidFill>
                  <a:srgbClr val="FF0000"/>
                </a:solidFill>
              </a:rPr>
              <a:t>Pancake index</a:t>
            </a:r>
            <a:r>
              <a:rPr lang="en-US" altLang="zh-CN" sz="1800">
                <a:solidFill>
                  <a:schemeClr val="bg1"/>
                </a:solidFill>
              </a:rPr>
              <a:t> PI, defined as the flux ratio between the 90 deg to 70 deg, can achieve 10 at the geostationary orbit</a:t>
            </a:r>
          </a:p>
        </p:txBody>
      </p:sp>
      <p:pic>
        <p:nvPicPr>
          <p:cNvPr id="20484" name="Picture 4" descr="Image1"/>
          <p:cNvPicPr>
            <a:picLocks noChangeAspect="1" noChangeArrowheads="1"/>
          </p:cNvPicPr>
          <p:nvPr/>
        </p:nvPicPr>
        <p:blipFill>
          <a:blip r:embed="rId2"/>
          <a:srcRect/>
          <a:stretch>
            <a:fillRect/>
          </a:stretch>
        </p:blipFill>
        <p:spPr bwMode="auto">
          <a:xfrm>
            <a:off x="7541185" y="765176"/>
            <a:ext cx="2184041" cy="2968625"/>
          </a:xfrm>
          <a:prstGeom prst="rect">
            <a:avLst/>
          </a:prstGeom>
          <a:solidFill>
            <a:schemeClr val="bg1"/>
          </a:solidFill>
          <a:ln w="9525">
            <a:noFill/>
            <a:miter lim="800000"/>
            <a:headEnd/>
            <a:tailEnd/>
          </a:ln>
        </p:spPr>
      </p:pic>
      <p:sp>
        <p:nvSpPr>
          <p:cNvPr id="20486" name="Rectangle 6"/>
          <p:cNvSpPr>
            <a:spLocks noChangeArrowheads="1"/>
          </p:cNvSpPr>
          <p:nvPr/>
        </p:nvSpPr>
        <p:spPr bwMode="auto">
          <a:xfrm>
            <a:off x="0" y="4221164"/>
            <a:ext cx="6008643" cy="2636837"/>
          </a:xfrm>
          <a:prstGeom prst="rect">
            <a:avLst/>
          </a:prstGeom>
          <a:noFill/>
          <a:ln w="9525">
            <a:noFill/>
            <a:miter lim="800000"/>
            <a:headEnd/>
            <a:tailEnd/>
          </a:ln>
          <a:effectLst/>
        </p:spPr>
        <p:txBody>
          <a:bodyPr/>
          <a:lstStyle/>
          <a:p>
            <a:pPr marL="342900" indent="-342900">
              <a:spcBef>
                <a:spcPct val="20000"/>
              </a:spcBef>
              <a:buFontTx/>
              <a:buChar char="•"/>
            </a:pPr>
            <a:r>
              <a:rPr lang="en-US" altLang="zh-CN" sz="2000">
                <a:solidFill>
                  <a:schemeClr val="bg1"/>
                </a:solidFill>
              </a:rPr>
              <a:t>Diffuse aurora</a:t>
            </a:r>
          </a:p>
          <a:p>
            <a:pPr marL="742950" lvl="1" indent="-285750">
              <a:spcBef>
                <a:spcPct val="20000"/>
              </a:spcBef>
              <a:buFontTx/>
              <a:buChar char="–"/>
            </a:pPr>
            <a:r>
              <a:rPr lang="en-US" altLang="zh-CN">
                <a:solidFill>
                  <a:srgbClr val="FF0000"/>
                </a:solidFill>
              </a:rPr>
              <a:t>Precipitation of keV electrons</a:t>
            </a:r>
            <a:r>
              <a:rPr lang="en-US" altLang="zh-CN">
                <a:solidFill>
                  <a:schemeClr val="bg1"/>
                </a:solidFill>
              </a:rPr>
              <a:t> into atmosphere</a:t>
            </a:r>
          </a:p>
          <a:p>
            <a:pPr marL="742950" lvl="1" indent="-285750">
              <a:spcBef>
                <a:spcPct val="20000"/>
              </a:spcBef>
              <a:buFontTx/>
              <a:buChar char="–"/>
            </a:pPr>
            <a:r>
              <a:rPr lang="en-US" altLang="zh-CN">
                <a:solidFill>
                  <a:srgbClr val="FF0000"/>
                </a:solidFill>
              </a:rPr>
              <a:t>Resonant scattering</a:t>
            </a:r>
            <a:r>
              <a:rPr lang="en-US" altLang="zh-CN">
                <a:solidFill>
                  <a:schemeClr val="bg1"/>
                </a:solidFill>
              </a:rPr>
              <a:t> by various waves </a:t>
            </a:r>
          </a:p>
          <a:p>
            <a:pPr marL="742950" lvl="1" indent="-285750">
              <a:spcBef>
                <a:spcPct val="20000"/>
              </a:spcBef>
              <a:buFontTx/>
              <a:buChar char="–"/>
            </a:pPr>
            <a:r>
              <a:rPr lang="en-US" altLang="zh-CN">
                <a:solidFill>
                  <a:schemeClr val="bg1"/>
                </a:solidFill>
              </a:rPr>
              <a:t>An important sink of magnetospheric particles</a:t>
            </a:r>
          </a:p>
          <a:p>
            <a:pPr marL="742950" lvl="1" indent="-285750">
              <a:spcBef>
                <a:spcPct val="20000"/>
              </a:spcBef>
              <a:buFontTx/>
              <a:buChar char="–"/>
            </a:pPr>
            <a:r>
              <a:rPr lang="en-US" altLang="zh-CN">
                <a:solidFill>
                  <a:schemeClr val="bg1"/>
                </a:solidFill>
              </a:rPr>
              <a:t>A primary high-latitude ionospheric energy source</a:t>
            </a:r>
          </a:p>
          <a:p>
            <a:pPr marL="742950" lvl="1" indent="-285750">
              <a:spcBef>
                <a:spcPct val="20000"/>
              </a:spcBef>
              <a:buFontTx/>
              <a:buChar char="–"/>
            </a:pPr>
            <a:r>
              <a:rPr lang="en-US" altLang="zh-CN">
                <a:solidFill>
                  <a:schemeClr val="bg1"/>
                </a:solidFill>
              </a:rPr>
              <a:t>A strong magnetosphere-ionosphere coupling mechanism</a:t>
            </a:r>
          </a:p>
        </p:txBody>
      </p:sp>
      <p:pic>
        <p:nvPicPr>
          <p:cNvPr id="20488" name="Picture 8" descr="spectra"/>
          <p:cNvPicPr>
            <a:picLocks noChangeAspect="1" noChangeArrowheads="1"/>
          </p:cNvPicPr>
          <p:nvPr/>
        </p:nvPicPr>
        <p:blipFill>
          <a:blip r:embed="rId3" cstate="print"/>
          <a:srcRect/>
          <a:stretch>
            <a:fillRect/>
          </a:stretch>
        </p:blipFill>
        <p:spPr bwMode="auto">
          <a:xfrm>
            <a:off x="6086283" y="3789363"/>
            <a:ext cx="3674387" cy="3103562"/>
          </a:xfrm>
          <a:prstGeom prst="rect">
            <a:avLst/>
          </a:prstGeom>
          <a:noFill/>
          <a:ln w="9525">
            <a:noFill/>
            <a:miter lim="800000"/>
            <a:headEnd/>
            <a:tailEnd/>
          </a:ln>
        </p:spPr>
      </p:pic>
      <p:sp>
        <p:nvSpPr>
          <p:cNvPr id="20487" name="Rectangle 7"/>
          <p:cNvSpPr>
            <a:spLocks noChangeArrowheads="1"/>
          </p:cNvSpPr>
          <p:nvPr/>
        </p:nvSpPr>
        <p:spPr bwMode="auto">
          <a:xfrm>
            <a:off x="7004458" y="3716339"/>
            <a:ext cx="2666757" cy="274637"/>
          </a:xfrm>
          <a:prstGeom prst="rect">
            <a:avLst/>
          </a:prstGeom>
          <a:noFill/>
          <a:ln w="9525">
            <a:noFill/>
            <a:miter lim="800000"/>
            <a:headEnd/>
            <a:tailEnd/>
          </a:ln>
          <a:effectLst/>
        </p:spPr>
        <p:txBody>
          <a:bodyPr>
            <a:spAutoFit/>
          </a:bodyPr>
          <a:lstStyle/>
          <a:p>
            <a:r>
              <a:rPr lang="en-US" altLang="zh-CN" sz="1200"/>
              <a:t>[Sergienko et al.,2008]</a:t>
            </a:r>
          </a:p>
        </p:txBody>
      </p:sp>
      <p:sp>
        <p:nvSpPr>
          <p:cNvPr id="20489" name="Rectangle 9"/>
          <p:cNvSpPr>
            <a:spLocks noChangeArrowheads="1"/>
          </p:cNvSpPr>
          <p:nvPr/>
        </p:nvSpPr>
        <p:spPr bwMode="auto">
          <a:xfrm>
            <a:off x="7846682" y="836613"/>
            <a:ext cx="1838037" cy="274637"/>
          </a:xfrm>
          <a:prstGeom prst="rect">
            <a:avLst/>
          </a:prstGeom>
          <a:noFill/>
          <a:ln w="9525">
            <a:noFill/>
            <a:miter lim="800000"/>
            <a:headEnd/>
            <a:tailEnd/>
          </a:ln>
          <a:effectLst/>
        </p:spPr>
        <p:txBody>
          <a:bodyPr>
            <a:spAutoFit/>
          </a:bodyPr>
          <a:lstStyle/>
          <a:p>
            <a:r>
              <a:rPr lang="en-US" altLang="zh-CN" sz="1200"/>
              <a:t>[Wrenn et al.,1979]</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zh-CN" sz="4000" b="1">
                <a:solidFill>
                  <a:srgbClr val="FFFF00"/>
                </a:solidFill>
                <a:latin typeface="Times New Roman" pitchFamily="18" charset="0"/>
              </a:rPr>
              <a:t>Introduction</a:t>
            </a:r>
          </a:p>
        </p:txBody>
      </p:sp>
      <p:sp>
        <p:nvSpPr>
          <p:cNvPr id="21507" name="Rectangle 3"/>
          <p:cNvSpPr>
            <a:spLocks noGrp="1" noChangeArrowheads="1"/>
          </p:cNvSpPr>
          <p:nvPr>
            <p:ph type="body" idx="1"/>
          </p:nvPr>
        </p:nvSpPr>
        <p:spPr>
          <a:xfrm>
            <a:off x="1" y="836614"/>
            <a:ext cx="5703148" cy="5184775"/>
          </a:xfrm>
        </p:spPr>
        <p:txBody>
          <a:bodyPr/>
          <a:lstStyle/>
          <a:p>
            <a:r>
              <a:rPr lang="en-US" altLang="zh-CN" sz="2000">
                <a:solidFill>
                  <a:schemeClr val="bg1"/>
                </a:solidFill>
              </a:rPr>
              <a:t>Following substorm injections, isotropic PAD can develop into pancake-shaped PAD</a:t>
            </a:r>
          </a:p>
          <a:p>
            <a:pPr lvl="1"/>
            <a:r>
              <a:rPr lang="en-US" altLang="zh-CN" sz="1800">
                <a:solidFill>
                  <a:srgbClr val="FF0000"/>
                </a:solidFill>
              </a:rPr>
              <a:t>Energy range</a:t>
            </a:r>
            <a:r>
              <a:rPr lang="en-US" altLang="zh-CN" sz="1800">
                <a:solidFill>
                  <a:schemeClr val="bg1"/>
                </a:solidFill>
              </a:rPr>
              <a:t> 0.1-20keV</a:t>
            </a:r>
          </a:p>
          <a:p>
            <a:pPr lvl="1"/>
            <a:r>
              <a:rPr lang="en-US" altLang="zh-CN" sz="1800">
                <a:solidFill>
                  <a:srgbClr val="FF0000"/>
                </a:solidFill>
              </a:rPr>
              <a:t>Time scale </a:t>
            </a:r>
            <a:r>
              <a:rPr lang="en-US" altLang="zh-CN" sz="1800">
                <a:solidFill>
                  <a:schemeClr val="bg1"/>
                </a:solidFill>
              </a:rPr>
              <a:t>several hours</a:t>
            </a:r>
          </a:p>
          <a:p>
            <a:pPr lvl="1"/>
            <a:r>
              <a:rPr lang="en-US" altLang="zh-CN" sz="1800">
                <a:solidFill>
                  <a:srgbClr val="FF0000"/>
                </a:solidFill>
              </a:rPr>
              <a:t>Position</a:t>
            </a:r>
            <a:r>
              <a:rPr lang="en-US" altLang="zh-CN" sz="1800">
                <a:solidFill>
                  <a:schemeClr val="bg1"/>
                </a:solidFill>
              </a:rPr>
              <a:t> near the magnetic equator</a:t>
            </a:r>
          </a:p>
          <a:p>
            <a:pPr lvl="1">
              <a:buFontTx/>
              <a:buNone/>
            </a:pPr>
            <a:r>
              <a:rPr lang="en-US" altLang="zh-CN" sz="1800">
                <a:solidFill>
                  <a:schemeClr val="hlink"/>
                </a:solidFill>
              </a:rPr>
              <a:t>[Meredith et al., 1999,2000]</a:t>
            </a:r>
          </a:p>
          <a:p>
            <a:r>
              <a:rPr lang="en-US" altLang="zh-CN" sz="2000">
                <a:solidFill>
                  <a:schemeClr val="bg1"/>
                </a:solidFill>
              </a:rPr>
              <a:t>Associated wave characteristics</a:t>
            </a:r>
          </a:p>
          <a:p>
            <a:pPr lvl="1"/>
            <a:r>
              <a:rPr lang="en-US" altLang="zh-CN" sz="1800">
                <a:solidFill>
                  <a:schemeClr val="bg1"/>
                </a:solidFill>
              </a:rPr>
              <a:t>Chorus wave</a:t>
            </a:r>
          </a:p>
          <a:p>
            <a:pPr lvl="2"/>
            <a:r>
              <a:rPr lang="en-US" altLang="zh-CN" sz="1600">
                <a:solidFill>
                  <a:schemeClr val="bg1"/>
                </a:solidFill>
              </a:rPr>
              <a:t>Lower band (&lt;0.5 gyro-frequency)—</a:t>
            </a:r>
            <a:r>
              <a:rPr lang="en-US" altLang="zh-CN" sz="1600">
                <a:solidFill>
                  <a:srgbClr val="FF0000"/>
                </a:solidFill>
              </a:rPr>
              <a:t>LBC</a:t>
            </a:r>
          </a:p>
          <a:p>
            <a:pPr lvl="2"/>
            <a:r>
              <a:rPr lang="en-US" altLang="zh-CN" sz="1600">
                <a:solidFill>
                  <a:schemeClr val="bg1"/>
                </a:solidFill>
              </a:rPr>
              <a:t>Upper band (&gt;0.5 gyro-frequency)---</a:t>
            </a:r>
            <a:r>
              <a:rPr lang="en-US" altLang="zh-CN" sz="1600">
                <a:solidFill>
                  <a:srgbClr val="FF0000"/>
                </a:solidFill>
              </a:rPr>
              <a:t>UBC</a:t>
            </a:r>
            <a:endParaRPr lang="en-US" altLang="zh-CN" sz="1600">
              <a:solidFill>
                <a:schemeClr val="bg1"/>
              </a:solidFill>
            </a:endParaRPr>
          </a:p>
          <a:p>
            <a:pPr lvl="1"/>
            <a:r>
              <a:rPr lang="en-US" altLang="zh-CN" sz="1800">
                <a:solidFill>
                  <a:schemeClr val="bg1"/>
                </a:solidFill>
              </a:rPr>
              <a:t>Electron cyclotron harmonic (ECH) wave</a:t>
            </a:r>
          </a:p>
          <a:p>
            <a:pPr lvl="1"/>
            <a:r>
              <a:rPr lang="en-US" altLang="zh-CN" sz="1800">
                <a:solidFill>
                  <a:schemeClr val="bg1"/>
                </a:solidFill>
              </a:rPr>
              <a:t>Statistical results:</a:t>
            </a:r>
          </a:p>
          <a:p>
            <a:pPr lvl="2"/>
            <a:r>
              <a:rPr lang="en-US" altLang="zh-CN" sz="1600">
                <a:solidFill>
                  <a:schemeClr val="bg1"/>
                </a:solidFill>
              </a:rPr>
              <a:t>L&gt;=6  resonant scattering by chorus</a:t>
            </a:r>
          </a:p>
          <a:p>
            <a:pPr lvl="2"/>
            <a:r>
              <a:rPr lang="en-US" altLang="zh-CN" sz="1600">
                <a:solidFill>
                  <a:schemeClr val="bg1"/>
                </a:solidFill>
              </a:rPr>
              <a:t>L&lt;6    resonant scattering by ECH and chorus</a:t>
            </a:r>
          </a:p>
        </p:txBody>
      </p:sp>
      <p:pic>
        <p:nvPicPr>
          <p:cNvPr id="21510" name="Picture 6" descr="pancake"/>
          <p:cNvPicPr>
            <a:picLocks noChangeAspect="1" noChangeArrowheads="1"/>
          </p:cNvPicPr>
          <p:nvPr/>
        </p:nvPicPr>
        <p:blipFill>
          <a:blip r:embed="rId2"/>
          <a:srcRect/>
          <a:stretch>
            <a:fillRect/>
          </a:stretch>
        </p:blipFill>
        <p:spPr bwMode="auto">
          <a:xfrm>
            <a:off x="5738592" y="908050"/>
            <a:ext cx="3868486" cy="5289550"/>
          </a:xfrm>
          <a:prstGeom prst="rect">
            <a:avLst/>
          </a:prstGeom>
          <a:noFill/>
          <a:ln w="9525">
            <a:noFill/>
            <a:miter lim="800000"/>
            <a:headEnd/>
            <a:tailEnd/>
          </a:ln>
        </p:spPr>
      </p:pic>
      <p:sp>
        <p:nvSpPr>
          <p:cNvPr id="21511" name="Rectangle 7"/>
          <p:cNvSpPr>
            <a:spLocks noChangeArrowheads="1"/>
          </p:cNvSpPr>
          <p:nvPr/>
        </p:nvSpPr>
        <p:spPr bwMode="auto">
          <a:xfrm>
            <a:off x="0" y="6165850"/>
            <a:ext cx="9721850" cy="692150"/>
          </a:xfrm>
          <a:prstGeom prst="rect">
            <a:avLst/>
          </a:prstGeom>
          <a:noFill/>
          <a:ln w="9525">
            <a:noFill/>
            <a:miter lim="800000"/>
            <a:headEnd/>
            <a:tailEnd/>
          </a:ln>
          <a:effectLst/>
        </p:spPr>
        <p:txBody>
          <a:bodyPr/>
          <a:lstStyle/>
          <a:p>
            <a:pPr marL="342900" indent="-342900">
              <a:spcBef>
                <a:spcPct val="20000"/>
              </a:spcBef>
              <a:buFontTx/>
              <a:buChar char="•"/>
            </a:pPr>
            <a:r>
              <a:rPr lang="en-US" altLang="zh-CN" sz="2000">
                <a:solidFill>
                  <a:srgbClr val="FF0000"/>
                </a:solidFill>
              </a:rPr>
              <a:t>We shall present a numerical study to qualify the PAD evolution at L=6 due to interaction with whistler-mode chorus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97966" y="-36513"/>
            <a:ext cx="8749005" cy="1608125"/>
          </a:xfrm>
        </p:spPr>
        <p:txBody>
          <a:bodyPr/>
          <a:lstStyle/>
          <a:p>
            <a:r>
              <a:rPr lang="en-US" altLang="zh-CN" dirty="0" smtClean="0">
                <a:solidFill>
                  <a:schemeClr val="bg1"/>
                </a:solidFill>
              </a:rPr>
              <a:t>Convection-Diffusion-Type </a:t>
            </a:r>
            <a:br>
              <a:rPr lang="en-US" altLang="zh-CN" dirty="0" smtClean="0">
                <a:solidFill>
                  <a:schemeClr val="bg1"/>
                </a:solidFill>
              </a:rPr>
            </a:br>
            <a:r>
              <a:rPr lang="en-US" altLang="zh-CN" dirty="0" smtClean="0">
                <a:solidFill>
                  <a:schemeClr val="bg1"/>
                </a:solidFill>
              </a:rPr>
              <a:t>Fokker-Planck Equation</a:t>
            </a:r>
            <a:r>
              <a:rPr lang="en-US" altLang="zh-CN" dirty="0" smtClean="0"/>
              <a:t> </a:t>
            </a:r>
            <a:endParaRPr lang="zh-CN" altLang="en-US" dirty="0"/>
          </a:p>
        </p:txBody>
      </p:sp>
      <p:sp>
        <p:nvSpPr>
          <p:cNvPr id="3" name="内容占位符 2"/>
          <p:cNvSpPr>
            <a:spLocks noGrp="1"/>
          </p:cNvSpPr>
          <p:nvPr>
            <p:ph idx="1"/>
          </p:nvPr>
        </p:nvSpPr>
        <p:spPr>
          <a:xfrm>
            <a:off x="486425" y="1643050"/>
            <a:ext cx="8749005" cy="5024452"/>
          </a:xfrm>
        </p:spPr>
        <p:txBody>
          <a:bodyPr/>
          <a:lstStyle/>
          <a:p>
            <a:endParaRPr lang="zh-CN" altLang="en-US" dirty="0"/>
          </a:p>
        </p:txBody>
      </p:sp>
      <p:graphicFrame>
        <p:nvGraphicFramePr>
          <p:cNvPr id="4" name="对象 3"/>
          <p:cNvGraphicFramePr>
            <a:graphicFrameLocks noChangeAspect="1"/>
          </p:cNvGraphicFramePr>
          <p:nvPr/>
        </p:nvGraphicFramePr>
        <p:xfrm>
          <a:off x="1217587" y="1571612"/>
          <a:ext cx="7048239" cy="1214446"/>
        </p:xfrm>
        <a:graphic>
          <a:graphicData uri="http://schemas.openxmlformats.org/presentationml/2006/ole">
            <p:oleObj spid="_x0000_s235522" name="Formula" r:id="rId3" imgW="2534040" imgH="435960" progId="Equation.Ribbit">
              <p:embed/>
            </p:oleObj>
          </a:graphicData>
        </a:graphic>
      </p:graphicFrame>
      <p:pic>
        <p:nvPicPr>
          <p:cNvPr id="235523" name="Picture 3"/>
          <p:cNvPicPr>
            <a:picLocks noChangeAspect="1" noChangeArrowheads="1"/>
          </p:cNvPicPr>
          <p:nvPr/>
        </p:nvPicPr>
        <p:blipFill>
          <a:blip r:embed="rId4"/>
          <a:srcRect/>
          <a:stretch>
            <a:fillRect/>
          </a:stretch>
        </p:blipFill>
        <p:spPr bwMode="auto">
          <a:xfrm>
            <a:off x="39363" y="3000372"/>
            <a:ext cx="9607908" cy="3714752"/>
          </a:xfrm>
          <a:prstGeom prst="rect">
            <a:avLst/>
          </a:prstGeom>
          <a:noFill/>
          <a:ln w="9525">
            <a:noFill/>
            <a:miter lim="800000"/>
            <a:headEnd/>
            <a:tailEnd/>
          </a:ln>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zh-CN" sz="4000" b="1">
                <a:solidFill>
                  <a:srgbClr val="FFFF00"/>
                </a:solidFill>
                <a:latin typeface="Times New Roman" pitchFamily="18" charset="0"/>
              </a:rPr>
              <a:t>Numerical Model</a:t>
            </a:r>
          </a:p>
        </p:txBody>
      </p:sp>
      <p:sp>
        <p:nvSpPr>
          <p:cNvPr id="22531" name="Rectangle 3"/>
          <p:cNvSpPr>
            <a:spLocks noGrp="1" noChangeArrowheads="1"/>
          </p:cNvSpPr>
          <p:nvPr>
            <p:ph type="body" idx="1"/>
          </p:nvPr>
        </p:nvSpPr>
        <p:spPr>
          <a:xfrm>
            <a:off x="0" y="836614"/>
            <a:ext cx="9721850" cy="3671887"/>
          </a:xfrm>
        </p:spPr>
        <p:txBody>
          <a:bodyPr/>
          <a:lstStyle/>
          <a:p>
            <a:r>
              <a:rPr lang="en-US" altLang="zh-CN" sz="2000">
                <a:solidFill>
                  <a:schemeClr val="bg1"/>
                </a:solidFill>
              </a:rPr>
              <a:t>Basic Equation: 2D bounce-averaged Fokker-Planck equation</a:t>
            </a:r>
          </a:p>
          <a:p>
            <a:endParaRPr lang="en-US" altLang="zh-CN" sz="2000">
              <a:solidFill>
                <a:schemeClr val="bg1"/>
              </a:solidFill>
            </a:endParaRPr>
          </a:p>
          <a:p>
            <a:endParaRPr lang="en-US" altLang="zh-CN" sz="2000">
              <a:solidFill>
                <a:schemeClr val="bg1"/>
              </a:solidFill>
            </a:endParaRPr>
          </a:p>
          <a:p>
            <a:pPr lvl="1">
              <a:buFontTx/>
              <a:buNone/>
            </a:pPr>
            <a:r>
              <a:rPr lang="en-US" altLang="zh-CN" sz="1800">
                <a:solidFill>
                  <a:schemeClr val="bg1"/>
                </a:solidFill>
              </a:rPr>
              <a:t>    </a:t>
            </a:r>
          </a:p>
          <a:p>
            <a:pPr lvl="1"/>
            <a:r>
              <a:rPr lang="en-US" altLang="zh-CN" sz="1800">
                <a:solidFill>
                  <a:schemeClr val="bg1"/>
                </a:solidFill>
              </a:rPr>
              <a:t>    equatorial pitch-angle</a:t>
            </a:r>
          </a:p>
          <a:p>
            <a:pPr lvl="1"/>
            <a:r>
              <a:rPr lang="en-US" altLang="zh-CN" sz="1800">
                <a:solidFill>
                  <a:schemeClr val="bg1"/>
                </a:solidFill>
              </a:rPr>
              <a:t>    electron momentum</a:t>
            </a:r>
          </a:p>
          <a:p>
            <a:pPr lvl="1"/>
            <a:r>
              <a:rPr lang="en-US" altLang="zh-CN" sz="1800">
                <a:solidFill>
                  <a:schemeClr val="bg1"/>
                </a:solidFill>
              </a:rPr>
              <a:t>    phase space density</a:t>
            </a:r>
          </a:p>
          <a:p>
            <a:pPr lvl="1"/>
            <a:r>
              <a:rPr lang="en-US" altLang="zh-CN" sz="1800">
                <a:solidFill>
                  <a:schemeClr val="bg1"/>
                </a:solidFill>
              </a:rPr>
              <a:t>                                                 represent diffusion coefficients in pitch-angle, momentum and cross-pitch-angle-momentum, respectively</a:t>
            </a:r>
          </a:p>
          <a:p>
            <a:pPr lvl="1"/>
            <a:r>
              <a:rPr lang="en-US" altLang="zh-CN" sz="1800">
                <a:solidFill>
                  <a:schemeClr val="bg1"/>
                </a:solidFill>
              </a:rPr>
              <a:t>auxiliary function</a:t>
            </a:r>
          </a:p>
          <a:p>
            <a:pPr lvl="1"/>
            <a:r>
              <a:rPr lang="en-US" altLang="zh-CN" sz="1800">
                <a:solidFill>
                  <a:schemeClr val="bg1"/>
                </a:solidFill>
              </a:rPr>
              <a:t>    is a quarter of bounce period in the loss cone, and infinity out of the loss cone</a:t>
            </a:r>
            <a:endParaRPr lang="en-US" altLang="zh-CN" sz="1800">
              <a:solidFill>
                <a:schemeClr val="hlink"/>
              </a:solidFill>
            </a:endParaRPr>
          </a:p>
        </p:txBody>
      </p:sp>
      <p:graphicFrame>
        <p:nvGraphicFramePr>
          <p:cNvPr id="22539" name="Object 11"/>
          <p:cNvGraphicFramePr>
            <a:graphicFrameLocks noChangeAspect="1"/>
          </p:cNvGraphicFramePr>
          <p:nvPr/>
        </p:nvGraphicFramePr>
        <p:xfrm>
          <a:off x="803403" y="4264026"/>
          <a:ext cx="298745" cy="244475"/>
        </p:xfrm>
        <a:graphic>
          <a:graphicData uri="http://schemas.openxmlformats.org/presentationml/2006/ole">
            <p:oleObj spid="_x0000_s271362" name="Formula" r:id="rId3" imgW="141120" imgH="123480" progId="Equation.Ribbit">
              <p:embed/>
            </p:oleObj>
          </a:graphicData>
        </a:graphic>
      </p:graphicFrame>
      <p:sp>
        <p:nvSpPr>
          <p:cNvPr id="22542" name="Text Box 14"/>
          <p:cNvSpPr txBox="1">
            <a:spLocks noChangeArrowheads="1"/>
          </p:cNvSpPr>
          <p:nvPr/>
        </p:nvSpPr>
        <p:spPr bwMode="auto">
          <a:xfrm>
            <a:off x="1569674" y="4502151"/>
            <a:ext cx="6889686" cy="366713"/>
          </a:xfrm>
          <a:prstGeom prst="rect">
            <a:avLst/>
          </a:prstGeom>
          <a:noFill/>
          <a:ln w="9525">
            <a:noFill/>
            <a:miter lim="800000"/>
            <a:headEnd/>
            <a:tailEnd/>
          </a:ln>
          <a:effectLst/>
        </p:spPr>
        <p:txBody>
          <a:bodyPr>
            <a:spAutoFit/>
          </a:bodyPr>
          <a:lstStyle/>
          <a:p>
            <a:pPr>
              <a:spcBef>
                <a:spcPct val="50000"/>
              </a:spcBef>
            </a:pPr>
            <a:r>
              <a:rPr lang="en-US" altLang="zh-CN">
                <a:solidFill>
                  <a:schemeClr val="hlink"/>
                </a:solidFill>
              </a:rPr>
              <a:t>[Schulz and Lanzerotti 1974; Kozyra et al., 1994; Albert, 2004]</a:t>
            </a:r>
          </a:p>
        </p:txBody>
      </p:sp>
      <p:sp>
        <p:nvSpPr>
          <p:cNvPr id="22543" name="Rectangle 15"/>
          <p:cNvSpPr>
            <a:spLocks noChangeArrowheads="1"/>
          </p:cNvSpPr>
          <p:nvPr/>
        </p:nvSpPr>
        <p:spPr bwMode="auto">
          <a:xfrm>
            <a:off x="0" y="4941889"/>
            <a:ext cx="9721850" cy="1366837"/>
          </a:xfrm>
          <a:prstGeom prst="rect">
            <a:avLst/>
          </a:prstGeom>
          <a:noFill/>
          <a:ln w="9525">
            <a:noFill/>
            <a:miter lim="800000"/>
            <a:headEnd/>
            <a:tailEnd/>
          </a:ln>
          <a:effectLst/>
        </p:spPr>
        <p:txBody>
          <a:bodyPr/>
          <a:lstStyle/>
          <a:p>
            <a:pPr marL="342900" indent="-342900">
              <a:spcBef>
                <a:spcPct val="20000"/>
              </a:spcBef>
              <a:buFontTx/>
              <a:buChar char="•"/>
            </a:pPr>
            <a:r>
              <a:rPr lang="en-US" altLang="zh-CN" sz="2000">
                <a:solidFill>
                  <a:schemeClr val="bg1"/>
                </a:solidFill>
              </a:rPr>
              <a:t>Numerical Method:  Hybrid Finite Difference (HFD) method </a:t>
            </a:r>
            <a:r>
              <a:rPr lang="en-US" altLang="zh-CN" sz="2000">
                <a:solidFill>
                  <a:schemeClr val="hlink"/>
                </a:solidFill>
              </a:rPr>
              <a:t>[Xiao et al., 2009]</a:t>
            </a:r>
          </a:p>
          <a:p>
            <a:pPr marL="342900" indent="-342900">
              <a:spcBef>
                <a:spcPct val="20000"/>
              </a:spcBef>
              <a:buFontTx/>
              <a:buChar char="•"/>
            </a:pPr>
            <a:endParaRPr lang="en-US" altLang="zh-CN" sz="2000">
              <a:solidFill>
                <a:schemeClr val="bg1"/>
              </a:solidFill>
            </a:endParaRPr>
          </a:p>
          <a:p>
            <a:pPr marL="342900" indent="-342900">
              <a:spcBef>
                <a:spcPct val="20000"/>
              </a:spcBef>
              <a:buFontTx/>
              <a:buChar char="•"/>
            </a:pPr>
            <a:r>
              <a:rPr lang="en-US" altLang="zh-CN" sz="2000">
                <a:solidFill>
                  <a:schemeClr val="bg1"/>
                </a:solidFill>
              </a:rPr>
              <a:t>Computational Range:</a:t>
            </a:r>
          </a:p>
        </p:txBody>
      </p:sp>
      <p:pic>
        <p:nvPicPr>
          <p:cNvPr id="22545" name="Picture 17" descr="1"/>
          <p:cNvPicPr>
            <a:picLocks noChangeAspect="1" noChangeArrowheads="1"/>
          </p:cNvPicPr>
          <p:nvPr/>
        </p:nvPicPr>
        <p:blipFill>
          <a:blip r:embed="rId4"/>
          <a:srcRect/>
          <a:stretch>
            <a:fillRect/>
          </a:stretch>
        </p:blipFill>
        <p:spPr bwMode="auto">
          <a:xfrm>
            <a:off x="114772" y="1412876"/>
            <a:ext cx="9478804" cy="657225"/>
          </a:xfrm>
          <a:prstGeom prst="rect">
            <a:avLst/>
          </a:prstGeom>
          <a:noFill/>
        </p:spPr>
      </p:pic>
      <p:pic>
        <p:nvPicPr>
          <p:cNvPr id="22546" name="Picture 18" descr="2"/>
          <p:cNvPicPr>
            <a:picLocks noChangeAspect="1" noChangeArrowheads="1"/>
          </p:cNvPicPr>
          <p:nvPr/>
        </p:nvPicPr>
        <p:blipFill>
          <a:blip r:embed="rId5"/>
          <a:srcRect/>
          <a:stretch>
            <a:fillRect/>
          </a:stretch>
        </p:blipFill>
        <p:spPr bwMode="auto">
          <a:xfrm>
            <a:off x="803403" y="2317750"/>
            <a:ext cx="313935" cy="247650"/>
          </a:xfrm>
          <a:prstGeom prst="rect">
            <a:avLst/>
          </a:prstGeom>
          <a:noFill/>
        </p:spPr>
      </p:pic>
      <p:pic>
        <p:nvPicPr>
          <p:cNvPr id="22547" name="Picture 19" descr="3"/>
          <p:cNvPicPr>
            <a:picLocks noChangeAspect="1" noChangeArrowheads="1"/>
          </p:cNvPicPr>
          <p:nvPr/>
        </p:nvPicPr>
        <p:blipFill>
          <a:blip r:embed="rId6"/>
          <a:srcRect/>
          <a:stretch>
            <a:fillRect/>
          </a:stretch>
        </p:blipFill>
        <p:spPr bwMode="auto">
          <a:xfrm>
            <a:off x="840535" y="2636838"/>
            <a:ext cx="192412" cy="247650"/>
          </a:xfrm>
          <a:prstGeom prst="rect">
            <a:avLst/>
          </a:prstGeom>
          <a:noFill/>
        </p:spPr>
      </p:pic>
      <p:pic>
        <p:nvPicPr>
          <p:cNvPr id="22548" name="Picture 20" descr="4"/>
          <p:cNvPicPr>
            <a:picLocks noChangeAspect="1" noChangeArrowheads="1"/>
          </p:cNvPicPr>
          <p:nvPr/>
        </p:nvPicPr>
        <p:blipFill>
          <a:blip r:embed="rId7"/>
          <a:srcRect/>
          <a:stretch>
            <a:fillRect/>
          </a:stretch>
        </p:blipFill>
        <p:spPr bwMode="auto">
          <a:xfrm>
            <a:off x="879355" y="2924175"/>
            <a:ext cx="182285" cy="323850"/>
          </a:xfrm>
          <a:prstGeom prst="rect">
            <a:avLst/>
          </a:prstGeom>
          <a:noFill/>
        </p:spPr>
      </p:pic>
      <p:pic>
        <p:nvPicPr>
          <p:cNvPr id="22549" name="Picture 21" descr="5"/>
          <p:cNvPicPr>
            <a:picLocks noChangeAspect="1" noChangeArrowheads="1"/>
          </p:cNvPicPr>
          <p:nvPr/>
        </p:nvPicPr>
        <p:blipFill>
          <a:blip r:embed="rId8"/>
          <a:srcRect/>
          <a:stretch>
            <a:fillRect/>
          </a:stretch>
        </p:blipFill>
        <p:spPr bwMode="auto">
          <a:xfrm>
            <a:off x="874291" y="3213100"/>
            <a:ext cx="3220363" cy="400050"/>
          </a:xfrm>
          <a:prstGeom prst="rect">
            <a:avLst/>
          </a:prstGeom>
          <a:noFill/>
        </p:spPr>
      </p:pic>
      <p:pic>
        <p:nvPicPr>
          <p:cNvPr id="22550" name="Picture 22" descr="6"/>
          <p:cNvPicPr>
            <a:picLocks noChangeAspect="1" noChangeArrowheads="1"/>
          </p:cNvPicPr>
          <p:nvPr/>
        </p:nvPicPr>
        <p:blipFill>
          <a:blip r:embed="rId9"/>
          <a:srcRect/>
          <a:stretch>
            <a:fillRect/>
          </a:stretch>
        </p:blipFill>
        <p:spPr bwMode="auto">
          <a:xfrm>
            <a:off x="2793345" y="3860800"/>
            <a:ext cx="6167299" cy="323850"/>
          </a:xfrm>
          <a:prstGeom prst="rect">
            <a:avLst/>
          </a:prstGeom>
          <a:noFill/>
        </p:spPr>
      </p:pic>
      <p:pic>
        <p:nvPicPr>
          <p:cNvPr id="22551" name="Picture 23" descr="7"/>
          <p:cNvPicPr>
            <a:picLocks noChangeAspect="1" noChangeArrowheads="1"/>
          </p:cNvPicPr>
          <p:nvPr/>
        </p:nvPicPr>
        <p:blipFill>
          <a:blip r:embed="rId10"/>
          <a:srcRect/>
          <a:stretch>
            <a:fillRect/>
          </a:stretch>
        </p:blipFill>
        <p:spPr bwMode="auto">
          <a:xfrm>
            <a:off x="3252432" y="5703888"/>
            <a:ext cx="3564678" cy="342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2" name="Rectangle 10"/>
          <p:cNvSpPr>
            <a:spLocks noChangeArrowheads="1"/>
          </p:cNvSpPr>
          <p:nvPr/>
        </p:nvSpPr>
        <p:spPr bwMode="auto">
          <a:xfrm>
            <a:off x="0" y="3573463"/>
            <a:ext cx="9721850" cy="2984500"/>
          </a:xfrm>
          <a:prstGeom prst="rect">
            <a:avLst/>
          </a:prstGeom>
          <a:noFill/>
          <a:ln w="9525">
            <a:noFill/>
            <a:miter lim="800000"/>
            <a:headEnd/>
            <a:tailEnd/>
          </a:ln>
          <a:effectLst/>
        </p:spPr>
        <p:txBody>
          <a:bodyPr/>
          <a:lstStyle/>
          <a:p>
            <a:pPr marL="342900" indent="-342900">
              <a:spcBef>
                <a:spcPct val="20000"/>
              </a:spcBef>
              <a:buFontTx/>
              <a:buChar char="•"/>
            </a:pPr>
            <a:r>
              <a:rPr lang="en-US" altLang="zh-CN" sz="2000">
                <a:solidFill>
                  <a:schemeClr val="bg1"/>
                </a:solidFill>
              </a:rPr>
              <a:t>Boundary Conditions</a:t>
            </a:r>
          </a:p>
          <a:p>
            <a:pPr marL="742950" lvl="1" indent="-285750">
              <a:spcBef>
                <a:spcPct val="20000"/>
              </a:spcBef>
              <a:buFontTx/>
              <a:buChar char="–"/>
            </a:pPr>
            <a:r>
              <a:rPr lang="en-US" altLang="zh-CN">
                <a:solidFill>
                  <a:schemeClr val="bg1"/>
                </a:solidFill>
              </a:rPr>
              <a:t>Fixed boundary condition at the lower boundary</a:t>
            </a:r>
          </a:p>
          <a:p>
            <a:pPr marL="742950" lvl="1" indent="-285750">
              <a:spcBef>
                <a:spcPct val="20000"/>
              </a:spcBef>
              <a:buFontTx/>
              <a:buChar char="–"/>
            </a:pPr>
            <a:endParaRPr lang="en-US" altLang="zh-CN">
              <a:solidFill>
                <a:schemeClr val="bg1"/>
              </a:solidFill>
            </a:endParaRPr>
          </a:p>
          <a:p>
            <a:pPr marL="742950" lvl="1" indent="-285750">
              <a:spcBef>
                <a:spcPct val="20000"/>
              </a:spcBef>
              <a:buFontTx/>
              <a:buChar char="–"/>
            </a:pPr>
            <a:r>
              <a:rPr lang="en-US" altLang="zh-CN">
                <a:solidFill>
                  <a:schemeClr val="bg1"/>
                </a:solidFill>
              </a:rPr>
              <a:t>Linear extrapolation at the upper boundary</a:t>
            </a:r>
          </a:p>
          <a:p>
            <a:pPr marL="742950" lvl="1" indent="-285750">
              <a:spcBef>
                <a:spcPct val="20000"/>
              </a:spcBef>
              <a:buFontTx/>
              <a:buChar char="–"/>
            </a:pPr>
            <a:endParaRPr lang="en-US" altLang="zh-CN">
              <a:solidFill>
                <a:schemeClr val="bg1"/>
              </a:solidFill>
            </a:endParaRPr>
          </a:p>
          <a:p>
            <a:pPr marL="742950" lvl="1" indent="-285750">
              <a:spcBef>
                <a:spcPct val="20000"/>
              </a:spcBef>
              <a:buFontTx/>
              <a:buChar char="–"/>
            </a:pPr>
            <a:r>
              <a:rPr lang="en-US" altLang="zh-CN">
                <a:solidFill>
                  <a:schemeClr val="bg1"/>
                </a:solidFill>
              </a:rPr>
              <a:t>Equivalent extrapolation for the pitch-angle operator</a:t>
            </a:r>
          </a:p>
          <a:p>
            <a:pPr marL="742950" lvl="1" indent="-285750">
              <a:spcBef>
                <a:spcPct val="20000"/>
              </a:spcBef>
              <a:buFontTx/>
              <a:buChar char="–"/>
            </a:pPr>
            <a:endParaRPr lang="en-US" altLang="zh-CN">
              <a:solidFill>
                <a:schemeClr val="bg1"/>
              </a:solidFill>
            </a:endParaRPr>
          </a:p>
        </p:txBody>
      </p:sp>
      <p:sp>
        <p:nvSpPr>
          <p:cNvPr id="23554" name="Rectangle 2"/>
          <p:cNvSpPr>
            <a:spLocks noGrp="1" noChangeArrowheads="1"/>
          </p:cNvSpPr>
          <p:nvPr>
            <p:ph type="title"/>
          </p:nvPr>
        </p:nvSpPr>
        <p:spPr/>
        <p:txBody>
          <a:bodyPr/>
          <a:lstStyle/>
          <a:p>
            <a:r>
              <a:rPr lang="en-US" altLang="zh-CN" sz="4000" b="1">
                <a:solidFill>
                  <a:srgbClr val="FFFF00"/>
                </a:solidFill>
                <a:latin typeface="Times New Roman" pitchFamily="18" charset="0"/>
              </a:rPr>
              <a:t>Numerical Model</a:t>
            </a:r>
          </a:p>
        </p:txBody>
      </p:sp>
      <p:sp>
        <p:nvSpPr>
          <p:cNvPr id="23555" name="Rectangle 3"/>
          <p:cNvSpPr>
            <a:spLocks noGrp="1" noChangeArrowheads="1"/>
          </p:cNvSpPr>
          <p:nvPr>
            <p:ph type="body" idx="1"/>
          </p:nvPr>
        </p:nvSpPr>
        <p:spPr>
          <a:xfrm>
            <a:off x="1" y="765175"/>
            <a:ext cx="5703148" cy="2159000"/>
          </a:xfrm>
        </p:spPr>
        <p:txBody>
          <a:bodyPr/>
          <a:lstStyle/>
          <a:p>
            <a:r>
              <a:rPr lang="en-US" altLang="zh-CN" sz="2000">
                <a:solidFill>
                  <a:schemeClr val="bg1"/>
                </a:solidFill>
              </a:rPr>
              <a:t>Initial Condition: Kappa distribution</a:t>
            </a:r>
          </a:p>
          <a:p>
            <a:pPr lvl="1"/>
            <a:endParaRPr lang="en-US" altLang="zh-CN" sz="1800">
              <a:solidFill>
                <a:schemeClr val="bg1"/>
              </a:solidFill>
            </a:endParaRPr>
          </a:p>
          <a:p>
            <a:pPr lvl="1"/>
            <a:endParaRPr lang="en-US" altLang="zh-CN" sz="1800">
              <a:solidFill>
                <a:schemeClr val="bg1"/>
              </a:solidFill>
            </a:endParaRPr>
          </a:p>
          <a:p>
            <a:pPr lvl="1"/>
            <a:endParaRPr lang="en-US" altLang="zh-CN" sz="1800">
              <a:solidFill>
                <a:schemeClr val="bg1"/>
              </a:solidFill>
            </a:endParaRPr>
          </a:p>
          <a:p>
            <a:pPr lvl="1"/>
            <a:r>
              <a:rPr lang="en-US" altLang="zh-CN" sz="1800">
                <a:solidFill>
                  <a:schemeClr val="bg1"/>
                </a:solidFill>
              </a:rPr>
              <a:t>Kappa Parameter:</a:t>
            </a:r>
          </a:p>
          <a:p>
            <a:pPr lvl="1"/>
            <a:r>
              <a:rPr lang="en-US" altLang="zh-CN" sz="1800">
                <a:solidFill>
                  <a:schemeClr val="bg1"/>
                </a:solidFill>
              </a:rPr>
              <a:t>Characteristic energy: </a:t>
            </a:r>
          </a:p>
        </p:txBody>
      </p:sp>
      <p:pic>
        <p:nvPicPr>
          <p:cNvPr id="23563" name="Picture 11" descr="Initial"/>
          <p:cNvPicPr>
            <a:picLocks noChangeAspect="1" noChangeArrowheads="1"/>
          </p:cNvPicPr>
          <p:nvPr/>
        </p:nvPicPr>
        <p:blipFill>
          <a:blip r:embed="rId2" cstate="print"/>
          <a:srcRect/>
          <a:stretch>
            <a:fillRect/>
          </a:stretch>
        </p:blipFill>
        <p:spPr bwMode="auto">
          <a:xfrm>
            <a:off x="5703149" y="617539"/>
            <a:ext cx="3871862" cy="3316287"/>
          </a:xfrm>
          <a:prstGeom prst="rect">
            <a:avLst/>
          </a:prstGeom>
          <a:solidFill>
            <a:schemeClr val="bg1"/>
          </a:solidFill>
          <a:ln w="9525">
            <a:noFill/>
            <a:miter lim="800000"/>
            <a:headEnd/>
            <a:tailEnd/>
          </a:ln>
        </p:spPr>
      </p:pic>
      <p:pic>
        <p:nvPicPr>
          <p:cNvPr id="23564" name="Picture 12" descr="8"/>
          <p:cNvPicPr>
            <a:picLocks noChangeAspect="1" noChangeArrowheads="1"/>
          </p:cNvPicPr>
          <p:nvPr/>
        </p:nvPicPr>
        <p:blipFill>
          <a:blip r:embed="rId3"/>
          <a:srcRect/>
          <a:stretch>
            <a:fillRect/>
          </a:stretch>
        </p:blipFill>
        <p:spPr bwMode="auto">
          <a:xfrm>
            <a:off x="1186539" y="1196976"/>
            <a:ext cx="2774778" cy="828675"/>
          </a:xfrm>
          <a:prstGeom prst="rect">
            <a:avLst/>
          </a:prstGeom>
          <a:noFill/>
        </p:spPr>
      </p:pic>
      <p:pic>
        <p:nvPicPr>
          <p:cNvPr id="23565" name="Picture 13" descr="9"/>
          <p:cNvPicPr>
            <a:picLocks noChangeAspect="1" noChangeArrowheads="1"/>
          </p:cNvPicPr>
          <p:nvPr/>
        </p:nvPicPr>
        <p:blipFill>
          <a:blip r:embed="rId4"/>
          <a:srcRect/>
          <a:stretch>
            <a:fillRect/>
          </a:stretch>
        </p:blipFill>
        <p:spPr bwMode="auto">
          <a:xfrm>
            <a:off x="3881989" y="2106614"/>
            <a:ext cx="749393" cy="314325"/>
          </a:xfrm>
          <a:prstGeom prst="rect">
            <a:avLst/>
          </a:prstGeom>
          <a:noFill/>
        </p:spPr>
      </p:pic>
      <p:pic>
        <p:nvPicPr>
          <p:cNvPr id="23566" name="Picture 14" descr="10"/>
          <p:cNvPicPr>
            <a:picLocks noChangeAspect="1" noChangeArrowheads="1"/>
          </p:cNvPicPr>
          <p:nvPr/>
        </p:nvPicPr>
        <p:blipFill>
          <a:blip r:embed="rId5"/>
          <a:srcRect/>
          <a:stretch>
            <a:fillRect/>
          </a:stretch>
        </p:blipFill>
        <p:spPr bwMode="auto">
          <a:xfrm>
            <a:off x="3865110" y="2492375"/>
            <a:ext cx="1579801" cy="323850"/>
          </a:xfrm>
          <a:prstGeom prst="rect">
            <a:avLst/>
          </a:prstGeom>
          <a:noFill/>
        </p:spPr>
      </p:pic>
      <p:pic>
        <p:nvPicPr>
          <p:cNvPr id="23567" name="Picture 15" descr="11"/>
          <p:cNvPicPr>
            <a:picLocks noChangeAspect="1" noChangeArrowheads="1"/>
          </p:cNvPicPr>
          <p:nvPr/>
        </p:nvPicPr>
        <p:blipFill>
          <a:blip r:embed="rId6"/>
          <a:srcRect/>
          <a:stretch>
            <a:fillRect/>
          </a:stretch>
        </p:blipFill>
        <p:spPr bwMode="auto">
          <a:xfrm>
            <a:off x="1492034" y="4292600"/>
            <a:ext cx="3341886" cy="342900"/>
          </a:xfrm>
          <a:prstGeom prst="rect">
            <a:avLst/>
          </a:prstGeom>
          <a:noFill/>
        </p:spPr>
      </p:pic>
      <p:pic>
        <p:nvPicPr>
          <p:cNvPr id="23568" name="Picture 16" descr="12"/>
          <p:cNvPicPr>
            <a:picLocks noChangeAspect="1" noChangeArrowheads="1"/>
          </p:cNvPicPr>
          <p:nvPr/>
        </p:nvPicPr>
        <p:blipFill>
          <a:blip r:embed="rId7"/>
          <a:srcRect/>
          <a:stretch>
            <a:fillRect/>
          </a:stretch>
        </p:blipFill>
        <p:spPr bwMode="auto">
          <a:xfrm>
            <a:off x="1692886" y="4929189"/>
            <a:ext cx="2784905" cy="371475"/>
          </a:xfrm>
          <a:prstGeom prst="rect">
            <a:avLst/>
          </a:prstGeom>
          <a:noFill/>
        </p:spPr>
      </p:pic>
      <p:pic>
        <p:nvPicPr>
          <p:cNvPr id="23569" name="Picture 17" descr="13"/>
          <p:cNvPicPr>
            <a:picLocks noChangeAspect="1" noChangeArrowheads="1"/>
          </p:cNvPicPr>
          <p:nvPr/>
        </p:nvPicPr>
        <p:blipFill>
          <a:blip r:embed="rId8"/>
          <a:srcRect/>
          <a:stretch>
            <a:fillRect/>
          </a:stretch>
        </p:blipFill>
        <p:spPr bwMode="auto">
          <a:xfrm>
            <a:off x="918175" y="5661025"/>
            <a:ext cx="6086283" cy="3429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zh-CN" sz="4000" b="1">
                <a:solidFill>
                  <a:srgbClr val="FFFF00"/>
                </a:solidFill>
                <a:latin typeface="Times New Roman" pitchFamily="18" charset="0"/>
              </a:rPr>
              <a:t>Diffusion Coefficients</a:t>
            </a:r>
          </a:p>
        </p:txBody>
      </p:sp>
      <p:sp>
        <p:nvSpPr>
          <p:cNvPr id="24579" name="Rectangle 3"/>
          <p:cNvSpPr>
            <a:spLocks noGrp="1" noChangeArrowheads="1"/>
          </p:cNvSpPr>
          <p:nvPr>
            <p:ph type="body" idx="1"/>
          </p:nvPr>
        </p:nvSpPr>
        <p:spPr>
          <a:xfrm>
            <a:off x="486093" y="836614"/>
            <a:ext cx="8749665" cy="5832475"/>
          </a:xfrm>
        </p:spPr>
        <p:txBody>
          <a:bodyPr/>
          <a:lstStyle/>
          <a:p>
            <a:r>
              <a:rPr lang="en-US" altLang="zh-CN" sz="2000">
                <a:solidFill>
                  <a:schemeClr val="bg1"/>
                </a:solidFill>
              </a:rPr>
              <a:t>Wave Spectra Properties</a:t>
            </a:r>
          </a:p>
          <a:p>
            <a:endParaRPr lang="en-US" altLang="zh-CN" sz="2000">
              <a:solidFill>
                <a:schemeClr val="bg1"/>
              </a:solidFill>
            </a:endParaRPr>
          </a:p>
          <a:p>
            <a:endParaRPr lang="en-US" altLang="zh-CN" sz="2000">
              <a:solidFill>
                <a:schemeClr val="bg1"/>
              </a:solidFill>
            </a:endParaRPr>
          </a:p>
          <a:p>
            <a:endParaRPr lang="en-US" altLang="zh-CN" sz="2000">
              <a:solidFill>
                <a:schemeClr val="bg1"/>
              </a:solidFill>
            </a:endParaRPr>
          </a:p>
          <a:p>
            <a:endParaRPr lang="en-US" altLang="zh-CN" sz="2000">
              <a:solidFill>
                <a:schemeClr val="bg1"/>
              </a:solidFill>
            </a:endParaRPr>
          </a:p>
          <a:p>
            <a:endParaRPr lang="en-US" altLang="zh-CN" sz="2000">
              <a:solidFill>
                <a:schemeClr val="bg1"/>
              </a:solidFill>
            </a:endParaRPr>
          </a:p>
          <a:p>
            <a:r>
              <a:rPr lang="en-US" altLang="zh-CN" sz="2000">
                <a:solidFill>
                  <a:schemeClr val="bg1"/>
                </a:solidFill>
              </a:rPr>
              <a:t>Wave Normal Angle Distribution</a:t>
            </a:r>
          </a:p>
          <a:p>
            <a:endParaRPr lang="en-US" altLang="zh-CN" sz="2000">
              <a:solidFill>
                <a:schemeClr val="bg1"/>
              </a:solidFill>
            </a:endParaRPr>
          </a:p>
          <a:p>
            <a:endParaRPr lang="en-US" altLang="zh-CN" sz="2000">
              <a:solidFill>
                <a:schemeClr val="bg1"/>
              </a:solidFill>
            </a:endParaRPr>
          </a:p>
          <a:p>
            <a:endParaRPr lang="en-US" altLang="zh-CN" sz="2000">
              <a:solidFill>
                <a:schemeClr val="bg1"/>
              </a:solidFill>
            </a:endParaRPr>
          </a:p>
          <a:p>
            <a:pPr>
              <a:buFontTx/>
              <a:buNone/>
            </a:pPr>
            <a:r>
              <a:rPr lang="en-US" altLang="zh-CN" sz="2000">
                <a:solidFill>
                  <a:schemeClr val="bg1"/>
                </a:solidFill>
              </a:rPr>
              <a:t>     where     is the</a:t>
            </a:r>
            <a:r>
              <a:rPr lang="en-US" altLang="zh-CN" sz="2000"/>
              <a:t> </a:t>
            </a:r>
            <a:r>
              <a:rPr lang="en-US" altLang="zh-CN" sz="2000">
                <a:solidFill>
                  <a:schemeClr val="bg1"/>
                </a:solidFill>
              </a:rPr>
              <a:t>angle between the wave vector     and the ambient magnetic field</a:t>
            </a:r>
          </a:p>
          <a:p>
            <a:r>
              <a:rPr lang="en-US" altLang="zh-CN" sz="2000">
                <a:solidFill>
                  <a:schemeClr val="bg1"/>
                </a:solidFill>
              </a:rPr>
              <a:t>Gyro-resonant  Condition</a:t>
            </a:r>
          </a:p>
          <a:p>
            <a:r>
              <a:rPr lang="en-US" altLang="zh-CN" sz="2000">
                <a:solidFill>
                  <a:schemeClr val="bg1"/>
                </a:solidFill>
              </a:rPr>
              <a:t>Dispersion Relation</a:t>
            </a:r>
          </a:p>
        </p:txBody>
      </p:sp>
      <p:pic>
        <p:nvPicPr>
          <p:cNvPr id="24588" name="Picture 12" descr="14"/>
          <p:cNvPicPr>
            <a:picLocks noChangeAspect="1" noChangeArrowheads="1"/>
          </p:cNvPicPr>
          <p:nvPr/>
        </p:nvPicPr>
        <p:blipFill>
          <a:blip r:embed="rId2"/>
          <a:srcRect/>
          <a:stretch>
            <a:fillRect/>
          </a:stretch>
        </p:blipFill>
        <p:spPr bwMode="auto">
          <a:xfrm>
            <a:off x="879356" y="1412875"/>
            <a:ext cx="7017960" cy="1619250"/>
          </a:xfrm>
          <a:prstGeom prst="rect">
            <a:avLst/>
          </a:prstGeom>
          <a:noFill/>
        </p:spPr>
      </p:pic>
      <p:pic>
        <p:nvPicPr>
          <p:cNvPr id="24590" name="Picture 14" descr="16"/>
          <p:cNvPicPr>
            <a:picLocks noChangeAspect="1" noChangeArrowheads="1"/>
          </p:cNvPicPr>
          <p:nvPr/>
        </p:nvPicPr>
        <p:blipFill>
          <a:blip r:embed="rId3"/>
          <a:srcRect/>
          <a:stretch>
            <a:fillRect/>
          </a:stretch>
        </p:blipFill>
        <p:spPr bwMode="auto">
          <a:xfrm>
            <a:off x="1799218" y="4545013"/>
            <a:ext cx="151904" cy="323850"/>
          </a:xfrm>
          <a:prstGeom prst="rect">
            <a:avLst/>
          </a:prstGeom>
          <a:noFill/>
        </p:spPr>
      </p:pic>
      <p:pic>
        <p:nvPicPr>
          <p:cNvPr id="24591" name="Picture 15" descr="17"/>
          <p:cNvPicPr>
            <a:picLocks noChangeAspect="1" noChangeArrowheads="1"/>
          </p:cNvPicPr>
          <p:nvPr/>
        </p:nvPicPr>
        <p:blipFill>
          <a:blip r:embed="rId4"/>
          <a:srcRect/>
          <a:stretch>
            <a:fillRect/>
          </a:stretch>
        </p:blipFill>
        <p:spPr bwMode="auto">
          <a:xfrm>
            <a:off x="6602757" y="4545013"/>
            <a:ext cx="172158" cy="323850"/>
          </a:xfrm>
          <a:prstGeom prst="rect">
            <a:avLst/>
          </a:prstGeom>
          <a:noFill/>
        </p:spPr>
      </p:pic>
      <p:pic>
        <p:nvPicPr>
          <p:cNvPr id="24592" name="Picture 16" descr="18"/>
          <p:cNvPicPr>
            <a:picLocks noChangeAspect="1" noChangeArrowheads="1"/>
          </p:cNvPicPr>
          <p:nvPr/>
        </p:nvPicPr>
        <p:blipFill>
          <a:blip r:embed="rId5"/>
          <a:srcRect/>
          <a:stretch>
            <a:fillRect/>
          </a:stretch>
        </p:blipFill>
        <p:spPr bwMode="auto">
          <a:xfrm>
            <a:off x="2641441" y="4868864"/>
            <a:ext cx="253173" cy="314325"/>
          </a:xfrm>
          <a:prstGeom prst="rect">
            <a:avLst/>
          </a:prstGeom>
          <a:noFill/>
        </p:spPr>
      </p:pic>
      <p:pic>
        <p:nvPicPr>
          <p:cNvPr id="24593" name="Picture 17" descr="19"/>
          <p:cNvPicPr>
            <a:picLocks noChangeAspect="1" noChangeArrowheads="1"/>
          </p:cNvPicPr>
          <p:nvPr/>
        </p:nvPicPr>
        <p:blipFill>
          <a:blip r:embed="rId6"/>
          <a:srcRect/>
          <a:stretch>
            <a:fillRect/>
          </a:stretch>
        </p:blipFill>
        <p:spPr bwMode="auto">
          <a:xfrm>
            <a:off x="4018703" y="5157788"/>
            <a:ext cx="2896301" cy="361950"/>
          </a:xfrm>
          <a:prstGeom prst="rect">
            <a:avLst/>
          </a:prstGeom>
          <a:noFill/>
        </p:spPr>
      </p:pic>
      <p:pic>
        <p:nvPicPr>
          <p:cNvPr id="24594" name="Picture 18" descr="20"/>
          <p:cNvPicPr>
            <a:picLocks noChangeAspect="1" noChangeArrowheads="1"/>
          </p:cNvPicPr>
          <p:nvPr/>
        </p:nvPicPr>
        <p:blipFill>
          <a:blip r:embed="rId7"/>
          <a:srcRect/>
          <a:stretch>
            <a:fillRect/>
          </a:stretch>
        </p:blipFill>
        <p:spPr bwMode="auto">
          <a:xfrm>
            <a:off x="3367204" y="5534025"/>
            <a:ext cx="2106401" cy="342900"/>
          </a:xfrm>
          <a:prstGeom prst="rect">
            <a:avLst/>
          </a:prstGeom>
          <a:noFill/>
        </p:spPr>
      </p:pic>
      <p:pic>
        <p:nvPicPr>
          <p:cNvPr id="24595" name="Picture 19" descr="15"/>
          <p:cNvPicPr>
            <a:picLocks noChangeAspect="1" noChangeArrowheads="1"/>
          </p:cNvPicPr>
          <p:nvPr/>
        </p:nvPicPr>
        <p:blipFill>
          <a:blip r:embed="rId8"/>
          <a:srcRect/>
          <a:stretch>
            <a:fillRect/>
          </a:stretch>
        </p:blipFill>
        <p:spPr bwMode="auto">
          <a:xfrm>
            <a:off x="879355" y="3584575"/>
            <a:ext cx="8324334" cy="78105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zh-CN" sz="4000" b="1">
                <a:solidFill>
                  <a:srgbClr val="FFFF00"/>
                </a:solidFill>
                <a:latin typeface="Times New Roman" pitchFamily="18" charset="0"/>
              </a:rPr>
              <a:t>Diffusion Coefficients</a:t>
            </a:r>
          </a:p>
        </p:txBody>
      </p:sp>
      <p:sp>
        <p:nvSpPr>
          <p:cNvPr id="25603" name="Rectangle 3"/>
          <p:cNvSpPr>
            <a:spLocks noGrp="1" noChangeArrowheads="1"/>
          </p:cNvSpPr>
          <p:nvPr>
            <p:ph type="body" idx="1"/>
          </p:nvPr>
        </p:nvSpPr>
        <p:spPr>
          <a:xfrm>
            <a:off x="0" y="836613"/>
            <a:ext cx="3865111" cy="6021387"/>
          </a:xfrm>
        </p:spPr>
        <p:txBody>
          <a:bodyPr/>
          <a:lstStyle/>
          <a:p>
            <a:r>
              <a:rPr lang="en-US" altLang="zh-CN" sz="2000">
                <a:solidFill>
                  <a:schemeClr val="bg1"/>
                </a:solidFill>
              </a:rPr>
              <a:t>Wave Amplitude</a:t>
            </a:r>
          </a:p>
          <a:p>
            <a:endParaRPr lang="en-US" altLang="zh-CN" sz="2000">
              <a:solidFill>
                <a:schemeClr val="bg1"/>
              </a:solidFill>
            </a:endParaRPr>
          </a:p>
          <a:p>
            <a:endParaRPr lang="en-US" altLang="zh-CN" sz="2000">
              <a:solidFill>
                <a:schemeClr val="bg1"/>
              </a:solidFill>
            </a:endParaRPr>
          </a:p>
          <a:p>
            <a:r>
              <a:rPr lang="en-US" altLang="zh-CN" sz="2000">
                <a:solidFill>
                  <a:schemeClr val="bg1"/>
                </a:solidFill>
              </a:rPr>
              <a:t>Wave Parameters</a:t>
            </a:r>
          </a:p>
          <a:p>
            <a:pPr lvl="1"/>
            <a:r>
              <a:rPr lang="en-US" altLang="zh-CN" sz="1800">
                <a:solidFill>
                  <a:srgbClr val="FF0000"/>
                </a:solidFill>
              </a:rPr>
              <a:t>LBC</a:t>
            </a:r>
          </a:p>
          <a:p>
            <a:pPr lvl="1"/>
            <a:endParaRPr lang="en-US" altLang="zh-CN" sz="1800">
              <a:solidFill>
                <a:srgbClr val="FF0000"/>
              </a:solidFill>
            </a:endParaRPr>
          </a:p>
          <a:p>
            <a:pPr lvl="1"/>
            <a:endParaRPr lang="en-US" altLang="zh-CN" sz="1800">
              <a:solidFill>
                <a:schemeClr val="bg1"/>
              </a:solidFill>
            </a:endParaRPr>
          </a:p>
          <a:p>
            <a:pPr lvl="1"/>
            <a:endParaRPr lang="en-US" altLang="zh-CN" sz="1800">
              <a:solidFill>
                <a:schemeClr val="bg1"/>
              </a:solidFill>
            </a:endParaRPr>
          </a:p>
          <a:p>
            <a:pPr lvl="1"/>
            <a:endParaRPr lang="en-US" altLang="zh-CN" sz="1800">
              <a:solidFill>
                <a:schemeClr val="bg1"/>
              </a:solidFill>
            </a:endParaRPr>
          </a:p>
          <a:p>
            <a:pPr lvl="1"/>
            <a:endParaRPr lang="en-US" altLang="zh-CN" sz="1800">
              <a:solidFill>
                <a:schemeClr val="bg1"/>
              </a:solidFill>
            </a:endParaRPr>
          </a:p>
          <a:p>
            <a:pPr lvl="1"/>
            <a:endParaRPr lang="en-US" altLang="zh-CN" sz="1800">
              <a:solidFill>
                <a:schemeClr val="bg1"/>
              </a:solidFill>
            </a:endParaRPr>
          </a:p>
          <a:p>
            <a:pPr lvl="1"/>
            <a:r>
              <a:rPr lang="en-US" altLang="zh-CN" sz="1800">
                <a:solidFill>
                  <a:srgbClr val="FF0000"/>
                </a:solidFill>
              </a:rPr>
              <a:t>UBC</a:t>
            </a:r>
          </a:p>
          <a:p>
            <a:pPr lvl="1"/>
            <a:endParaRPr lang="en-US" altLang="zh-CN" sz="1800">
              <a:solidFill>
                <a:srgbClr val="FF0000"/>
              </a:solidFill>
            </a:endParaRPr>
          </a:p>
          <a:p>
            <a:pPr lvl="1"/>
            <a:endParaRPr lang="en-US" altLang="zh-CN" sz="1800">
              <a:solidFill>
                <a:schemeClr val="bg1"/>
              </a:solidFill>
            </a:endParaRPr>
          </a:p>
          <a:p>
            <a:pPr lvl="1"/>
            <a:endParaRPr lang="en-US" altLang="zh-CN" sz="1800">
              <a:solidFill>
                <a:schemeClr val="bg1"/>
              </a:solidFill>
            </a:endParaRPr>
          </a:p>
          <a:p>
            <a:endParaRPr lang="en-US" altLang="zh-CN" sz="2000">
              <a:solidFill>
                <a:schemeClr val="bg1"/>
              </a:solidFill>
            </a:endParaRPr>
          </a:p>
          <a:p>
            <a:endParaRPr lang="en-US" altLang="zh-CN" sz="2000">
              <a:solidFill>
                <a:schemeClr val="bg1"/>
              </a:solidFill>
            </a:endParaRPr>
          </a:p>
          <a:p>
            <a:endParaRPr lang="en-US" altLang="zh-CN" sz="2000">
              <a:solidFill>
                <a:schemeClr val="bg1"/>
              </a:solidFill>
            </a:endParaRPr>
          </a:p>
          <a:p>
            <a:endParaRPr lang="en-US" altLang="zh-CN" sz="2000">
              <a:solidFill>
                <a:schemeClr val="bg1"/>
              </a:solidFill>
            </a:endParaRPr>
          </a:p>
          <a:p>
            <a:endParaRPr lang="en-US" altLang="zh-CN" sz="2000">
              <a:solidFill>
                <a:schemeClr val="bg1"/>
              </a:solidFill>
            </a:endParaRPr>
          </a:p>
        </p:txBody>
      </p:sp>
      <p:pic>
        <p:nvPicPr>
          <p:cNvPr id="25604" name="Picture 4" descr="wave"/>
          <p:cNvPicPr>
            <a:picLocks noChangeAspect="1" noChangeArrowheads="1"/>
          </p:cNvPicPr>
          <p:nvPr/>
        </p:nvPicPr>
        <p:blipFill>
          <a:blip r:embed="rId2"/>
          <a:srcRect/>
          <a:stretch>
            <a:fillRect/>
          </a:stretch>
        </p:blipFill>
        <p:spPr bwMode="auto">
          <a:xfrm>
            <a:off x="3991698" y="828675"/>
            <a:ext cx="5693020" cy="4832350"/>
          </a:xfrm>
          <a:prstGeom prst="rect">
            <a:avLst/>
          </a:prstGeom>
          <a:solidFill>
            <a:schemeClr val="bg1"/>
          </a:solidFill>
          <a:ln w="9525">
            <a:noFill/>
            <a:miter lim="800000"/>
            <a:headEnd/>
            <a:tailEnd/>
          </a:ln>
        </p:spPr>
      </p:pic>
      <p:sp>
        <p:nvSpPr>
          <p:cNvPr id="25609" name="Rectangle 9"/>
          <p:cNvSpPr>
            <a:spLocks noChangeArrowheads="1"/>
          </p:cNvSpPr>
          <p:nvPr/>
        </p:nvSpPr>
        <p:spPr bwMode="auto">
          <a:xfrm>
            <a:off x="3865110" y="5978525"/>
            <a:ext cx="5779100" cy="763588"/>
          </a:xfrm>
          <a:prstGeom prst="rect">
            <a:avLst/>
          </a:prstGeom>
          <a:noFill/>
          <a:ln w="9525">
            <a:noFill/>
            <a:miter lim="800000"/>
            <a:headEnd/>
            <a:tailEnd/>
          </a:ln>
          <a:effectLst/>
        </p:spPr>
        <p:txBody>
          <a:bodyPr/>
          <a:lstStyle/>
          <a:p>
            <a:pPr marL="342900" indent="-342900">
              <a:spcBef>
                <a:spcPct val="20000"/>
              </a:spcBef>
              <a:buFontTx/>
              <a:buChar char="•"/>
            </a:pPr>
            <a:r>
              <a:rPr lang="en-US" altLang="zh-CN" sz="2000">
                <a:solidFill>
                  <a:schemeClr val="bg1"/>
                </a:solidFill>
              </a:rPr>
              <a:t>The diffusion coefficients can be obtained following previous Work </a:t>
            </a:r>
            <a:r>
              <a:rPr lang="en-US" altLang="zh-CN" sz="2000">
                <a:solidFill>
                  <a:schemeClr val="hlink"/>
                </a:solidFill>
              </a:rPr>
              <a:t>[Horne et al., 2005]</a:t>
            </a:r>
          </a:p>
        </p:txBody>
      </p:sp>
      <p:pic>
        <p:nvPicPr>
          <p:cNvPr id="25610" name="Picture 10" descr="21"/>
          <p:cNvPicPr>
            <a:picLocks noChangeAspect="1" noChangeArrowheads="1"/>
          </p:cNvPicPr>
          <p:nvPr/>
        </p:nvPicPr>
        <p:blipFill>
          <a:blip r:embed="rId3"/>
          <a:srcRect/>
          <a:stretch>
            <a:fillRect/>
          </a:stretch>
        </p:blipFill>
        <p:spPr bwMode="auto">
          <a:xfrm>
            <a:off x="420268" y="1196976"/>
            <a:ext cx="2268432" cy="752475"/>
          </a:xfrm>
          <a:prstGeom prst="rect">
            <a:avLst/>
          </a:prstGeom>
          <a:noFill/>
        </p:spPr>
      </p:pic>
      <p:pic>
        <p:nvPicPr>
          <p:cNvPr id="25611" name="Picture 11" descr="22"/>
          <p:cNvPicPr>
            <a:picLocks noChangeAspect="1" noChangeArrowheads="1"/>
          </p:cNvPicPr>
          <p:nvPr/>
        </p:nvPicPr>
        <p:blipFill>
          <a:blip r:embed="rId4"/>
          <a:srcRect/>
          <a:stretch>
            <a:fillRect/>
          </a:stretch>
        </p:blipFill>
        <p:spPr bwMode="auto">
          <a:xfrm>
            <a:off x="28694" y="2636838"/>
            <a:ext cx="3990009" cy="1924050"/>
          </a:xfrm>
          <a:prstGeom prst="rect">
            <a:avLst/>
          </a:prstGeom>
          <a:noFill/>
        </p:spPr>
      </p:pic>
      <p:pic>
        <p:nvPicPr>
          <p:cNvPr id="25612" name="Picture 12" descr="23"/>
          <p:cNvPicPr>
            <a:picLocks noChangeAspect="1" noChangeArrowheads="1"/>
          </p:cNvPicPr>
          <p:nvPr/>
        </p:nvPicPr>
        <p:blipFill>
          <a:blip r:embed="rId5"/>
          <a:srcRect/>
          <a:stretch>
            <a:fillRect/>
          </a:stretch>
        </p:blipFill>
        <p:spPr bwMode="auto">
          <a:xfrm>
            <a:off x="1" y="4933950"/>
            <a:ext cx="3979882" cy="1924050"/>
          </a:xfrm>
          <a:prstGeom prst="rect">
            <a:avLst/>
          </a:prstGeom>
          <a:noFill/>
        </p:spPr>
      </p:pic>
      <p:sp>
        <p:nvSpPr>
          <p:cNvPr id="25613" name="Rectangle 13"/>
          <p:cNvSpPr>
            <a:spLocks noChangeArrowheads="1"/>
          </p:cNvSpPr>
          <p:nvPr/>
        </p:nvSpPr>
        <p:spPr bwMode="auto">
          <a:xfrm>
            <a:off x="5627196" y="1125539"/>
            <a:ext cx="2666757" cy="274637"/>
          </a:xfrm>
          <a:prstGeom prst="rect">
            <a:avLst/>
          </a:prstGeom>
          <a:noFill/>
          <a:ln w="9525">
            <a:noFill/>
            <a:miter lim="800000"/>
            <a:headEnd/>
            <a:tailEnd/>
          </a:ln>
          <a:effectLst/>
        </p:spPr>
        <p:txBody>
          <a:bodyPr>
            <a:spAutoFit/>
          </a:bodyPr>
          <a:lstStyle/>
          <a:p>
            <a:r>
              <a:rPr lang="en-US" altLang="zh-CN" sz="1200"/>
              <a:t>[Meredith et al.,2000]</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ltLang="zh-CN" sz="4000" b="1">
                <a:solidFill>
                  <a:srgbClr val="FFFF00"/>
                </a:solidFill>
                <a:latin typeface="Times New Roman" pitchFamily="18" charset="0"/>
              </a:rPr>
              <a:t>Diffusion Coefficients</a:t>
            </a:r>
          </a:p>
        </p:txBody>
      </p:sp>
      <p:sp>
        <p:nvSpPr>
          <p:cNvPr id="4099" name="Rectangle 3"/>
          <p:cNvSpPr>
            <a:spLocks noGrp="1" noChangeArrowheads="1"/>
          </p:cNvSpPr>
          <p:nvPr>
            <p:ph type="body" idx="1"/>
          </p:nvPr>
        </p:nvSpPr>
        <p:spPr>
          <a:xfrm>
            <a:off x="4555430" y="3573463"/>
            <a:ext cx="5166420" cy="3168650"/>
          </a:xfrm>
        </p:spPr>
        <p:txBody>
          <a:bodyPr/>
          <a:lstStyle/>
          <a:p>
            <a:pPr>
              <a:lnSpc>
                <a:spcPct val="80000"/>
              </a:lnSpc>
            </a:pPr>
            <a:r>
              <a:rPr lang="en-US" altLang="zh-CN" sz="2000">
                <a:solidFill>
                  <a:schemeClr val="bg1"/>
                </a:solidFill>
              </a:rPr>
              <a:t>The lower band chorus can only cause the precipitation loss of electrons with energies above 1keV by resonant scattering</a:t>
            </a:r>
            <a:r>
              <a:rPr lang="en-US" altLang="zh-CN" sz="2000"/>
              <a:t>.</a:t>
            </a:r>
            <a:endParaRPr lang="en-US" altLang="zh-CN" sz="2000">
              <a:solidFill>
                <a:schemeClr val="bg1"/>
              </a:solidFill>
            </a:endParaRPr>
          </a:p>
          <a:p>
            <a:pPr>
              <a:lnSpc>
                <a:spcPct val="80000"/>
              </a:lnSpc>
            </a:pPr>
            <a:endParaRPr lang="en-US" altLang="zh-CN" sz="2000">
              <a:solidFill>
                <a:schemeClr val="bg1"/>
              </a:solidFill>
            </a:endParaRPr>
          </a:p>
          <a:p>
            <a:pPr>
              <a:lnSpc>
                <a:spcPct val="80000"/>
              </a:lnSpc>
            </a:pPr>
            <a:r>
              <a:rPr lang="en-US" altLang="zh-CN" sz="2000">
                <a:solidFill>
                  <a:schemeClr val="bg1"/>
                </a:solidFill>
              </a:rPr>
              <a:t>The upper band chorus can efficiently scatter electrons (0.1-2keV) into loss cone, and drive electrons with energies above 2keV toward loss cone</a:t>
            </a:r>
            <a:endParaRPr lang="en-US" altLang="zh-CN" sz="2000"/>
          </a:p>
          <a:p>
            <a:pPr>
              <a:lnSpc>
                <a:spcPct val="80000"/>
              </a:lnSpc>
            </a:pPr>
            <a:endParaRPr lang="en-US" altLang="zh-CN" sz="2000"/>
          </a:p>
        </p:txBody>
      </p:sp>
      <p:pic>
        <p:nvPicPr>
          <p:cNvPr id="4106" name="Picture 10" descr="DC"/>
          <p:cNvPicPr>
            <a:picLocks noChangeAspect="1" noChangeArrowheads="1"/>
          </p:cNvPicPr>
          <p:nvPr/>
        </p:nvPicPr>
        <p:blipFill>
          <a:blip r:embed="rId2"/>
          <a:srcRect/>
          <a:stretch>
            <a:fillRect/>
          </a:stretch>
        </p:blipFill>
        <p:spPr bwMode="auto">
          <a:xfrm>
            <a:off x="75952" y="581026"/>
            <a:ext cx="9531126" cy="2703513"/>
          </a:xfrm>
          <a:prstGeom prst="rect">
            <a:avLst/>
          </a:prstGeom>
          <a:solidFill>
            <a:schemeClr val="bg1"/>
          </a:solidFill>
          <a:ln w="9525">
            <a:noFill/>
            <a:miter lim="800000"/>
            <a:headEnd/>
            <a:tailEnd/>
          </a:ln>
        </p:spPr>
      </p:pic>
      <p:pic>
        <p:nvPicPr>
          <p:cNvPr id="4107" name="Picture 11" descr="DC2"/>
          <p:cNvPicPr>
            <a:picLocks noChangeAspect="1" noChangeArrowheads="1"/>
          </p:cNvPicPr>
          <p:nvPr/>
        </p:nvPicPr>
        <p:blipFill>
          <a:blip r:embed="rId3"/>
          <a:srcRect/>
          <a:stretch>
            <a:fillRect/>
          </a:stretch>
        </p:blipFill>
        <p:spPr bwMode="auto">
          <a:xfrm>
            <a:off x="37132" y="3313114"/>
            <a:ext cx="4533488" cy="3571875"/>
          </a:xfrm>
          <a:prstGeom prst="rect">
            <a:avLst/>
          </a:prstGeom>
          <a:solidFill>
            <a:schemeClr val="bg1"/>
          </a:solid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zh-CN" sz="4000" b="1">
                <a:solidFill>
                  <a:srgbClr val="FFFF00"/>
                </a:solidFill>
                <a:latin typeface="Times New Roman" pitchFamily="18" charset="0"/>
              </a:rPr>
              <a:t>PAD Evolution</a:t>
            </a:r>
          </a:p>
        </p:txBody>
      </p:sp>
      <p:sp>
        <p:nvSpPr>
          <p:cNvPr id="9219" name="Rectangle 3"/>
          <p:cNvSpPr>
            <a:spLocks noGrp="1" noChangeArrowheads="1"/>
          </p:cNvSpPr>
          <p:nvPr>
            <p:ph type="body" idx="1"/>
          </p:nvPr>
        </p:nvSpPr>
        <p:spPr>
          <a:xfrm>
            <a:off x="0" y="5373688"/>
            <a:ext cx="9721850" cy="1439862"/>
          </a:xfrm>
        </p:spPr>
        <p:txBody>
          <a:bodyPr/>
          <a:lstStyle/>
          <a:p>
            <a:r>
              <a:rPr lang="en-US" altLang="zh-CN" sz="2000" b="1">
                <a:solidFill>
                  <a:srgbClr val="FF0000"/>
                </a:solidFill>
              </a:rPr>
              <a:t>LBC</a:t>
            </a:r>
            <a:r>
              <a:rPr lang="en-US" altLang="zh-CN" sz="2000">
                <a:solidFill>
                  <a:schemeClr val="bg1"/>
                </a:solidFill>
              </a:rPr>
              <a:t>              Precipitation loss of electrons with energies above 1keV</a:t>
            </a:r>
          </a:p>
          <a:p>
            <a:r>
              <a:rPr lang="en-US" altLang="zh-CN" sz="2000" b="1">
                <a:solidFill>
                  <a:srgbClr val="FF0000"/>
                </a:solidFill>
              </a:rPr>
              <a:t>UBC</a:t>
            </a:r>
            <a:r>
              <a:rPr lang="en-US" altLang="zh-CN" sz="2000">
                <a:solidFill>
                  <a:schemeClr val="bg1"/>
                </a:solidFill>
              </a:rPr>
              <a:t>		Precipitation loss of electrons with energies above 0.1-2.0keV </a:t>
            </a:r>
          </a:p>
          <a:p>
            <a:r>
              <a:rPr lang="en-US" altLang="zh-CN" sz="2000" b="1">
                <a:solidFill>
                  <a:srgbClr val="FF0000"/>
                </a:solidFill>
              </a:rPr>
              <a:t>LBC+UBC</a:t>
            </a:r>
            <a:r>
              <a:rPr lang="en-US" altLang="zh-CN" sz="2000">
                <a:solidFill>
                  <a:schemeClr val="bg1"/>
                </a:solidFill>
              </a:rPr>
              <a:t>	Precipitation loss of electrons with energies above 0.1keV</a:t>
            </a:r>
          </a:p>
          <a:p>
            <a:endParaRPr lang="en-US" altLang="zh-CN" sz="2000">
              <a:solidFill>
                <a:schemeClr val="bg1"/>
              </a:solidFill>
            </a:endParaRPr>
          </a:p>
        </p:txBody>
      </p:sp>
      <p:pic>
        <p:nvPicPr>
          <p:cNvPr id="9229" name="Picture 13" descr="F1"/>
          <p:cNvPicPr>
            <a:picLocks noChangeAspect="1" noChangeArrowheads="1"/>
          </p:cNvPicPr>
          <p:nvPr/>
        </p:nvPicPr>
        <p:blipFill>
          <a:blip r:embed="rId2"/>
          <a:srcRect/>
          <a:stretch>
            <a:fillRect/>
          </a:stretch>
        </p:blipFill>
        <p:spPr bwMode="auto">
          <a:xfrm>
            <a:off x="0" y="658813"/>
            <a:ext cx="9721850" cy="4570412"/>
          </a:xfrm>
          <a:prstGeom prst="rect">
            <a:avLst/>
          </a:prstGeom>
          <a:solidFill>
            <a:schemeClr val="bg1"/>
          </a:solid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zh-CN" sz="4000" b="1">
                <a:solidFill>
                  <a:srgbClr val="FFFF00"/>
                </a:solidFill>
                <a:latin typeface="Times New Roman" pitchFamily="18" charset="0"/>
              </a:rPr>
              <a:t>PAD Evolution</a:t>
            </a:r>
          </a:p>
        </p:txBody>
      </p:sp>
      <p:grpSp>
        <p:nvGrpSpPr>
          <p:cNvPr id="2" name="Group 14"/>
          <p:cNvGrpSpPr>
            <a:grpSpLocks/>
          </p:cNvGrpSpPr>
          <p:nvPr/>
        </p:nvGrpSpPr>
        <p:grpSpPr bwMode="auto">
          <a:xfrm>
            <a:off x="0" y="765175"/>
            <a:ext cx="9642523" cy="5976938"/>
            <a:chOff x="0" y="482"/>
            <a:chExt cx="5713" cy="3765"/>
          </a:xfrm>
        </p:grpSpPr>
        <p:pic>
          <p:nvPicPr>
            <p:cNvPr id="13319" name="Picture 7"/>
            <p:cNvPicPr>
              <a:picLocks noChangeAspect="1" noChangeArrowheads="1"/>
            </p:cNvPicPr>
            <p:nvPr/>
          </p:nvPicPr>
          <p:blipFill>
            <a:blip r:embed="rId2"/>
            <a:srcRect b="6938"/>
            <a:stretch>
              <a:fillRect/>
            </a:stretch>
          </p:blipFill>
          <p:spPr bwMode="auto">
            <a:xfrm>
              <a:off x="4513" y="482"/>
              <a:ext cx="1200" cy="3765"/>
            </a:xfrm>
            <a:prstGeom prst="rect">
              <a:avLst/>
            </a:prstGeom>
            <a:noFill/>
            <a:ln w="9525">
              <a:noFill/>
              <a:miter lim="800000"/>
              <a:headEnd/>
              <a:tailEnd/>
            </a:ln>
          </p:spPr>
        </p:pic>
        <p:pic>
          <p:nvPicPr>
            <p:cNvPr id="13324" name="Picture 12" descr="F-POLAR"/>
            <p:cNvPicPr>
              <a:picLocks noChangeAspect="1" noChangeArrowheads="1"/>
            </p:cNvPicPr>
            <p:nvPr/>
          </p:nvPicPr>
          <p:blipFill>
            <a:blip r:embed="rId3"/>
            <a:srcRect/>
            <a:stretch>
              <a:fillRect/>
            </a:stretch>
          </p:blipFill>
          <p:spPr bwMode="auto">
            <a:xfrm>
              <a:off x="0" y="482"/>
              <a:ext cx="4558" cy="3755"/>
            </a:xfrm>
            <a:prstGeom prst="rect">
              <a:avLst/>
            </a:prstGeom>
            <a:solidFill>
              <a:schemeClr val="bg1"/>
            </a:solidFill>
            <a:ln w="9525">
              <a:noFill/>
              <a:miter lim="800000"/>
              <a:headEnd/>
              <a:tailEnd/>
            </a:ln>
          </p:spPr>
        </p:pic>
      </p:grpSp>
      <p:sp>
        <p:nvSpPr>
          <p:cNvPr id="13325" name="AutoShape 13"/>
          <p:cNvSpPr>
            <a:spLocks noChangeArrowheads="1"/>
          </p:cNvSpPr>
          <p:nvPr/>
        </p:nvSpPr>
        <p:spPr bwMode="auto">
          <a:xfrm>
            <a:off x="4401838" y="4005263"/>
            <a:ext cx="1762085" cy="431800"/>
          </a:xfrm>
          <a:prstGeom prst="wedgeRectCallout">
            <a:avLst>
              <a:gd name="adj1" fmla="val -68009"/>
              <a:gd name="adj2" fmla="val 193750"/>
            </a:avLst>
          </a:prstGeom>
          <a:solidFill>
            <a:schemeClr val="accent1"/>
          </a:solidFill>
          <a:ln w="9525">
            <a:solidFill>
              <a:schemeClr val="tx1"/>
            </a:solidFill>
            <a:miter lim="800000"/>
            <a:headEnd/>
            <a:tailEnd/>
          </a:ln>
          <a:effectLst/>
        </p:spPr>
        <p:txBody>
          <a:bodyPr/>
          <a:lstStyle/>
          <a:p>
            <a:pPr algn="ctr"/>
            <a:r>
              <a:rPr lang="en-US" altLang="zh-CN" b="1"/>
              <a:t>Pancake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25"/>
                                        </p:tgtEl>
                                        <p:attrNameLst>
                                          <p:attrName>style.visibility</p:attrName>
                                        </p:attrNameLst>
                                      </p:cBhvr>
                                      <p:to>
                                        <p:strVal val="visible"/>
                                      </p:to>
                                    </p:set>
                                    <p:anim calcmode="lin" valueType="num">
                                      <p:cBhvr additive="base">
                                        <p:cTn id="7" dur="500" fill="hold"/>
                                        <p:tgtEl>
                                          <p:spTgt spid="13325"/>
                                        </p:tgtEl>
                                        <p:attrNameLst>
                                          <p:attrName>ppt_x</p:attrName>
                                        </p:attrNameLst>
                                      </p:cBhvr>
                                      <p:tavLst>
                                        <p:tav tm="0">
                                          <p:val>
                                            <p:strVal val="#ppt_x"/>
                                          </p:val>
                                        </p:tav>
                                        <p:tav tm="100000">
                                          <p:val>
                                            <p:strVal val="#ppt_x"/>
                                          </p:val>
                                        </p:tav>
                                      </p:tavLst>
                                    </p:anim>
                                    <p:anim calcmode="lin" valueType="num">
                                      <p:cBhvr additive="base">
                                        <p:cTn id="8" dur="500" fill="hold"/>
                                        <p:tgtEl>
                                          <p:spTgt spid="133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97908" y="1"/>
            <a:ext cx="8749665" cy="504825"/>
          </a:xfrm>
        </p:spPr>
        <p:txBody>
          <a:bodyPr/>
          <a:lstStyle/>
          <a:p>
            <a:r>
              <a:rPr lang="en-US" altLang="zh-CN" sz="4000" b="1">
                <a:solidFill>
                  <a:srgbClr val="FFFF00"/>
                </a:solidFill>
                <a:latin typeface="Times New Roman" pitchFamily="18" charset="0"/>
              </a:rPr>
              <a:t>PAD Profiles-UB+LB</a:t>
            </a:r>
            <a:r>
              <a:rPr lang="en-US" altLang="zh-CN" sz="4000"/>
              <a:t> </a:t>
            </a:r>
          </a:p>
        </p:txBody>
      </p:sp>
      <p:sp>
        <p:nvSpPr>
          <p:cNvPr id="14339" name="Rectangle 3"/>
          <p:cNvSpPr>
            <a:spLocks noGrp="1" noChangeArrowheads="1"/>
          </p:cNvSpPr>
          <p:nvPr>
            <p:ph type="body" idx="1"/>
          </p:nvPr>
        </p:nvSpPr>
        <p:spPr/>
        <p:txBody>
          <a:bodyPr/>
          <a:lstStyle/>
          <a:p>
            <a:endParaRPr lang="zh-CN" altLang="zh-CN"/>
          </a:p>
        </p:txBody>
      </p:sp>
      <p:pic>
        <p:nvPicPr>
          <p:cNvPr id="14340" name="Picture 4"/>
          <p:cNvPicPr>
            <a:picLocks noChangeAspect="1" noChangeArrowheads="1"/>
          </p:cNvPicPr>
          <p:nvPr/>
        </p:nvPicPr>
        <p:blipFill>
          <a:blip r:embed="rId2"/>
          <a:srcRect/>
          <a:stretch>
            <a:fillRect/>
          </a:stretch>
        </p:blipFill>
        <p:spPr bwMode="auto">
          <a:xfrm>
            <a:off x="5064" y="908050"/>
            <a:ext cx="4217865" cy="5949950"/>
          </a:xfrm>
          <a:prstGeom prst="rect">
            <a:avLst/>
          </a:prstGeom>
          <a:noFill/>
          <a:ln w="9525">
            <a:noFill/>
            <a:miter lim="800000"/>
            <a:headEnd/>
            <a:tailEnd/>
          </a:ln>
          <a:effectLst/>
        </p:spPr>
      </p:pic>
      <p:pic>
        <p:nvPicPr>
          <p:cNvPr id="14341" name="Picture 5"/>
          <p:cNvPicPr>
            <a:picLocks noChangeAspect="1" noChangeArrowheads="1"/>
          </p:cNvPicPr>
          <p:nvPr/>
        </p:nvPicPr>
        <p:blipFill>
          <a:blip r:embed="rId3"/>
          <a:srcRect b="18015"/>
          <a:stretch>
            <a:fillRect/>
          </a:stretch>
        </p:blipFill>
        <p:spPr bwMode="auto">
          <a:xfrm>
            <a:off x="4172294" y="908050"/>
            <a:ext cx="5549556" cy="5949950"/>
          </a:xfrm>
          <a:prstGeom prst="rect">
            <a:avLst/>
          </a:prstGeom>
          <a:noFill/>
          <a:ln w="9525">
            <a:noFill/>
            <a:miter lim="800000"/>
            <a:headEnd/>
            <a:tailEnd/>
          </a:ln>
          <a:effectLst/>
        </p:spPr>
      </p:pic>
      <p:sp>
        <p:nvSpPr>
          <p:cNvPr id="14342" name="Rectangle 6"/>
          <p:cNvSpPr>
            <a:spLocks noChangeArrowheads="1"/>
          </p:cNvSpPr>
          <p:nvPr/>
        </p:nvSpPr>
        <p:spPr bwMode="auto">
          <a:xfrm>
            <a:off x="6086283" y="620714"/>
            <a:ext cx="2666757" cy="274637"/>
          </a:xfrm>
          <a:prstGeom prst="rect">
            <a:avLst/>
          </a:prstGeom>
          <a:noFill/>
          <a:ln w="9525">
            <a:noFill/>
            <a:miter lim="800000"/>
            <a:headEnd/>
            <a:tailEnd/>
          </a:ln>
          <a:effectLst/>
        </p:spPr>
        <p:txBody>
          <a:bodyPr>
            <a:spAutoFit/>
          </a:bodyPr>
          <a:lstStyle/>
          <a:p>
            <a:r>
              <a:rPr lang="en-US" altLang="zh-CN" sz="1200">
                <a:solidFill>
                  <a:schemeClr val="bg1"/>
                </a:solidFill>
              </a:rPr>
              <a:t>[Meredith et al.,1999]</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97908" y="0"/>
            <a:ext cx="8749665" cy="463550"/>
          </a:xfrm>
        </p:spPr>
        <p:txBody>
          <a:bodyPr/>
          <a:lstStyle/>
          <a:p>
            <a:r>
              <a:rPr lang="en-US" altLang="zh-CN" sz="4000" b="1">
                <a:solidFill>
                  <a:srgbClr val="FFFF00"/>
                </a:solidFill>
                <a:latin typeface="Times New Roman" pitchFamily="18" charset="0"/>
              </a:rPr>
              <a:t>Pancake Index-PI</a:t>
            </a:r>
          </a:p>
        </p:txBody>
      </p:sp>
      <p:sp>
        <p:nvSpPr>
          <p:cNvPr id="15363" name="Rectangle 3"/>
          <p:cNvSpPr>
            <a:spLocks noGrp="1" noChangeArrowheads="1"/>
          </p:cNvSpPr>
          <p:nvPr>
            <p:ph type="body" idx="1"/>
          </p:nvPr>
        </p:nvSpPr>
        <p:spPr>
          <a:xfrm>
            <a:off x="5244062" y="4941888"/>
            <a:ext cx="4477789" cy="1727200"/>
          </a:xfrm>
        </p:spPr>
        <p:txBody>
          <a:bodyPr/>
          <a:lstStyle/>
          <a:p>
            <a:pPr>
              <a:lnSpc>
                <a:spcPct val="80000"/>
              </a:lnSpc>
            </a:pPr>
            <a:r>
              <a:rPr lang="en-US" altLang="zh-CN" sz="2000">
                <a:solidFill>
                  <a:srgbClr val="FF0000"/>
                </a:solidFill>
              </a:rPr>
              <a:t>PI</a:t>
            </a:r>
            <a:r>
              <a:rPr lang="en-US" altLang="zh-CN" sz="2000">
                <a:solidFill>
                  <a:schemeClr val="bg1"/>
                </a:solidFill>
              </a:rPr>
              <a:t> can increase from 1 to 6 in 5 hours due to combined interaction with upper and lower band chorus, consistent with the observation of Meredith et al., 2000.</a:t>
            </a:r>
          </a:p>
        </p:txBody>
      </p:sp>
      <p:pic>
        <p:nvPicPr>
          <p:cNvPr id="15364" name="Picture 4"/>
          <p:cNvPicPr>
            <a:picLocks noChangeAspect="1" noChangeArrowheads="1"/>
          </p:cNvPicPr>
          <p:nvPr/>
        </p:nvPicPr>
        <p:blipFill>
          <a:blip r:embed="rId2"/>
          <a:srcRect/>
          <a:stretch>
            <a:fillRect/>
          </a:stretch>
        </p:blipFill>
        <p:spPr bwMode="auto">
          <a:xfrm>
            <a:off x="-38820" y="620714"/>
            <a:ext cx="5296384" cy="6237287"/>
          </a:xfrm>
          <a:prstGeom prst="rect">
            <a:avLst/>
          </a:prstGeom>
          <a:noFill/>
          <a:ln w="9525">
            <a:noFill/>
            <a:miter lim="800000"/>
            <a:headEnd/>
            <a:tailEnd/>
          </a:ln>
          <a:effectLst/>
        </p:spPr>
      </p:pic>
      <p:pic>
        <p:nvPicPr>
          <p:cNvPr id="15366" name="Picture 6"/>
          <p:cNvPicPr>
            <a:picLocks noChangeAspect="1" noChangeArrowheads="1"/>
          </p:cNvPicPr>
          <p:nvPr/>
        </p:nvPicPr>
        <p:blipFill>
          <a:blip r:embed="rId3"/>
          <a:srcRect/>
          <a:stretch>
            <a:fillRect/>
          </a:stretch>
        </p:blipFill>
        <p:spPr bwMode="auto">
          <a:xfrm>
            <a:off x="5320013" y="620714"/>
            <a:ext cx="4440658" cy="4135437"/>
          </a:xfrm>
          <a:prstGeom prst="rect">
            <a:avLst/>
          </a:prstGeom>
          <a:noFill/>
        </p:spPr>
      </p:pic>
      <p:sp>
        <p:nvSpPr>
          <p:cNvPr id="15367" name="Rectangle 7"/>
          <p:cNvSpPr>
            <a:spLocks noChangeArrowheads="1"/>
          </p:cNvSpPr>
          <p:nvPr/>
        </p:nvSpPr>
        <p:spPr bwMode="auto">
          <a:xfrm>
            <a:off x="6086283" y="908050"/>
            <a:ext cx="2666757" cy="274638"/>
          </a:xfrm>
          <a:prstGeom prst="rect">
            <a:avLst/>
          </a:prstGeom>
          <a:noFill/>
          <a:ln w="9525">
            <a:noFill/>
            <a:miter lim="800000"/>
            <a:headEnd/>
            <a:tailEnd/>
          </a:ln>
          <a:effectLst/>
        </p:spPr>
        <p:txBody>
          <a:bodyPr>
            <a:spAutoFit/>
          </a:bodyPr>
          <a:lstStyle/>
          <a:p>
            <a:r>
              <a:rPr lang="en-US" altLang="zh-CN" sz="1200"/>
              <a:t>[Meredith et al.,2000]</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zh-CN" sz="4000" b="1">
                <a:solidFill>
                  <a:srgbClr val="FFFF00"/>
                </a:solidFill>
                <a:latin typeface="Times New Roman" pitchFamily="18" charset="0"/>
              </a:rPr>
              <a:t>Conclusion &amp; Discussion</a:t>
            </a:r>
          </a:p>
        </p:txBody>
      </p:sp>
      <p:sp>
        <p:nvSpPr>
          <p:cNvPr id="29699" name="Rectangle 3"/>
          <p:cNvSpPr>
            <a:spLocks noGrp="1" noChangeArrowheads="1"/>
          </p:cNvSpPr>
          <p:nvPr>
            <p:ph type="body" idx="1"/>
          </p:nvPr>
        </p:nvSpPr>
        <p:spPr>
          <a:xfrm>
            <a:off x="0" y="765176"/>
            <a:ext cx="9721850" cy="5832475"/>
          </a:xfrm>
        </p:spPr>
        <p:txBody>
          <a:bodyPr/>
          <a:lstStyle/>
          <a:p>
            <a:pPr>
              <a:lnSpc>
                <a:spcPct val="90000"/>
              </a:lnSpc>
            </a:pPr>
            <a:r>
              <a:rPr lang="en-US" altLang="zh-CN" sz="2400">
                <a:solidFill>
                  <a:srgbClr val="FF0000"/>
                </a:solidFill>
              </a:rPr>
              <a:t>The bounce-averaged diffusion coefficients of pitch angle, momentum and cross-pitch-angle-momentum are calculated for upper and lower band chorus based on the observed wave characteristics.</a:t>
            </a:r>
            <a:r>
              <a:rPr lang="en-US" altLang="zh-CN" sz="2400">
                <a:solidFill>
                  <a:schemeClr val="bg1"/>
                </a:solidFill>
              </a:rPr>
              <a:t> The upper band chorus can efficiently scatter electrons(0.1--2keV) into loss cone, and drive electrons with energies above 2~keV toward loss cone. The lower band chorus can only cause the precipitation loss of electrons with energies above 1keV by resonant scattering.</a:t>
            </a:r>
          </a:p>
          <a:p>
            <a:pPr>
              <a:lnSpc>
                <a:spcPct val="90000"/>
              </a:lnSpc>
            </a:pPr>
            <a:endParaRPr lang="en-US" altLang="zh-CN" sz="2400">
              <a:solidFill>
                <a:schemeClr val="bg1"/>
              </a:solidFill>
            </a:endParaRPr>
          </a:p>
          <a:p>
            <a:pPr>
              <a:lnSpc>
                <a:spcPct val="90000"/>
              </a:lnSpc>
            </a:pPr>
            <a:r>
              <a:rPr lang="en-US" altLang="zh-CN" sz="2400">
                <a:solidFill>
                  <a:srgbClr val="FF0000"/>
                </a:solidFill>
              </a:rPr>
              <a:t>The obtained diffusion coefficients are used to solve the 2-D bounce-averaged Fokker-Planck equation to quantitatively study the PAD evolution of injected plasma sheet electrons due to interactions with upper-band chorus alone, lower band chorus alone, and both band chorus, respectively.</a:t>
            </a:r>
            <a:r>
              <a:rPr lang="en-US" altLang="zh-CN" sz="2400">
                <a:solidFill>
                  <a:schemeClr val="bg1"/>
                </a:solidFill>
              </a:rPr>
              <a:t> The PADs of electrons with energies above0.1~keV can develop into the typical pancake-shaped distributions due to the combined resonant scattering by upper and lower band chorus.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solidFill>
                  <a:srgbClr val="FFFF00"/>
                </a:solidFill>
                <a:latin typeface="Times New Roman" pitchFamily="18" charset="0"/>
              </a:rPr>
              <a:t>Gyro-resonance</a:t>
            </a:r>
            <a:endParaRPr lang="zh-CN" altLang="en-US" dirty="0"/>
          </a:p>
        </p:txBody>
      </p:sp>
      <p:sp>
        <p:nvSpPr>
          <p:cNvPr id="3" name="内容占位符 2"/>
          <p:cNvSpPr>
            <a:spLocks noGrp="1"/>
          </p:cNvSpPr>
          <p:nvPr>
            <p:ph idx="1"/>
          </p:nvPr>
        </p:nvSpPr>
        <p:spPr>
          <a:xfrm>
            <a:off x="6003933" y="785794"/>
            <a:ext cx="3231497" cy="4643470"/>
          </a:xfrm>
        </p:spPr>
        <p:txBody>
          <a:bodyPr/>
          <a:lstStyle/>
          <a:p>
            <a:r>
              <a:rPr lang="en-US" altLang="zh-CN" dirty="0" smtClean="0">
                <a:solidFill>
                  <a:schemeClr val="bg1"/>
                </a:solidFill>
              </a:rPr>
              <a:t>Plane Wave</a:t>
            </a:r>
          </a:p>
          <a:p>
            <a:endParaRPr lang="en-US" altLang="zh-CN" dirty="0" smtClean="0">
              <a:solidFill>
                <a:schemeClr val="bg1"/>
              </a:solidFill>
            </a:endParaRPr>
          </a:p>
          <a:p>
            <a:endParaRPr lang="en-US" altLang="zh-CN" dirty="0" smtClean="0">
              <a:solidFill>
                <a:schemeClr val="bg1"/>
              </a:solidFill>
            </a:endParaRPr>
          </a:p>
          <a:p>
            <a:endParaRPr lang="en-US" altLang="zh-CN" dirty="0" smtClean="0">
              <a:solidFill>
                <a:schemeClr val="bg1"/>
              </a:solidFill>
            </a:endParaRPr>
          </a:p>
          <a:p>
            <a:endParaRPr lang="en-US" altLang="zh-CN" dirty="0" smtClean="0">
              <a:solidFill>
                <a:schemeClr val="bg1"/>
              </a:solidFill>
            </a:endParaRPr>
          </a:p>
          <a:p>
            <a:endParaRPr lang="en-US" altLang="zh-CN" dirty="0" smtClean="0">
              <a:solidFill>
                <a:schemeClr val="bg1"/>
              </a:solidFill>
            </a:endParaRPr>
          </a:p>
          <a:p>
            <a:r>
              <a:rPr lang="en-US" altLang="zh-CN" dirty="0" smtClean="0">
                <a:solidFill>
                  <a:schemeClr val="bg1"/>
                </a:solidFill>
              </a:rPr>
              <a:t>Gyro-resonant</a:t>
            </a:r>
          </a:p>
          <a:p>
            <a:r>
              <a:rPr lang="en-US" altLang="zh-CN" dirty="0" smtClean="0">
                <a:solidFill>
                  <a:schemeClr val="bg1"/>
                </a:solidFill>
              </a:rPr>
              <a:t>Conditions</a:t>
            </a:r>
            <a:endParaRPr lang="en-US" altLang="zh-CN" dirty="0" smtClean="0">
              <a:solidFill>
                <a:schemeClr val="bg1"/>
              </a:solidFill>
            </a:endParaRPr>
          </a:p>
        </p:txBody>
      </p:sp>
      <p:pic>
        <p:nvPicPr>
          <p:cNvPr id="236546" name="Picture 2" descr="http://www.enigmatic-consulting.com/semiconductor_processing/CVD_Fundamentals/plasmas/plasma_images/Other_plasmas_3.GIF"/>
          <p:cNvPicPr>
            <a:picLocks noChangeAspect="1" noChangeArrowheads="1"/>
          </p:cNvPicPr>
          <p:nvPr/>
        </p:nvPicPr>
        <p:blipFill>
          <a:blip r:embed="rId2"/>
          <a:stretch>
            <a:fillRect/>
          </a:stretch>
        </p:blipFill>
        <p:spPr bwMode="auto">
          <a:xfrm>
            <a:off x="74579" y="928670"/>
            <a:ext cx="5789291" cy="4429156"/>
          </a:xfrm>
          <a:prstGeom prst="rect">
            <a:avLst/>
          </a:prstGeom>
          <a:solidFill>
            <a:schemeClr val="bg1"/>
          </a:solidFill>
          <a:ln>
            <a:noFill/>
          </a:ln>
        </p:spPr>
      </p:pic>
      <p:pic>
        <p:nvPicPr>
          <p:cNvPr id="236547" name="Picture 3"/>
          <p:cNvPicPr>
            <a:picLocks noChangeAspect="1" noChangeArrowheads="1"/>
          </p:cNvPicPr>
          <p:nvPr/>
        </p:nvPicPr>
        <p:blipFill>
          <a:blip r:embed="rId3"/>
          <a:srcRect/>
          <a:stretch>
            <a:fillRect/>
          </a:stretch>
        </p:blipFill>
        <p:spPr bwMode="auto">
          <a:xfrm>
            <a:off x="74646" y="5429264"/>
            <a:ext cx="9572625" cy="1219200"/>
          </a:xfrm>
          <a:prstGeom prst="rect">
            <a:avLst/>
          </a:prstGeom>
          <a:noFill/>
          <a:ln w="9525">
            <a:noFill/>
            <a:miter lim="800000"/>
            <a:headEnd/>
            <a:tailEnd/>
          </a:ln>
          <a:effectLst/>
        </p:spPr>
      </p:pic>
      <p:pic>
        <p:nvPicPr>
          <p:cNvPr id="236548" name="Picture 4"/>
          <p:cNvPicPr>
            <a:picLocks noChangeAspect="1" noChangeArrowheads="1"/>
          </p:cNvPicPr>
          <p:nvPr/>
        </p:nvPicPr>
        <p:blipFill>
          <a:blip r:embed="rId4"/>
          <a:srcRect/>
          <a:stretch>
            <a:fillRect/>
          </a:stretch>
        </p:blipFill>
        <p:spPr bwMode="auto">
          <a:xfrm>
            <a:off x="6065124" y="1571612"/>
            <a:ext cx="3656727" cy="428628"/>
          </a:xfrm>
          <a:prstGeom prst="rect">
            <a:avLst/>
          </a:prstGeom>
          <a:noFill/>
          <a:ln w="9525">
            <a:noFill/>
            <a:miter lim="800000"/>
            <a:headEnd/>
            <a:tailEnd/>
          </a:ln>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zh-CN" sz="4000" b="1">
                <a:solidFill>
                  <a:srgbClr val="FFFF00"/>
                </a:solidFill>
                <a:latin typeface="Times New Roman" pitchFamily="18" charset="0"/>
              </a:rPr>
              <a:t>Conclusion &amp; Discussion</a:t>
            </a:r>
          </a:p>
        </p:txBody>
      </p:sp>
      <p:sp>
        <p:nvSpPr>
          <p:cNvPr id="17411" name="Rectangle 3"/>
          <p:cNvSpPr>
            <a:spLocks noGrp="1" noChangeArrowheads="1"/>
          </p:cNvSpPr>
          <p:nvPr>
            <p:ph type="body" idx="1"/>
          </p:nvPr>
        </p:nvSpPr>
        <p:spPr>
          <a:xfrm>
            <a:off x="0" y="692150"/>
            <a:ext cx="9721850" cy="5976938"/>
          </a:xfrm>
        </p:spPr>
        <p:txBody>
          <a:bodyPr/>
          <a:lstStyle/>
          <a:p>
            <a:r>
              <a:rPr lang="en-US" altLang="zh-CN" sz="2800">
                <a:solidFill>
                  <a:schemeClr val="bg1"/>
                </a:solidFill>
              </a:rPr>
              <a:t>The PI can increase from 1 to 6 in 5hours due to combined interaction with upper and lower band chorus, consistent with the observation of Meredith et al., 2000, suggesting that the </a:t>
            </a:r>
            <a:r>
              <a:rPr lang="en-US" altLang="zh-CN" sz="2800">
                <a:solidFill>
                  <a:srgbClr val="FF0000"/>
                </a:solidFill>
              </a:rPr>
              <a:t>resonant scattering of electrons by</a:t>
            </a:r>
            <a:r>
              <a:rPr lang="en-US" altLang="zh-CN" sz="2800">
                <a:solidFill>
                  <a:schemeClr val="bg1"/>
                </a:solidFill>
              </a:rPr>
              <a:t> </a:t>
            </a:r>
            <a:r>
              <a:rPr lang="en-US" altLang="zh-CN" sz="2800">
                <a:solidFill>
                  <a:srgbClr val="FF0000"/>
                </a:solidFill>
              </a:rPr>
              <a:t>the whistler-mode chorus waves be a substantial mechanism responsible for the formation of pancake distribution outside L=6.0</a:t>
            </a:r>
            <a:r>
              <a:rPr lang="en-US" altLang="zh-CN" sz="2800">
                <a:solidFill>
                  <a:schemeClr val="bg1"/>
                </a:solidFill>
              </a:rPr>
              <a:t>.</a:t>
            </a:r>
          </a:p>
          <a:p>
            <a:endParaRPr lang="en-US" altLang="zh-CN" sz="2800">
              <a:solidFill>
                <a:schemeClr val="bg1"/>
              </a:solidFill>
            </a:endParaRPr>
          </a:p>
          <a:p>
            <a:r>
              <a:rPr lang="en-US" altLang="zh-CN" sz="2800">
                <a:solidFill>
                  <a:srgbClr val="FF0000"/>
                </a:solidFill>
              </a:rPr>
              <a:t>The combined scattering by both band chorus</a:t>
            </a:r>
            <a:r>
              <a:rPr lang="en-US" altLang="zh-CN" sz="2800">
                <a:solidFill>
                  <a:schemeClr val="bg1"/>
                </a:solidFill>
              </a:rPr>
              <a:t> can cause rapid precipitation of electrons with energies ~keV, which </a:t>
            </a:r>
            <a:r>
              <a:rPr lang="en-US" altLang="zh-CN" sz="2800">
                <a:solidFill>
                  <a:srgbClr val="FF0000"/>
                </a:solidFill>
              </a:rPr>
              <a:t>may be also responsible for diffuse aurora</a:t>
            </a:r>
            <a:r>
              <a:rPr lang="en-US" altLang="zh-CN" sz="2800"/>
              <a: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solidFill>
                  <a:srgbClr val="FFFF00"/>
                </a:solidFill>
                <a:latin typeface="Times New Roman" pitchFamily="18" charset="0"/>
              </a:rPr>
              <a:t>Gyro-resonance</a:t>
            </a:r>
            <a:endParaRPr lang="zh-CN" altLang="en-US" dirty="0"/>
          </a:p>
        </p:txBody>
      </p:sp>
      <p:sp>
        <p:nvSpPr>
          <p:cNvPr id="3" name="内容占位符 2"/>
          <p:cNvSpPr>
            <a:spLocks noGrp="1"/>
          </p:cNvSpPr>
          <p:nvPr>
            <p:ph idx="1"/>
          </p:nvPr>
        </p:nvSpPr>
        <p:spPr/>
        <p:txBody>
          <a:bodyPr/>
          <a:lstStyle/>
          <a:p>
            <a:pPr>
              <a:buClr>
                <a:schemeClr val="bg1"/>
              </a:buClr>
              <a:buFont typeface="Wingdings" pitchFamily="2" charset="2"/>
              <a:buChar char="Ø"/>
            </a:pPr>
            <a:r>
              <a:rPr lang="en-US" altLang="zh-CN" sz="2800" dirty="0" smtClean="0">
                <a:solidFill>
                  <a:schemeClr val="bg1"/>
                </a:solidFill>
              </a:rPr>
              <a:t>Gyro-resonance with VLF/ELF waves</a:t>
            </a:r>
          </a:p>
          <a:p>
            <a:pPr>
              <a:buClr>
                <a:schemeClr val="bg1"/>
              </a:buClr>
            </a:pPr>
            <a:r>
              <a:rPr lang="en-US" altLang="zh-CN" sz="2800" dirty="0" smtClean="0">
                <a:solidFill>
                  <a:schemeClr val="bg1"/>
                </a:solidFill>
              </a:rPr>
              <a:t>  ELF(3 Hz–3 KHz) VLF(3 KHz-30 KHz)</a:t>
            </a:r>
          </a:p>
          <a:p>
            <a:pPr>
              <a:buClr>
                <a:schemeClr val="bg1"/>
              </a:buClr>
              <a:buFont typeface="Wingdings" pitchFamily="2" charset="2"/>
              <a:buChar char="Ø"/>
            </a:pPr>
            <a:r>
              <a:rPr lang="en-US" altLang="zh-CN" sz="2800" dirty="0" smtClean="0">
                <a:solidFill>
                  <a:schemeClr val="bg1"/>
                </a:solidFill>
              </a:rPr>
              <a:t>Violating the 1</a:t>
            </a:r>
            <a:r>
              <a:rPr lang="en-US" altLang="zh-CN" sz="2800" baseline="30000" dirty="0" smtClean="0">
                <a:solidFill>
                  <a:schemeClr val="bg1"/>
                </a:solidFill>
              </a:rPr>
              <a:t>st</a:t>
            </a:r>
            <a:r>
              <a:rPr lang="en-US" altLang="zh-CN" sz="2800" dirty="0" smtClean="0">
                <a:solidFill>
                  <a:schemeClr val="bg1"/>
                </a:solidFill>
              </a:rPr>
              <a:t> and 2</a:t>
            </a:r>
            <a:r>
              <a:rPr lang="en-US" altLang="zh-CN" sz="2800" baseline="30000" dirty="0" smtClean="0">
                <a:solidFill>
                  <a:schemeClr val="bg1"/>
                </a:solidFill>
              </a:rPr>
              <a:t>nd</a:t>
            </a:r>
            <a:r>
              <a:rPr lang="en-US" altLang="zh-CN" sz="2800" dirty="0" smtClean="0">
                <a:solidFill>
                  <a:schemeClr val="bg1"/>
                </a:solidFill>
              </a:rPr>
              <a:t> adiabatic invariants, </a:t>
            </a:r>
          </a:p>
          <a:p>
            <a:pPr>
              <a:buClr>
                <a:schemeClr val="bg1"/>
              </a:buClr>
              <a:buFont typeface="Wingdings" pitchFamily="2" charset="2"/>
              <a:buChar char="Ø"/>
            </a:pPr>
            <a:r>
              <a:rPr lang="en-US" altLang="zh-CN" sz="2800" dirty="0" smtClean="0">
                <a:solidFill>
                  <a:schemeClr val="bg1"/>
                </a:solidFill>
              </a:rPr>
              <a:t>Conserving the 3</a:t>
            </a:r>
            <a:r>
              <a:rPr lang="en-US" altLang="zh-CN" sz="2800" baseline="30000" dirty="0" smtClean="0">
                <a:solidFill>
                  <a:schemeClr val="bg1"/>
                </a:solidFill>
              </a:rPr>
              <a:t>rd</a:t>
            </a:r>
            <a:r>
              <a:rPr lang="en-US" altLang="zh-CN" sz="2800" dirty="0" smtClean="0">
                <a:solidFill>
                  <a:schemeClr val="bg1"/>
                </a:solidFill>
              </a:rPr>
              <a:t> adiabatic invariant</a:t>
            </a:r>
          </a:p>
          <a:p>
            <a:pPr>
              <a:buClr>
                <a:schemeClr val="bg1"/>
              </a:buClr>
              <a:buFont typeface="Wingdings" pitchFamily="2" charset="2"/>
              <a:buChar char="Ø"/>
            </a:pPr>
            <a:r>
              <a:rPr lang="en-US" altLang="zh-CN" sz="2800" dirty="0" smtClean="0">
                <a:solidFill>
                  <a:schemeClr val="bg1"/>
                </a:solidFill>
              </a:rPr>
              <a:t>Local diffusion in pitch-angle, momentum, and cross term</a:t>
            </a:r>
          </a:p>
          <a:p>
            <a:pPr>
              <a:buClr>
                <a:schemeClr val="bg1"/>
              </a:buClr>
              <a:buFont typeface="Wingdings" pitchFamily="2" charset="2"/>
              <a:buChar char="Ø"/>
            </a:pPr>
            <a:endParaRPr lang="en-US" altLang="zh-CN" dirty="0" smtClean="0">
              <a:solidFill>
                <a:schemeClr val="bg1"/>
              </a:solidFill>
            </a:endParaRPr>
          </a:p>
          <a:p>
            <a:pPr>
              <a:buClr>
                <a:schemeClr val="bg1"/>
              </a:buClr>
              <a:buFont typeface="Wingdings" pitchFamily="2" charset="2"/>
              <a:buChar char="Ø"/>
            </a:pPr>
            <a:endParaRPr lang="en-US" altLang="zh-CN" dirty="0" smtClean="0">
              <a:solidFill>
                <a:schemeClr val="bg1"/>
              </a:solidFill>
            </a:endParaRPr>
          </a:p>
          <a:p>
            <a:endParaRPr lang="zh-CN" altLang="en-US" dirty="0"/>
          </a:p>
        </p:txBody>
      </p:sp>
      <p:graphicFrame>
        <p:nvGraphicFramePr>
          <p:cNvPr id="8" name="对象 7"/>
          <p:cNvGraphicFramePr>
            <a:graphicFrameLocks noChangeAspect="1"/>
          </p:cNvGraphicFramePr>
          <p:nvPr/>
        </p:nvGraphicFramePr>
        <p:xfrm>
          <a:off x="622558" y="4149080"/>
          <a:ext cx="8725921" cy="1957388"/>
        </p:xfrm>
        <a:graphic>
          <a:graphicData uri="http://schemas.openxmlformats.org/presentationml/2006/ole">
            <p:oleObj spid="_x0000_s156678" name="Formula" r:id="rId3" imgW="4239360" imgH="988200" progId="Equation.Ribbit">
              <p:embed/>
            </p:oleObj>
          </a:graphicData>
        </a:graphic>
      </p:graphicFrame>
      <p:grpSp>
        <p:nvGrpSpPr>
          <p:cNvPr id="10" name="组合 9"/>
          <p:cNvGrpSpPr/>
          <p:nvPr/>
        </p:nvGrpSpPr>
        <p:grpSpPr>
          <a:xfrm>
            <a:off x="1260525" y="1124744"/>
            <a:ext cx="7350748" cy="5457825"/>
            <a:chOff x="1151558" y="836712"/>
            <a:chExt cx="7077075" cy="5457825"/>
          </a:xfrm>
        </p:grpSpPr>
        <p:pic>
          <p:nvPicPr>
            <p:cNvPr id="11" name="Picture 2"/>
            <p:cNvPicPr>
              <a:picLocks noChangeAspect="1" noChangeArrowheads="1"/>
            </p:cNvPicPr>
            <p:nvPr/>
          </p:nvPicPr>
          <p:blipFill>
            <a:blip r:embed="rId4" cstate="print"/>
            <a:srcRect/>
            <a:stretch>
              <a:fillRect/>
            </a:stretch>
          </p:blipFill>
          <p:spPr bwMode="auto">
            <a:xfrm>
              <a:off x="1151558" y="836712"/>
              <a:ext cx="7077075" cy="5457825"/>
            </a:xfrm>
            <a:prstGeom prst="rect">
              <a:avLst/>
            </a:prstGeom>
            <a:noFill/>
            <a:ln w="9525">
              <a:noFill/>
              <a:miter lim="800000"/>
              <a:headEnd/>
              <a:tailEnd/>
            </a:ln>
          </p:spPr>
        </p:pic>
        <p:sp>
          <p:nvSpPr>
            <p:cNvPr id="12" name="矩形 11"/>
            <p:cNvSpPr/>
            <p:nvPr/>
          </p:nvSpPr>
          <p:spPr>
            <a:xfrm>
              <a:off x="1295574" y="908720"/>
              <a:ext cx="1685077" cy="369332"/>
            </a:xfrm>
            <a:prstGeom prst="rect">
              <a:avLst/>
            </a:prstGeom>
          </p:spPr>
          <p:txBody>
            <a:bodyPr wrap="none">
              <a:spAutoFit/>
            </a:bodyPr>
            <a:lstStyle/>
            <a:p>
              <a:pPr algn="ctr"/>
              <a:r>
                <a:rPr lang="en-US" altLang="zh-CN" dirty="0" smtClean="0">
                  <a:solidFill>
                    <a:schemeClr val="accent1"/>
                  </a:solidFill>
                </a:rPr>
                <a:t>[</a:t>
              </a:r>
              <a:r>
                <a:rPr lang="en-US" altLang="zh-CN" i="1" dirty="0" smtClean="0">
                  <a:solidFill>
                    <a:schemeClr val="accent1"/>
                  </a:solidFill>
                </a:rPr>
                <a:t>Thorne</a:t>
              </a:r>
              <a:r>
                <a:rPr lang="en-US" altLang="zh-CN" dirty="0" smtClean="0">
                  <a:solidFill>
                    <a:schemeClr val="accent1"/>
                  </a:solidFill>
                </a:rPr>
                <a:t>, 2010]</a:t>
              </a:r>
              <a:endParaRPr lang="zh-CN" altLang="en-US" dirty="0">
                <a:solidFill>
                  <a:schemeClr val="accent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ou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nodeType="clickEffect">
                                  <p:stCondLst>
                                    <p:cond delay="0"/>
                                  </p:stCondLst>
                                  <p:childTnLst>
                                    <p:animEffect transition="out" filter="box(in)">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p:cNvPicPr>
            <a:picLocks noChangeAspect="1" noChangeArrowheads="1"/>
          </p:cNvPicPr>
          <p:nvPr/>
        </p:nvPicPr>
        <p:blipFill>
          <a:blip r:embed="rId2"/>
          <a:srcRect/>
          <a:stretch>
            <a:fillRect/>
          </a:stretch>
        </p:blipFill>
        <p:spPr bwMode="auto">
          <a:xfrm>
            <a:off x="860397" y="66698"/>
            <a:ext cx="8410575" cy="6648450"/>
          </a:xfrm>
          <a:prstGeom prst="rect">
            <a:avLst/>
          </a:prstGeom>
          <a:noFill/>
          <a:ln w="9525">
            <a:noFill/>
            <a:miter lim="800000"/>
            <a:headEnd/>
            <a:tailEnd/>
          </a:ln>
          <a:effectLst/>
        </p:spPr>
      </p:pic>
      <p:sp>
        <p:nvSpPr>
          <p:cNvPr id="5" name="TextBox 4"/>
          <p:cNvSpPr txBox="1"/>
          <p:nvPr/>
        </p:nvSpPr>
        <p:spPr>
          <a:xfrm>
            <a:off x="360331" y="142852"/>
            <a:ext cx="461665" cy="6572296"/>
          </a:xfrm>
          <a:prstGeom prst="rect">
            <a:avLst/>
          </a:prstGeom>
          <a:noFill/>
        </p:spPr>
        <p:txBody>
          <a:bodyPr vert="eaVert" wrap="square" rtlCol="0">
            <a:spAutoFit/>
          </a:bodyPr>
          <a:lstStyle/>
          <a:p>
            <a:r>
              <a:rPr lang="en-US" altLang="zh-CN" dirty="0" smtClean="0"/>
              <a:t>Wave Spectrum Observed by CRRES satellite.</a:t>
            </a:r>
            <a:endParaRPr lang="zh-CN" alt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Arial"/>
        <a:ea typeface="宋体"/>
        <a:cs typeface=""/>
      </a:majorFont>
      <a:minorFont>
        <a:latin typeface="Arial"/>
        <a:ea typeface="宋体"/>
        <a:cs typeface=""/>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ea typeface="宋体"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ea typeface="宋体"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12424</TotalTime>
  <Words>1956</Words>
  <Application>Microsoft Office PowerPoint</Application>
  <PresentationFormat>自定义</PresentationFormat>
  <Paragraphs>358</Paragraphs>
  <Slides>70</Slides>
  <Notes>7</Notes>
  <HiddenSlides>0</HiddenSlides>
  <MMClips>0</MMClips>
  <ScaleCrop>false</ScaleCrop>
  <HeadingPairs>
    <vt:vector size="6" baseType="variant">
      <vt:variant>
        <vt:lpstr>主题</vt:lpstr>
      </vt:variant>
      <vt:variant>
        <vt:i4>2</vt:i4>
      </vt:variant>
      <vt:variant>
        <vt:lpstr>嵌入 OLE 服务器</vt:lpstr>
      </vt:variant>
      <vt:variant>
        <vt:i4>3</vt:i4>
      </vt:variant>
      <vt:variant>
        <vt:lpstr>幻灯片标题</vt:lpstr>
      </vt:variant>
      <vt:variant>
        <vt:i4>70</vt:i4>
      </vt:variant>
    </vt:vector>
  </HeadingPairs>
  <TitlesOfParts>
    <vt:vector size="75" baseType="lpstr">
      <vt:lpstr>默认设计模板</vt:lpstr>
      <vt:lpstr>默认设计模板</vt:lpstr>
      <vt:lpstr>Formula</vt:lpstr>
      <vt:lpstr>公式</vt:lpstr>
      <vt:lpstr>Aurora Equation</vt:lpstr>
      <vt:lpstr>幻灯片 1</vt:lpstr>
      <vt:lpstr>Basic Concepts</vt:lpstr>
      <vt:lpstr>Basic Theory</vt:lpstr>
      <vt:lpstr>Basic Theory</vt:lpstr>
      <vt:lpstr>Basic Theory</vt:lpstr>
      <vt:lpstr>Convection-Diffusion-Type  Fokker-Planck Equation </vt:lpstr>
      <vt:lpstr>Gyro-resonance</vt:lpstr>
      <vt:lpstr>Gyro-resonance</vt:lpstr>
      <vt:lpstr>幻灯片 9</vt:lpstr>
      <vt:lpstr>Chorus observed by CLUSTER </vt:lpstr>
      <vt:lpstr>幻灯片 11</vt:lpstr>
      <vt:lpstr>幻灯片 12</vt:lpstr>
      <vt:lpstr>幻灯片 13</vt:lpstr>
      <vt:lpstr>幻灯片 14</vt:lpstr>
      <vt:lpstr>Kp/AE-dependent chorus amplitude </vt:lpstr>
      <vt:lpstr>Chorus waves observed by THEMIS</vt:lpstr>
      <vt:lpstr>幻灯片 17</vt:lpstr>
      <vt:lpstr>幻灯片 18</vt:lpstr>
      <vt:lpstr>幻灯片 19</vt:lpstr>
      <vt:lpstr>幻灯片 20</vt:lpstr>
      <vt:lpstr>幻灯片 21</vt:lpstr>
      <vt:lpstr>幻灯片 22</vt:lpstr>
      <vt:lpstr>幻灯片 23</vt:lpstr>
      <vt:lpstr>幻灯片 24</vt:lpstr>
      <vt:lpstr>幻灯片 25</vt:lpstr>
      <vt:lpstr>EMIC wave characteristics</vt:lpstr>
      <vt:lpstr>Drift-resonance</vt:lpstr>
      <vt:lpstr>Classification of ULF wave</vt:lpstr>
      <vt:lpstr>Drift-resonance</vt:lpstr>
      <vt:lpstr>Drift resonance condition</vt:lpstr>
      <vt:lpstr>MHD simulation on ULF wave </vt:lpstr>
      <vt:lpstr>MHD simulation on ULF wave </vt:lpstr>
      <vt:lpstr>幻灯片 33</vt:lpstr>
      <vt:lpstr>幻灯片 34</vt:lpstr>
      <vt:lpstr>幻灯片 35</vt:lpstr>
      <vt:lpstr>ULF wave observed by CLUSTER</vt:lpstr>
      <vt:lpstr>ULF wave observed by CLUSTER</vt:lpstr>
      <vt:lpstr>Electron flux modulated by ULF wave</vt:lpstr>
      <vt:lpstr>Electron radiation belt</vt:lpstr>
      <vt:lpstr>Electron radiation belt dynamics</vt:lpstr>
      <vt:lpstr>Energetic electron flux variation during storm</vt:lpstr>
      <vt:lpstr>Possible loss mechanisms</vt:lpstr>
      <vt:lpstr>Magnetopause shadowing</vt:lpstr>
      <vt:lpstr>Adiabatic transport</vt:lpstr>
      <vt:lpstr>幻灯片 45</vt:lpstr>
      <vt:lpstr>STEERB Model</vt:lpstr>
      <vt:lpstr>Geomagnetic storm on 9 October 1990 </vt:lpstr>
      <vt:lpstr>CRRES observation</vt:lpstr>
      <vt:lpstr>Inputs of STEERB</vt:lpstr>
      <vt:lpstr>Outputs of STEERB</vt:lpstr>
      <vt:lpstr>Dropout simulation results</vt:lpstr>
      <vt:lpstr>Dropout simulation results</vt:lpstr>
      <vt:lpstr>Leading acceleration mechanism</vt:lpstr>
      <vt:lpstr>Recovery buildup simulation</vt:lpstr>
      <vt:lpstr>Recovery buildup simulation</vt:lpstr>
      <vt:lpstr>Buildup simulation results</vt:lpstr>
      <vt:lpstr>Auroral Precipitation</vt:lpstr>
      <vt:lpstr>Introduction</vt:lpstr>
      <vt:lpstr>Introduction</vt:lpstr>
      <vt:lpstr>Numerical Model</vt:lpstr>
      <vt:lpstr>Numerical Model</vt:lpstr>
      <vt:lpstr>Diffusion Coefficients</vt:lpstr>
      <vt:lpstr>Diffusion Coefficients</vt:lpstr>
      <vt:lpstr>Diffusion Coefficients</vt:lpstr>
      <vt:lpstr>PAD Evolution</vt:lpstr>
      <vt:lpstr>PAD Evolution</vt:lpstr>
      <vt:lpstr>PAD Profiles-UB+LB </vt:lpstr>
      <vt:lpstr>Pancake Index-PI</vt:lpstr>
      <vt:lpstr>Conclusion &amp; Discussion</vt:lpstr>
      <vt:lpstr>Conclusion &amp; Discussion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 of electron pitch angle distribution due to interactions with whistler-modechorus following substorm injections</dc:title>
  <dc:creator>suzp</dc:creator>
  <cp:lastModifiedBy>SuZP</cp:lastModifiedBy>
  <cp:revision>568</cp:revision>
  <cp:lastPrinted>1601-01-01T00:00:00Z</cp:lastPrinted>
  <dcterms:created xsi:type="dcterms:W3CDTF">2009-07-28T00:06:47Z</dcterms:created>
  <dcterms:modified xsi:type="dcterms:W3CDTF">2012-12-18T01:16:22Z</dcterms:modified>
</cp:coreProperties>
</file>